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136"/>
  </p:notesMasterIdLst>
  <p:sldIdLst>
    <p:sldId id="390" r:id="rId2"/>
    <p:sldId id="391" r:id="rId3"/>
    <p:sldId id="392" r:id="rId4"/>
    <p:sldId id="737" r:id="rId5"/>
    <p:sldId id="738" r:id="rId6"/>
    <p:sldId id="739" r:id="rId7"/>
    <p:sldId id="706" r:id="rId8"/>
    <p:sldId id="393" r:id="rId9"/>
    <p:sldId id="707" r:id="rId10"/>
    <p:sldId id="708" r:id="rId11"/>
    <p:sldId id="709" r:id="rId12"/>
    <p:sldId id="711" r:id="rId13"/>
    <p:sldId id="710" r:id="rId14"/>
    <p:sldId id="712" r:id="rId15"/>
    <p:sldId id="713" r:id="rId16"/>
    <p:sldId id="716" r:id="rId17"/>
    <p:sldId id="528" r:id="rId18"/>
    <p:sldId id="533" r:id="rId19"/>
    <p:sldId id="740" r:id="rId20"/>
    <p:sldId id="704" r:id="rId21"/>
    <p:sldId id="718" r:id="rId22"/>
    <p:sldId id="719" r:id="rId23"/>
    <p:sldId id="720" r:id="rId24"/>
    <p:sldId id="721" r:id="rId25"/>
    <p:sldId id="714" r:id="rId26"/>
    <p:sldId id="524" r:id="rId27"/>
    <p:sldId id="532" r:id="rId28"/>
    <p:sldId id="722" r:id="rId29"/>
    <p:sldId id="723" r:id="rId30"/>
    <p:sldId id="539" r:id="rId31"/>
    <p:sldId id="400" r:id="rId32"/>
    <p:sldId id="540" r:id="rId33"/>
    <p:sldId id="541" r:id="rId34"/>
    <p:sldId id="543" r:id="rId35"/>
    <p:sldId id="544" r:id="rId36"/>
    <p:sldId id="545" r:id="rId37"/>
    <p:sldId id="546" r:id="rId38"/>
    <p:sldId id="548" r:id="rId39"/>
    <p:sldId id="551" r:id="rId40"/>
    <p:sldId id="552" r:id="rId41"/>
    <p:sldId id="553" r:id="rId42"/>
    <p:sldId id="554" r:id="rId43"/>
    <p:sldId id="557" r:id="rId44"/>
    <p:sldId id="731" r:id="rId45"/>
    <p:sldId id="732" r:id="rId46"/>
    <p:sldId id="733" r:id="rId47"/>
    <p:sldId id="734" r:id="rId48"/>
    <p:sldId id="566" r:id="rId49"/>
    <p:sldId id="745" r:id="rId50"/>
    <p:sldId id="746" r:id="rId51"/>
    <p:sldId id="761" r:id="rId52"/>
    <p:sldId id="747" r:id="rId53"/>
    <p:sldId id="752" r:id="rId54"/>
    <p:sldId id="750" r:id="rId55"/>
    <p:sldId id="754" r:id="rId56"/>
    <p:sldId id="753" r:id="rId57"/>
    <p:sldId id="574" r:id="rId58"/>
    <p:sldId id="743" r:id="rId59"/>
    <p:sldId id="742" r:id="rId60"/>
    <p:sldId id="756" r:id="rId61"/>
    <p:sldId id="757" r:id="rId62"/>
    <p:sldId id="755" r:id="rId63"/>
    <p:sldId id="758" r:id="rId64"/>
    <p:sldId id="741" r:id="rId65"/>
    <p:sldId id="763" r:id="rId66"/>
    <p:sldId id="764" r:id="rId67"/>
    <p:sldId id="765" r:id="rId68"/>
    <p:sldId id="766" r:id="rId69"/>
    <p:sldId id="773" r:id="rId70"/>
    <p:sldId id="762" r:id="rId71"/>
    <p:sldId id="774" r:id="rId72"/>
    <p:sldId id="776" r:id="rId73"/>
    <p:sldId id="777" r:id="rId74"/>
    <p:sldId id="778" r:id="rId75"/>
    <p:sldId id="779" r:id="rId76"/>
    <p:sldId id="781" r:id="rId77"/>
    <p:sldId id="780" r:id="rId78"/>
    <p:sldId id="782" r:id="rId79"/>
    <p:sldId id="783" r:id="rId80"/>
    <p:sldId id="784" r:id="rId81"/>
    <p:sldId id="607" r:id="rId82"/>
    <p:sldId id="785" r:id="rId83"/>
    <p:sldId id="787" r:id="rId84"/>
    <p:sldId id="788" r:id="rId85"/>
    <p:sldId id="786" r:id="rId86"/>
    <p:sldId id="789" r:id="rId87"/>
    <p:sldId id="614" r:id="rId88"/>
    <p:sldId id="790" r:id="rId89"/>
    <p:sldId id="793" r:id="rId90"/>
    <p:sldId id="794" r:id="rId91"/>
    <p:sldId id="795" r:id="rId92"/>
    <p:sldId id="796" r:id="rId93"/>
    <p:sldId id="797" r:id="rId94"/>
    <p:sldId id="791" r:id="rId95"/>
    <p:sldId id="798" r:id="rId96"/>
    <p:sldId id="792" r:id="rId97"/>
    <p:sldId id="799" r:id="rId98"/>
    <p:sldId id="800" r:id="rId99"/>
    <p:sldId id="801" r:id="rId100"/>
    <p:sldId id="802" r:id="rId101"/>
    <p:sldId id="803" r:id="rId102"/>
    <p:sldId id="804" r:id="rId103"/>
    <p:sldId id="805" r:id="rId104"/>
    <p:sldId id="652" r:id="rId105"/>
    <p:sldId id="653" r:id="rId106"/>
    <p:sldId id="703" r:id="rId107"/>
    <p:sldId id="634" r:id="rId108"/>
    <p:sldId id="635" r:id="rId109"/>
    <p:sldId id="654" r:id="rId110"/>
    <p:sldId id="656" r:id="rId111"/>
    <p:sldId id="807" r:id="rId112"/>
    <p:sldId id="808" r:id="rId113"/>
    <p:sldId id="809" r:id="rId114"/>
    <p:sldId id="810" r:id="rId115"/>
    <p:sldId id="811" r:id="rId116"/>
    <p:sldId id="812" r:id="rId117"/>
    <p:sldId id="813" r:id="rId118"/>
    <p:sldId id="815" r:id="rId119"/>
    <p:sldId id="735" r:id="rId120"/>
    <p:sldId id="684" r:id="rId121"/>
    <p:sldId id="685" r:id="rId122"/>
    <p:sldId id="686" r:id="rId123"/>
    <p:sldId id="689" r:id="rId124"/>
    <p:sldId id="688" r:id="rId125"/>
    <p:sldId id="691" r:id="rId126"/>
    <p:sldId id="692" r:id="rId127"/>
    <p:sldId id="690" r:id="rId128"/>
    <p:sldId id="727" r:id="rId129"/>
    <p:sldId id="693" r:id="rId130"/>
    <p:sldId id="694" r:id="rId131"/>
    <p:sldId id="736" r:id="rId132"/>
    <p:sldId id="696" r:id="rId133"/>
    <p:sldId id="698" r:id="rId134"/>
    <p:sldId id="258" r:id="rId135"/>
  </p:sldIdLst>
  <p:sldSz cx="13004800" cy="9753600"/>
  <p:notesSz cx="6858000" cy="9144000"/>
  <p:defaultTextStyle>
    <a:defPPr>
      <a:defRPr lang="zh-CN"/>
    </a:defPPr>
    <a:lvl1pPr algn="l" rtl="0" fontAlgn="base">
      <a:spcBef>
        <a:spcPct val="0"/>
      </a:spcBef>
      <a:spcAft>
        <a:spcPct val="0"/>
      </a:spcAft>
      <a:defRPr sz="26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6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6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6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6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6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6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6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6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CCFF"/>
    <a:srgbClr val="33CCFF"/>
    <a:srgbClr val="FF9900"/>
    <a:srgbClr val="A88000"/>
    <a:srgbClr val="284E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84" autoAdjust="0"/>
    <p:restoredTop sz="88803" autoAdjust="0"/>
  </p:normalViewPr>
  <p:slideViewPr>
    <p:cSldViewPr>
      <p:cViewPr varScale="1">
        <p:scale>
          <a:sx n="69" d="100"/>
          <a:sy n="69" d="100"/>
        </p:scale>
        <p:origin x="1314" y="84"/>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iagrams/_rels/data1.xml.rels><?xml version="1.0" encoding="UTF-8" standalone="yes"?>
<Relationships xmlns="http://schemas.openxmlformats.org/package/2006/relationships"><Relationship Id="rId1" Type="http://schemas.openxmlformats.org/officeDocument/2006/relationships/image" Target="../media/image23.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23.jpeg"/></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31ED43-1927-45C7-8B6C-A135948D2992}" type="doc">
      <dgm:prSet loTypeId="urn:microsoft.com/office/officeart/2005/8/layout/hierarchy2" loCatId="hierarchy" qsTypeId="urn:microsoft.com/office/officeart/2005/8/quickstyle/simple1" qsCatId="simple" csTypeId="urn:microsoft.com/office/officeart/2005/8/colors/accent5_1" csCatId="accent5" phldr="1"/>
      <dgm:spPr/>
      <dgm:t>
        <a:bodyPr/>
        <a:lstStyle/>
        <a:p>
          <a:endParaRPr lang="zh-CN" altLang="en-US"/>
        </a:p>
      </dgm:t>
    </dgm:pt>
    <dgm:pt modelId="{44900878-56D5-4A37-B63E-B238BC3B168A}">
      <dgm:prSet phldrT="[文本]"/>
      <dgm:spPr>
        <a:blipFill rotWithShape="0">
          <a:blip xmlns:r="http://schemas.openxmlformats.org/officeDocument/2006/relationships" r:embed="rId1"/>
          <a:tile tx="0" ty="0" sx="100000" sy="100000" flip="none" algn="tl"/>
        </a:blipFill>
      </dgm:spPr>
      <dgm:t>
        <a:bodyPr/>
        <a:lstStyle/>
        <a:p>
          <a:r>
            <a:rPr lang="zh-CN" altLang="en-US" b="1" dirty="0"/>
            <a:t>旁路分析方法</a:t>
          </a:r>
        </a:p>
      </dgm:t>
    </dgm:pt>
    <dgm:pt modelId="{B7474BAE-1AE8-4E2A-8A77-1B86FCB9707E}" type="parTrans" cxnId="{E82EDDCD-1C8A-4904-9708-D57D2EB272E6}">
      <dgm:prSet/>
      <dgm:spPr/>
      <dgm:t>
        <a:bodyPr/>
        <a:lstStyle/>
        <a:p>
          <a:endParaRPr lang="zh-CN" altLang="en-US"/>
        </a:p>
      </dgm:t>
    </dgm:pt>
    <dgm:pt modelId="{E199A25D-B825-48A5-97D8-FFBF199471A1}" type="sibTrans" cxnId="{E82EDDCD-1C8A-4904-9708-D57D2EB272E6}">
      <dgm:prSet/>
      <dgm:spPr/>
      <dgm:t>
        <a:bodyPr/>
        <a:lstStyle/>
        <a:p>
          <a:endParaRPr lang="zh-CN" altLang="en-US"/>
        </a:p>
      </dgm:t>
    </dgm:pt>
    <dgm:pt modelId="{EFDD8CEF-DDBD-4E7C-A5AA-16C4F42432AE}">
      <dgm:prSet phldrT="[文本]"/>
      <dgm:spPr>
        <a:gradFill rotWithShape="0">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dgm:spPr>
      <dgm:t>
        <a:bodyPr/>
        <a:lstStyle/>
        <a:p>
          <a:r>
            <a:rPr lang="zh-CN" altLang="en-US" b="1" dirty="0">
              <a:solidFill>
                <a:srgbClr val="002060"/>
              </a:solidFill>
            </a:rPr>
            <a:t>电磁分析</a:t>
          </a:r>
        </a:p>
      </dgm:t>
    </dgm:pt>
    <dgm:pt modelId="{1C050E4A-394D-4E73-83AA-C546D8892C5C}" type="parTrans" cxnId="{9E7E05EB-586E-4D12-A040-0B81EC3F04B5}">
      <dgm:prSet/>
      <dgm:spPr/>
      <dgm:t>
        <a:bodyPr/>
        <a:lstStyle/>
        <a:p>
          <a:endParaRPr lang="zh-CN" altLang="en-US"/>
        </a:p>
      </dgm:t>
    </dgm:pt>
    <dgm:pt modelId="{7FA2F43C-A1BA-468B-86D9-1613865E7689}" type="sibTrans" cxnId="{9E7E05EB-586E-4D12-A040-0B81EC3F04B5}">
      <dgm:prSet/>
      <dgm:spPr/>
      <dgm:t>
        <a:bodyPr/>
        <a:lstStyle/>
        <a:p>
          <a:endParaRPr lang="zh-CN" altLang="en-US"/>
        </a:p>
      </dgm:t>
    </dgm:pt>
    <dgm:pt modelId="{125AB04B-44DD-473B-8689-E751900D7524}">
      <dgm:prSet phldrT="[文本]"/>
      <dgm:spPr>
        <a:gradFill rotWithShape="0">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dgm:spPr>
      <dgm:t>
        <a:bodyPr/>
        <a:lstStyle/>
        <a:p>
          <a:r>
            <a:rPr lang="zh-CN" altLang="en-US" b="1" dirty="0">
              <a:solidFill>
                <a:srgbClr val="002060"/>
              </a:solidFill>
            </a:rPr>
            <a:t>声音分析</a:t>
          </a:r>
        </a:p>
      </dgm:t>
    </dgm:pt>
    <dgm:pt modelId="{F894A1DC-E967-4678-B685-828AC3E9580F}" type="parTrans" cxnId="{75A18089-2DEF-437C-84DE-FBDD5315ABB1}">
      <dgm:prSet/>
      <dgm:spPr/>
      <dgm:t>
        <a:bodyPr/>
        <a:lstStyle/>
        <a:p>
          <a:endParaRPr lang="zh-CN" altLang="en-US"/>
        </a:p>
      </dgm:t>
    </dgm:pt>
    <dgm:pt modelId="{4D0982C7-7C9B-4271-A21E-E57B77BDBE0D}" type="sibTrans" cxnId="{75A18089-2DEF-437C-84DE-FBDD5315ABB1}">
      <dgm:prSet/>
      <dgm:spPr/>
      <dgm:t>
        <a:bodyPr/>
        <a:lstStyle/>
        <a:p>
          <a:endParaRPr lang="zh-CN" altLang="en-US"/>
        </a:p>
      </dgm:t>
    </dgm:pt>
    <dgm:pt modelId="{E53C5D58-4409-4F2F-9495-74ACEBA9ACA6}">
      <dgm:prSet phldrT="[文本]"/>
      <dgm:spPr>
        <a:gradFill rotWithShape="0">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dgm:spPr>
      <dgm:t>
        <a:bodyPr/>
        <a:lstStyle/>
        <a:p>
          <a:r>
            <a:rPr lang="zh-CN" altLang="en-US" b="1" dirty="0">
              <a:solidFill>
                <a:srgbClr val="002060"/>
              </a:solidFill>
            </a:rPr>
            <a:t>计时分析</a:t>
          </a:r>
        </a:p>
      </dgm:t>
    </dgm:pt>
    <dgm:pt modelId="{CC325B3A-B7EA-49F0-AF25-C01DE27B59E0}" type="parTrans" cxnId="{7D2B4E61-07ED-4FBA-A609-CEE9BF9F59D0}">
      <dgm:prSet/>
      <dgm:spPr/>
      <dgm:t>
        <a:bodyPr/>
        <a:lstStyle/>
        <a:p>
          <a:endParaRPr lang="zh-CN" altLang="en-US"/>
        </a:p>
      </dgm:t>
    </dgm:pt>
    <dgm:pt modelId="{7B314A1A-3746-4042-8C96-2CAF7C9FBCA7}" type="sibTrans" cxnId="{7D2B4E61-07ED-4FBA-A609-CEE9BF9F59D0}">
      <dgm:prSet/>
      <dgm:spPr/>
      <dgm:t>
        <a:bodyPr/>
        <a:lstStyle/>
        <a:p>
          <a:endParaRPr lang="zh-CN" altLang="en-US"/>
        </a:p>
      </dgm:t>
    </dgm:pt>
    <dgm:pt modelId="{389E593D-1289-43BD-955F-6FE38C1B4F22}">
      <dgm:prSet phldrT="[文本]"/>
      <dgm:spPr>
        <a:gradFill rotWithShape="0">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dgm:spPr>
      <dgm:t>
        <a:bodyPr/>
        <a:lstStyle/>
        <a:p>
          <a:r>
            <a:rPr lang="zh-CN" altLang="en-US" b="1" dirty="0">
              <a:solidFill>
                <a:srgbClr val="002060"/>
              </a:solidFill>
            </a:rPr>
            <a:t>故障分析</a:t>
          </a:r>
        </a:p>
      </dgm:t>
    </dgm:pt>
    <dgm:pt modelId="{B034CC34-A51C-4465-9942-788182637D15}" type="parTrans" cxnId="{FFCAB5C7-6D30-40B5-9973-02CAC1A831FB}">
      <dgm:prSet/>
      <dgm:spPr/>
      <dgm:t>
        <a:bodyPr/>
        <a:lstStyle/>
        <a:p>
          <a:endParaRPr lang="zh-CN" altLang="en-US"/>
        </a:p>
      </dgm:t>
    </dgm:pt>
    <dgm:pt modelId="{9B871F88-96FC-443A-9457-6DE27569A71F}" type="sibTrans" cxnId="{FFCAB5C7-6D30-40B5-9973-02CAC1A831FB}">
      <dgm:prSet/>
      <dgm:spPr/>
      <dgm:t>
        <a:bodyPr/>
        <a:lstStyle/>
        <a:p>
          <a:endParaRPr lang="zh-CN" altLang="en-US"/>
        </a:p>
      </dgm:t>
    </dgm:pt>
    <dgm:pt modelId="{8C8F3C9F-4676-4175-8192-0771BC07AE7F}">
      <dgm:prSet phldrT="[文本]"/>
      <dgm:spPr>
        <a:gradFill rotWithShape="0">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dgm:spPr>
      <dgm:t>
        <a:bodyPr/>
        <a:lstStyle/>
        <a:p>
          <a:r>
            <a:rPr lang="zh-CN" altLang="en-US" b="1" dirty="0">
              <a:solidFill>
                <a:srgbClr val="002060"/>
              </a:solidFill>
            </a:rPr>
            <a:t>功耗分析</a:t>
          </a:r>
        </a:p>
      </dgm:t>
    </dgm:pt>
    <dgm:pt modelId="{1CE1EAFD-204C-4B50-85D3-29E5E1CB8023}" type="parTrans" cxnId="{0AA2D616-174B-442E-B754-0383322BE1C5}">
      <dgm:prSet/>
      <dgm:spPr/>
      <dgm:t>
        <a:bodyPr/>
        <a:lstStyle/>
        <a:p>
          <a:endParaRPr lang="zh-CN" altLang="en-US"/>
        </a:p>
      </dgm:t>
    </dgm:pt>
    <dgm:pt modelId="{06B0C422-D2F9-4480-BD98-7182E5065472}" type="sibTrans" cxnId="{0AA2D616-174B-442E-B754-0383322BE1C5}">
      <dgm:prSet/>
      <dgm:spPr/>
      <dgm:t>
        <a:bodyPr/>
        <a:lstStyle/>
        <a:p>
          <a:endParaRPr lang="zh-CN" altLang="en-US"/>
        </a:p>
      </dgm:t>
    </dgm:pt>
    <dgm:pt modelId="{C5ECAF87-49D8-4476-B7A5-E0F51F7D10FA}">
      <dgm:prSet phldrT="[文本]"/>
      <dgm:spPr>
        <a:gradFill rotWithShape="0">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dgm:spPr>
      <dgm:t>
        <a:bodyPr/>
        <a:lstStyle/>
        <a:p>
          <a:r>
            <a:rPr lang="zh-CN" altLang="en-US" b="1" dirty="0">
              <a:solidFill>
                <a:srgbClr val="002060"/>
              </a:solidFill>
            </a:rPr>
            <a:t>探针分析</a:t>
          </a:r>
        </a:p>
      </dgm:t>
    </dgm:pt>
    <dgm:pt modelId="{F52FCFAF-9DCC-48FE-A3A7-A6D9BB9AA74E}" type="parTrans" cxnId="{756BEA69-FE8C-4955-B39E-EBC141D12396}">
      <dgm:prSet/>
      <dgm:spPr/>
      <dgm:t>
        <a:bodyPr/>
        <a:lstStyle/>
        <a:p>
          <a:endParaRPr lang="zh-CN" altLang="en-US"/>
        </a:p>
      </dgm:t>
    </dgm:pt>
    <dgm:pt modelId="{3AD0FE09-AE48-4F54-9F44-0DA4552EA8CE}" type="sibTrans" cxnId="{756BEA69-FE8C-4955-B39E-EBC141D12396}">
      <dgm:prSet/>
      <dgm:spPr/>
      <dgm:t>
        <a:bodyPr/>
        <a:lstStyle/>
        <a:p>
          <a:endParaRPr lang="zh-CN" altLang="en-US"/>
        </a:p>
      </dgm:t>
    </dgm:pt>
    <dgm:pt modelId="{5B8606DA-BB5A-4B70-B5A4-275D9A17701E}" type="pres">
      <dgm:prSet presAssocID="{9931ED43-1927-45C7-8B6C-A135948D2992}" presName="diagram" presStyleCnt="0">
        <dgm:presLayoutVars>
          <dgm:chPref val="1"/>
          <dgm:dir/>
          <dgm:animOne val="branch"/>
          <dgm:animLvl val="lvl"/>
          <dgm:resizeHandles val="exact"/>
        </dgm:presLayoutVars>
      </dgm:prSet>
      <dgm:spPr/>
    </dgm:pt>
    <dgm:pt modelId="{94BCE1D4-9136-4014-9CCA-90B0398335E5}" type="pres">
      <dgm:prSet presAssocID="{44900878-56D5-4A37-B63E-B238BC3B168A}" presName="root1" presStyleCnt="0"/>
      <dgm:spPr/>
    </dgm:pt>
    <dgm:pt modelId="{0EE0DB57-4B4A-4DB3-B8CC-B3FCE2BBDA8D}" type="pres">
      <dgm:prSet presAssocID="{44900878-56D5-4A37-B63E-B238BC3B168A}" presName="LevelOneTextNode" presStyleLbl="node0" presStyleIdx="0" presStyleCnt="1" custScaleX="102250" custScaleY="76711" custLinFactNeighborX="-15079">
        <dgm:presLayoutVars>
          <dgm:chPref val="3"/>
        </dgm:presLayoutVars>
      </dgm:prSet>
      <dgm:spPr/>
    </dgm:pt>
    <dgm:pt modelId="{9C78D00F-45C8-4251-AF0A-9AD30BE4BA96}" type="pres">
      <dgm:prSet presAssocID="{44900878-56D5-4A37-B63E-B238BC3B168A}" presName="level2hierChild" presStyleCnt="0"/>
      <dgm:spPr/>
    </dgm:pt>
    <dgm:pt modelId="{54D78E59-55E9-4D13-BFDA-75CECA7FD88A}" type="pres">
      <dgm:prSet presAssocID="{CC325B3A-B7EA-49F0-AF25-C01DE27B59E0}" presName="conn2-1" presStyleLbl="parChTrans1D2" presStyleIdx="0" presStyleCnt="6"/>
      <dgm:spPr/>
    </dgm:pt>
    <dgm:pt modelId="{FABC2116-F594-4B4C-9F1A-E9481920CA7F}" type="pres">
      <dgm:prSet presAssocID="{CC325B3A-B7EA-49F0-AF25-C01DE27B59E0}" presName="connTx" presStyleLbl="parChTrans1D2" presStyleIdx="0" presStyleCnt="6"/>
      <dgm:spPr/>
    </dgm:pt>
    <dgm:pt modelId="{D0FDBE5B-7685-4557-82BE-309E751084F1}" type="pres">
      <dgm:prSet presAssocID="{E53C5D58-4409-4F2F-9495-74ACEBA9ACA6}" presName="root2" presStyleCnt="0"/>
      <dgm:spPr/>
    </dgm:pt>
    <dgm:pt modelId="{84F4ABA8-A9EC-4FD7-93C3-BDD5B0921797}" type="pres">
      <dgm:prSet presAssocID="{E53C5D58-4409-4F2F-9495-74ACEBA9ACA6}" presName="LevelTwoTextNode" presStyleLbl="node2" presStyleIdx="0" presStyleCnt="6" custScaleX="115346" custScaleY="65247" custLinFactNeighborX="29945" custLinFactNeighborY="2786">
        <dgm:presLayoutVars>
          <dgm:chPref val="3"/>
        </dgm:presLayoutVars>
      </dgm:prSet>
      <dgm:spPr/>
    </dgm:pt>
    <dgm:pt modelId="{5AA91CE3-F25F-4017-ABFC-A59D1C339999}" type="pres">
      <dgm:prSet presAssocID="{E53C5D58-4409-4F2F-9495-74ACEBA9ACA6}" presName="level3hierChild" presStyleCnt="0"/>
      <dgm:spPr/>
    </dgm:pt>
    <dgm:pt modelId="{C960E8A6-9F10-492E-9D2B-C9DE53DE9207}" type="pres">
      <dgm:prSet presAssocID="{1CE1EAFD-204C-4B50-85D3-29E5E1CB8023}" presName="conn2-1" presStyleLbl="parChTrans1D2" presStyleIdx="1" presStyleCnt="6"/>
      <dgm:spPr/>
    </dgm:pt>
    <dgm:pt modelId="{FB460271-06A2-496C-9FE4-EB1545B96947}" type="pres">
      <dgm:prSet presAssocID="{1CE1EAFD-204C-4B50-85D3-29E5E1CB8023}" presName="connTx" presStyleLbl="parChTrans1D2" presStyleIdx="1" presStyleCnt="6"/>
      <dgm:spPr/>
    </dgm:pt>
    <dgm:pt modelId="{A96E1521-4427-4DEF-B299-041DA756595F}" type="pres">
      <dgm:prSet presAssocID="{8C8F3C9F-4676-4175-8192-0771BC07AE7F}" presName="root2" presStyleCnt="0"/>
      <dgm:spPr/>
    </dgm:pt>
    <dgm:pt modelId="{D9AA5C2A-68AC-4C4C-84E4-8DE59DC2AA7C}" type="pres">
      <dgm:prSet presAssocID="{8C8F3C9F-4676-4175-8192-0771BC07AE7F}" presName="LevelTwoTextNode" presStyleLbl="node2" presStyleIdx="1" presStyleCnt="6" custScaleX="115208" custScaleY="69752" custLinFactNeighborX="30083" custLinFactNeighborY="-509">
        <dgm:presLayoutVars>
          <dgm:chPref val="3"/>
        </dgm:presLayoutVars>
      </dgm:prSet>
      <dgm:spPr/>
    </dgm:pt>
    <dgm:pt modelId="{3C3A134A-1087-4EF9-8D42-248887E7A570}" type="pres">
      <dgm:prSet presAssocID="{8C8F3C9F-4676-4175-8192-0771BC07AE7F}" presName="level3hierChild" presStyleCnt="0"/>
      <dgm:spPr/>
    </dgm:pt>
    <dgm:pt modelId="{6F586BAD-E4F1-4EBA-9005-DAFA05FF8C85}" type="pres">
      <dgm:prSet presAssocID="{1C050E4A-394D-4E73-83AA-C546D8892C5C}" presName="conn2-1" presStyleLbl="parChTrans1D2" presStyleIdx="2" presStyleCnt="6"/>
      <dgm:spPr/>
    </dgm:pt>
    <dgm:pt modelId="{63663F6B-B1E0-495E-B433-3F0C709F1019}" type="pres">
      <dgm:prSet presAssocID="{1C050E4A-394D-4E73-83AA-C546D8892C5C}" presName="connTx" presStyleLbl="parChTrans1D2" presStyleIdx="2" presStyleCnt="6"/>
      <dgm:spPr/>
    </dgm:pt>
    <dgm:pt modelId="{2A3B8868-3AEC-4F10-8701-E6675BD23B1C}" type="pres">
      <dgm:prSet presAssocID="{EFDD8CEF-DDBD-4E7C-A5AA-16C4F42432AE}" presName="root2" presStyleCnt="0"/>
      <dgm:spPr/>
    </dgm:pt>
    <dgm:pt modelId="{3EB9FC4D-738B-49DE-898D-FD0A37E158FD}" type="pres">
      <dgm:prSet presAssocID="{EFDD8CEF-DDBD-4E7C-A5AA-16C4F42432AE}" presName="LevelTwoTextNode" presStyleLbl="node2" presStyleIdx="2" presStyleCnt="6" custScaleX="114700" custScaleY="73678" custLinFactNeighborX="30591" custLinFactNeighborY="-8309">
        <dgm:presLayoutVars>
          <dgm:chPref val="3"/>
        </dgm:presLayoutVars>
      </dgm:prSet>
      <dgm:spPr/>
    </dgm:pt>
    <dgm:pt modelId="{011161E1-F5C5-4579-8526-69CBE202630B}" type="pres">
      <dgm:prSet presAssocID="{EFDD8CEF-DDBD-4E7C-A5AA-16C4F42432AE}" presName="level3hierChild" presStyleCnt="0"/>
      <dgm:spPr/>
    </dgm:pt>
    <dgm:pt modelId="{91548544-56D9-498E-9411-A1881F17E7CE}" type="pres">
      <dgm:prSet presAssocID="{F894A1DC-E967-4678-B685-828AC3E9580F}" presName="conn2-1" presStyleLbl="parChTrans1D2" presStyleIdx="3" presStyleCnt="6"/>
      <dgm:spPr/>
    </dgm:pt>
    <dgm:pt modelId="{AE9BC20E-DA0B-479E-981D-F89249DB868F}" type="pres">
      <dgm:prSet presAssocID="{F894A1DC-E967-4678-B685-828AC3E9580F}" presName="connTx" presStyleLbl="parChTrans1D2" presStyleIdx="3" presStyleCnt="6"/>
      <dgm:spPr/>
    </dgm:pt>
    <dgm:pt modelId="{CFF8B625-4CE8-4F1B-A75E-1C567A412D76}" type="pres">
      <dgm:prSet presAssocID="{125AB04B-44DD-473B-8689-E751900D7524}" presName="root2" presStyleCnt="0"/>
      <dgm:spPr/>
    </dgm:pt>
    <dgm:pt modelId="{1CF2FDF5-34F5-4A97-A94E-23CC95A411FC}" type="pres">
      <dgm:prSet presAssocID="{125AB04B-44DD-473B-8689-E751900D7524}" presName="LevelTwoTextNode" presStyleLbl="node2" presStyleIdx="3" presStyleCnt="6" custScaleX="115992" custScaleY="64342" custLinFactNeighborX="29299" custLinFactNeighborY="-15976">
        <dgm:presLayoutVars>
          <dgm:chPref val="3"/>
        </dgm:presLayoutVars>
      </dgm:prSet>
      <dgm:spPr/>
    </dgm:pt>
    <dgm:pt modelId="{7C38AFBF-5ED4-425A-BA2D-78D906998298}" type="pres">
      <dgm:prSet presAssocID="{125AB04B-44DD-473B-8689-E751900D7524}" presName="level3hierChild" presStyleCnt="0"/>
      <dgm:spPr/>
    </dgm:pt>
    <dgm:pt modelId="{858F614F-5B25-4B86-9D4E-603F22FADC38}" type="pres">
      <dgm:prSet presAssocID="{B034CC34-A51C-4465-9942-788182637D15}" presName="conn2-1" presStyleLbl="parChTrans1D2" presStyleIdx="4" presStyleCnt="6"/>
      <dgm:spPr/>
    </dgm:pt>
    <dgm:pt modelId="{4B84C9D3-1357-494A-9278-D94D428FEF3C}" type="pres">
      <dgm:prSet presAssocID="{B034CC34-A51C-4465-9942-788182637D15}" presName="connTx" presStyleLbl="parChTrans1D2" presStyleIdx="4" presStyleCnt="6"/>
      <dgm:spPr/>
    </dgm:pt>
    <dgm:pt modelId="{125B7444-A434-492A-912D-2BD48132E30C}" type="pres">
      <dgm:prSet presAssocID="{389E593D-1289-43BD-955F-6FE38C1B4F22}" presName="root2" presStyleCnt="0"/>
      <dgm:spPr/>
    </dgm:pt>
    <dgm:pt modelId="{E131EEBF-C452-4BAB-985D-723529D928A7}" type="pres">
      <dgm:prSet presAssocID="{389E593D-1289-43BD-955F-6FE38C1B4F22}" presName="LevelTwoTextNode" presStyleLbl="node2" presStyleIdx="4" presStyleCnt="6" custScaleX="108723" custScaleY="68440" custLinFactNeighborX="14347" custLinFactNeighborY="12980">
        <dgm:presLayoutVars>
          <dgm:chPref val="3"/>
        </dgm:presLayoutVars>
      </dgm:prSet>
      <dgm:spPr/>
    </dgm:pt>
    <dgm:pt modelId="{F5C1CDC1-09CF-4FD5-8588-5CF676CF2393}" type="pres">
      <dgm:prSet presAssocID="{389E593D-1289-43BD-955F-6FE38C1B4F22}" presName="level3hierChild" presStyleCnt="0"/>
      <dgm:spPr/>
    </dgm:pt>
    <dgm:pt modelId="{03B7F3A4-298D-4896-852F-4D892EC2BF69}" type="pres">
      <dgm:prSet presAssocID="{F52FCFAF-9DCC-48FE-A3A7-A6D9BB9AA74E}" presName="conn2-1" presStyleLbl="parChTrans1D2" presStyleIdx="5" presStyleCnt="6"/>
      <dgm:spPr/>
    </dgm:pt>
    <dgm:pt modelId="{47BE470C-CFFC-4A65-997E-1CEDE6FB0C62}" type="pres">
      <dgm:prSet presAssocID="{F52FCFAF-9DCC-48FE-A3A7-A6D9BB9AA74E}" presName="connTx" presStyleLbl="parChTrans1D2" presStyleIdx="5" presStyleCnt="6"/>
      <dgm:spPr/>
    </dgm:pt>
    <dgm:pt modelId="{ED0892F6-F24B-4D85-B604-FA77D9C4A672}" type="pres">
      <dgm:prSet presAssocID="{C5ECAF87-49D8-4476-B7A5-E0F51F7D10FA}" presName="root2" presStyleCnt="0"/>
      <dgm:spPr/>
    </dgm:pt>
    <dgm:pt modelId="{75FA60F0-8CA9-4BA7-B6C8-EE49DB6E046D}" type="pres">
      <dgm:prSet presAssocID="{C5ECAF87-49D8-4476-B7A5-E0F51F7D10FA}" presName="LevelTwoTextNode" presStyleLbl="node2" presStyleIdx="5" presStyleCnt="6" custScaleX="106204" custScaleY="68450" custLinFactNeighborX="16141" custLinFactNeighborY="3663">
        <dgm:presLayoutVars>
          <dgm:chPref val="3"/>
        </dgm:presLayoutVars>
      </dgm:prSet>
      <dgm:spPr/>
    </dgm:pt>
    <dgm:pt modelId="{8A047D05-6351-4017-ABAD-FA10C0D8C65E}" type="pres">
      <dgm:prSet presAssocID="{C5ECAF87-49D8-4476-B7A5-E0F51F7D10FA}" presName="level3hierChild" presStyleCnt="0"/>
      <dgm:spPr/>
    </dgm:pt>
  </dgm:ptLst>
  <dgm:cxnLst>
    <dgm:cxn modelId="{01F4E710-CF10-42A0-9ECE-A88E1E4774A8}" type="presOf" srcId="{CC325B3A-B7EA-49F0-AF25-C01DE27B59E0}" destId="{54D78E59-55E9-4D13-BFDA-75CECA7FD88A}" srcOrd="0" destOrd="0" presId="urn:microsoft.com/office/officeart/2005/8/layout/hierarchy2"/>
    <dgm:cxn modelId="{0AA2D616-174B-442E-B754-0383322BE1C5}" srcId="{44900878-56D5-4A37-B63E-B238BC3B168A}" destId="{8C8F3C9F-4676-4175-8192-0771BC07AE7F}" srcOrd="1" destOrd="0" parTransId="{1CE1EAFD-204C-4B50-85D3-29E5E1CB8023}" sibTransId="{06B0C422-D2F9-4480-BD98-7182E5065472}"/>
    <dgm:cxn modelId="{A4DA9735-D01F-423D-9405-7A2CEF903747}" type="presOf" srcId="{C5ECAF87-49D8-4476-B7A5-E0F51F7D10FA}" destId="{75FA60F0-8CA9-4BA7-B6C8-EE49DB6E046D}" srcOrd="0" destOrd="0" presId="urn:microsoft.com/office/officeart/2005/8/layout/hierarchy2"/>
    <dgm:cxn modelId="{7D2B4E61-07ED-4FBA-A609-CEE9BF9F59D0}" srcId="{44900878-56D5-4A37-B63E-B238BC3B168A}" destId="{E53C5D58-4409-4F2F-9495-74ACEBA9ACA6}" srcOrd="0" destOrd="0" parTransId="{CC325B3A-B7EA-49F0-AF25-C01DE27B59E0}" sibTransId="{7B314A1A-3746-4042-8C96-2CAF7C9FBCA7}"/>
    <dgm:cxn modelId="{F3DFBB44-1CC0-4AFF-B709-481EE032EA0B}" type="presOf" srcId="{389E593D-1289-43BD-955F-6FE38C1B4F22}" destId="{E131EEBF-C452-4BAB-985D-723529D928A7}" srcOrd="0" destOrd="0" presId="urn:microsoft.com/office/officeart/2005/8/layout/hierarchy2"/>
    <dgm:cxn modelId="{C8554D66-6C25-4096-B3E9-731249D132A8}" type="presOf" srcId="{1CE1EAFD-204C-4B50-85D3-29E5E1CB8023}" destId="{C960E8A6-9F10-492E-9D2B-C9DE53DE9207}" srcOrd="0" destOrd="0" presId="urn:microsoft.com/office/officeart/2005/8/layout/hierarchy2"/>
    <dgm:cxn modelId="{0C85D967-C41C-4F09-84D9-5966DFE909A1}" type="presOf" srcId="{CC325B3A-B7EA-49F0-AF25-C01DE27B59E0}" destId="{FABC2116-F594-4B4C-9F1A-E9481920CA7F}" srcOrd="1" destOrd="0" presId="urn:microsoft.com/office/officeart/2005/8/layout/hierarchy2"/>
    <dgm:cxn modelId="{0D47A349-F35F-4674-85E9-C7BC76E011EE}" type="presOf" srcId="{B034CC34-A51C-4465-9942-788182637D15}" destId="{4B84C9D3-1357-494A-9278-D94D428FEF3C}" srcOrd="1" destOrd="0" presId="urn:microsoft.com/office/officeart/2005/8/layout/hierarchy2"/>
    <dgm:cxn modelId="{756BEA69-FE8C-4955-B39E-EBC141D12396}" srcId="{44900878-56D5-4A37-B63E-B238BC3B168A}" destId="{C5ECAF87-49D8-4476-B7A5-E0F51F7D10FA}" srcOrd="5" destOrd="0" parTransId="{F52FCFAF-9DCC-48FE-A3A7-A6D9BB9AA74E}" sibTransId="{3AD0FE09-AE48-4F54-9F44-0DA4552EA8CE}"/>
    <dgm:cxn modelId="{CDB2D86B-824D-4F80-835A-23CAA5527E20}" type="presOf" srcId="{1CE1EAFD-204C-4B50-85D3-29E5E1CB8023}" destId="{FB460271-06A2-496C-9FE4-EB1545B96947}" srcOrd="1" destOrd="0" presId="urn:microsoft.com/office/officeart/2005/8/layout/hierarchy2"/>
    <dgm:cxn modelId="{4C40D34F-EE98-4090-A6AC-DC69B04F27D0}" type="presOf" srcId="{8C8F3C9F-4676-4175-8192-0771BC07AE7F}" destId="{D9AA5C2A-68AC-4C4C-84E4-8DE59DC2AA7C}" srcOrd="0" destOrd="0" presId="urn:microsoft.com/office/officeart/2005/8/layout/hierarchy2"/>
    <dgm:cxn modelId="{8D0E4151-8ADC-459C-97D4-454CEC4A4596}" type="presOf" srcId="{9931ED43-1927-45C7-8B6C-A135948D2992}" destId="{5B8606DA-BB5A-4B70-B5A4-275D9A17701E}" srcOrd="0" destOrd="0" presId="urn:microsoft.com/office/officeart/2005/8/layout/hierarchy2"/>
    <dgm:cxn modelId="{15066888-1FC6-434A-9247-2047EFAF7B33}" type="presOf" srcId="{B034CC34-A51C-4465-9942-788182637D15}" destId="{858F614F-5B25-4B86-9D4E-603F22FADC38}" srcOrd="0" destOrd="0" presId="urn:microsoft.com/office/officeart/2005/8/layout/hierarchy2"/>
    <dgm:cxn modelId="{75A18089-2DEF-437C-84DE-FBDD5315ABB1}" srcId="{44900878-56D5-4A37-B63E-B238BC3B168A}" destId="{125AB04B-44DD-473B-8689-E751900D7524}" srcOrd="3" destOrd="0" parTransId="{F894A1DC-E967-4678-B685-828AC3E9580F}" sibTransId="{4D0982C7-7C9B-4271-A21E-E57B77BDBE0D}"/>
    <dgm:cxn modelId="{A69137A3-29AC-40C9-AB62-E647B9A1AA24}" type="presOf" srcId="{125AB04B-44DD-473B-8689-E751900D7524}" destId="{1CF2FDF5-34F5-4A97-A94E-23CC95A411FC}" srcOrd="0" destOrd="0" presId="urn:microsoft.com/office/officeart/2005/8/layout/hierarchy2"/>
    <dgm:cxn modelId="{4156B7AE-4EDC-4CB2-BDF2-C9D61AE13C48}" type="presOf" srcId="{1C050E4A-394D-4E73-83AA-C546D8892C5C}" destId="{63663F6B-B1E0-495E-B433-3F0C709F1019}" srcOrd="1" destOrd="0" presId="urn:microsoft.com/office/officeart/2005/8/layout/hierarchy2"/>
    <dgm:cxn modelId="{2A8EEAB0-2658-4E29-AF9C-45618AF490B8}" type="presOf" srcId="{F52FCFAF-9DCC-48FE-A3A7-A6D9BB9AA74E}" destId="{47BE470C-CFFC-4A65-997E-1CEDE6FB0C62}" srcOrd="1" destOrd="0" presId="urn:microsoft.com/office/officeart/2005/8/layout/hierarchy2"/>
    <dgm:cxn modelId="{44139EB5-6863-487D-9DC2-AC82FC9A7A65}" type="presOf" srcId="{1C050E4A-394D-4E73-83AA-C546D8892C5C}" destId="{6F586BAD-E4F1-4EBA-9005-DAFA05FF8C85}" srcOrd="0" destOrd="0" presId="urn:microsoft.com/office/officeart/2005/8/layout/hierarchy2"/>
    <dgm:cxn modelId="{FFCAB5C7-6D30-40B5-9973-02CAC1A831FB}" srcId="{44900878-56D5-4A37-B63E-B238BC3B168A}" destId="{389E593D-1289-43BD-955F-6FE38C1B4F22}" srcOrd="4" destOrd="0" parTransId="{B034CC34-A51C-4465-9942-788182637D15}" sibTransId="{9B871F88-96FC-443A-9457-6DE27569A71F}"/>
    <dgm:cxn modelId="{F73A20CD-556B-4A83-92D1-4863C15DEF48}" type="presOf" srcId="{F894A1DC-E967-4678-B685-828AC3E9580F}" destId="{91548544-56D9-498E-9411-A1881F17E7CE}" srcOrd="0" destOrd="0" presId="urn:microsoft.com/office/officeart/2005/8/layout/hierarchy2"/>
    <dgm:cxn modelId="{E82EDDCD-1C8A-4904-9708-D57D2EB272E6}" srcId="{9931ED43-1927-45C7-8B6C-A135948D2992}" destId="{44900878-56D5-4A37-B63E-B238BC3B168A}" srcOrd="0" destOrd="0" parTransId="{B7474BAE-1AE8-4E2A-8A77-1B86FCB9707E}" sibTransId="{E199A25D-B825-48A5-97D8-FFBF199471A1}"/>
    <dgm:cxn modelId="{1805B6D8-2D9B-4082-9ABF-3E8020D2C6A5}" type="presOf" srcId="{44900878-56D5-4A37-B63E-B238BC3B168A}" destId="{0EE0DB57-4B4A-4DB3-B8CC-B3FCE2BBDA8D}" srcOrd="0" destOrd="0" presId="urn:microsoft.com/office/officeart/2005/8/layout/hierarchy2"/>
    <dgm:cxn modelId="{B6301ADC-526E-4E7E-AE6B-D42993274CEE}" type="presOf" srcId="{EFDD8CEF-DDBD-4E7C-A5AA-16C4F42432AE}" destId="{3EB9FC4D-738B-49DE-898D-FD0A37E158FD}" srcOrd="0" destOrd="0" presId="urn:microsoft.com/office/officeart/2005/8/layout/hierarchy2"/>
    <dgm:cxn modelId="{55C6DADF-AEA2-4547-B4C9-673D6C5E1330}" type="presOf" srcId="{F894A1DC-E967-4678-B685-828AC3E9580F}" destId="{AE9BC20E-DA0B-479E-981D-F89249DB868F}" srcOrd="1" destOrd="0" presId="urn:microsoft.com/office/officeart/2005/8/layout/hierarchy2"/>
    <dgm:cxn modelId="{506A9FE3-00F5-48E1-828B-0FF5D6F2CA9D}" type="presOf" srcId="{F52FCFAF-9DCC-48FE-A3A7-A6D9BB9AA74E}" destId="{03B7F3A4-298D-4896-852F-4D892EC2BF69}" srcOrd="0" destOrd="0" presId="urn:microsoft.com/office/officeart/2005/8/layout/hierarchy2"/>
    <dgm:cxn modelId="{9E7E05EB-586E-4D12-A040-0B81EC3F04B5}" srcId="{44900878-56D5-4A37-B63E-B238BC3B168A}" destId="{EFDD8CEF-DDBD-4E7C-A5AA-16C4F42432AE}" srcOrd="2" destOrd="0" parTransId="{1C050E4A-394D-4E73-83AA-C546D8892C5C}" sibTransId="{7FA2F43C-A1BA-468B-86D9-1613865E7689}"/>
    <dgm:cxn modelId="{5BBDD6F7-D3F0-47C5-B019-C97A7CFE901B}" type="presOf" srcId="{E53C5D58-4409-4F2F-9495-74ACEBA9ACA6}" destId="{84F4ABA8-A9EC-4FD7-93C3-BDD5B0921797}" srcOrd="0" destOrd="0" presId="urn:microsoft.com/office/officeart/2005/8/layout/hierarchy2"/>
    <dgm:cxn modelId="{1A160D39-647B-4580-9145-523E89F195B7}" type="presParOf" srcId="{5B8606DA-BB5A-4B70-B5A4-275D9A17701E}" destId="{94BCE1D4-9136-4014-9CCA-90B0398335E5}" srcOrd="0" destOrd="0" presId="urn:microsoft.com/office/officeart/2005/8/layout/hierarchy2"/>
    <dgm:cxn modelId="{4D52BB68-CEBA-42FA-B3E5-B004D5242E5C}" type="presParOf" srcId="{94BCE1D4-9136-4014-9CCA-90B0398335E5}" destId="{0EE0DB57-4B4A-4DB3-B8CC-B3FCE2BBDA8D}" srcOrd="0" destOrd="0" presId="urn:microsoft.com/office/officeart/2005/8/layout/hierarchy2"/>
    <dgm:cxn modelId="{C35E5C12-9620-41F1-BA50-CDB4791B3361}" type="presParOf" srcId="{94BCE1D4-9136-4014-9CCA-90B0398335E5}" destId="{9C78D00F-45C8-4251-AF0A-9AD30BE4BA96}" srcOrd="1" destOrd="0" presId="urn:microsoft.com/office/officeart/2005/8/layout/hierarchy2"/>
    <dgm:cxn modelId="{0194B340-79B7-4838-AA34-26E8803EE7CF}" type="presParOf" srcId="{9C78D00F-45C8-4251-AF0A-9AD30BE4BA96}" destId="{54D78E59-55E9-4D13-BFDA-75CECA7FD88A}" srcOrd="0" destOrd="0" presId="urn:microsoft.com/office/officeart/2005/8/layout/hierarchy2"/>
    <dgm:cxn modelId="{793AC2E7-8FC9-4332-AE1C-0620541FD728}" type="presParOf" srcId="{54D78E59-55E9-4D13-BFDA-75CECA7FD88A}" destId="{FABC2116-F594-4B4C-9F1A-E9481920CA7F}" srcOrd="0" destOrd="0" presId="urn:microsoft.com/office/officeart/2005/8/layout/hierarchy2"/>
    <dgm:cxn modelId="{0BC7D6A4-36E7-47F7-B95D-E8D656B54E2E}" type="presParOf" srcId="{9C78D00F-45C8-4251-AF0A-9AD30BE4BA96}" destId="{D0FDBE5B-7685-4557-82BE-309E751084F1}" srcOrd="1" destOrd="0" presId="urn:microsoft.com/office/officeart/2005/8/layout/hierarchy2"/>
    <dgm:cxn modelId="{EE785285-ACC3-4137-BB02-DA990FB8FD71}" type="presParOf" srcId="{D0FDBE5B-7685-4557-82BE-309E751084F1}" destId="{84F4ABA8-A9EC-4FD7-93C3-BDD5B0921797}" srcOrd="0" destOrd="0" presId="urn:microsoft.com/office/officeart/2005/8/layout/hierarchy2"/>
    <dgm:cxn modelId="{313527E1-BD33-4C37-A470-60453E1808AC}" type="presParOf" srcId="{D0FDBE5B-7685-4557-82BE-309E751084F1}" destId="{5AA91CE3-F25F-4017-ABFC-A59D1C339999}" srcOrd="1" destOrd="0" presId="urn:microsoft.com/office/officeart/2005/8/layout/hierarchy2"/>
    <dgm:cxn modelId="{890F516E-DAFB-4A91-A100-C86B3E79539E}" type="presParOf" srcId="{9C78D00F-45C8-4251-AF0A-9AD30BE4BA96}" destId="{C960E8A6-9F10-492E-9D2B-C9DE53DE9207}" srcOrd="2" destOrd="0" presId="urn:microsoft.com/office/officeart/2005/8/layout/hierarchy2"/>
    <dgm:cxn modelId="{44AF2121-682A-4C28-976B-3E2C7DA7F1D2}" type="presParOf" srcId="{C960E8A6-9F10-492E-9D2B-C9DE53DE9207}" destId="{FB460271-06A2-496C-9FE4-EB1545B96947}" srcOrd="0" destOrd="0" presId="urn:microsoft.com/office/officeart/2005/8/layout/hierarchy2"/>
    <dgm:cxn modelId="{F5C582DB-2553-4F06-8E80-E71702A8FBA5}" type="presParOf" srcId="{9C78D00F-45C8-4251-AF0A-9AD30BE4BA96}" destId="{A96E1521-4427-4DEF-B299-041DA756595F}" srcOrd="3" destOrd="0" presId="urn:microsoft.com/office/officeart/2005/8/layout/hierarchy2"/>
    <dgm:cxn modelId="{FA9179AD-311B-4471-B241-8BDF2689B9F6}" type="presParOf" srcId="{A96E1521-4427-4DEF-B299-041DA756595F}" destId="{D9AA5C2A-68AC-4C4C-84E4-8DE59DC2AA7C}" srcOrd="0" destOrd="0" presId="urn:microsoft.com/office/officeart/2005/8/layout/hierarchy2"/>
    <dgm:cxn modelId="{4CED4B55-DD59-4265-9743-03EDD4E754DC}" type="presParOf" srcId="{A96E1521-4427-4DEF-B299-041DA756595F}" destId="{3C3A134A-1087-4EF9-8D42-248887E7A570}" srcOrd="1" destOrd="0" presId="urn:microsoft.com/office/officeart/2005/8/layout/hierarchy2"/>
    <dgm:cxn modelId="{F0B6C7D9-8625-458E-BC71-75BD5FA2C1A2}" type="presParOf" srcId="{9C78D00F-45C8-4251-AF0A-9AD30BE4BA96}" destId="{6F586BAD-E4F1-4EBA-9005-DAFA05FF8C85}" srcOrd="4" destOrd="0" presId="urn:microsoft.com/office/officeart/2005/8/layout/hierarchy2"/>
    <dgm:cxn modelId="{1BA30B02-DBF2-4CE6-85AE-E205C2089915}" type="presParOf" srcId="{6F586BAD-E4F1-4EBA-9005-DAFA05FF8C85}" destId="{63663F6B-B1E0-495E-B433-3F0C709F1019}" srcOrd="0" destOrd="0" presId="urn:microsoft.com/office/officeart/2005/8/layout/hierarchy2"/>
    <dgm:cxn modelId="{5732973F-998B-4A30-A460-E26681B282B0}" type="presParOf" srcId="{9C78D00F-45C8-4251-AF0A-9AD30BE4BA96}" destId="{2A3B8868-3AEC-4F10-8701-E6675BD23B1C}" srcOrd="5" destOrd="0" presId="urn:microsoft.com/office/officeart/2005/8/layout/hierarchy2"/>
    <dgm:cxn modelId="{D4691219-E9B9-4F50-8781-C4AC3675E5B2}" type="presParOf" srcId="{2A3B8868-3AEC-4F10-8701-E6675BD23B1C}" destId="{3EB9FC4D-738B-49DE-898D-FD0A37E158FD}" srcOrd="0" destOrd="0" presId="urn:microsoft.com/office/officeart/2005/8/layout/hierarchy2"/>
    <dgm:cxn modelId="{62417D3B-A0CC-4D65-A9DD-E6FB922F00A4}" type="presParOf" srcId="{2A3B8868-3AEC-4F10-8701-E6675BD23B1C}" destId="{011161E1-F5C5-4579-8526-69CBE202630B}" srcOrd="1" destOrd="0" presId="urn:microsoft.com/office/officeart/2005/8/layout/hierarchy2"/>
    <dgm:cxn modelId="{6C40605A-8C6A-4E9C-AAB9-80BECD970AE9}" type="presParOf" srcId="{9C78D00F-45C8-4251-AF0A-9AD30BE4BA96}" destId="{91548544-56D9-498E-9411-A1881F17E7CE}" srcOrd="6" destOrd="0" presId="urn:microsoft.com/office/officeart/2005/8/layout/hierarchy2"/>
    <dgm:cxn modelId="{45782B8F-6F64-4F47-8D1C-96D27143F33C}" type="presParOf" srcId="{91548544-56D9-498E-9411-A1881F17E7CE}" destId="{AE9BC20E-DA0B-479E-981D-F89249DB868F}" srcOrd="0" destOrd="0" presId="urn:microsoft.com/office/officeart/2005/8/layout/hierarchy2"/>
    <dgm:cxn modelId="{71B1F5FE-6F0A-48B0-BC9D-267CFCBB279A}" type="presParOf" srcId="{9C78D00F-45C8-4251-AF0A-9AD30BE4BA96}" destId="{CFF8B625-4CE8-4F1B-A75E-1C567A412D76}" srcOrd="7" destOrd="0" presId="urn:microsoft.com/office/officeart/2005/8/layout/hierarchy2"/>
    <dgm:cxn modelId="{683719C9-A5FB-46A7-A8E4-DF48406877F5}" type="presParOf" srcId="{CFF8B625-4CE8-4F1B-A75E-1C567A412D76}" destId="{1CF2FDF5-34F5-4A97-A94E-23CC95A411FC}" srcOrd="0" destOrd="0" presId="urn:microsoft.com/office/officeart/2005/8/layout/hierarchy2"/>
    <dgm:cxn modelId="{7011E4EB-E022-45BB-B2CE-47D1908DCF28}" type="presParOf" srcId="{CFF8B625-4CE8-4F1B-A75E-1C567A412D76}" destId="{7C38AFBF-5ED4-425A-BA2D-78D906998298}" srcOrd="1" destOrd="0" presId="urn:microsoft.com/office/officeart/2005/8/layout/hierarchy2"/>
    <dgm:cxn modelId="{11DD0A3B-CA57-4F9F-859F-0573A1CFB3DC}" type="presParOf" srcId="{9C78D00F-45C8-4251-AF0A-9AD30BE4BA96}" destId="{858F614F-5B25-4B86-9D4E-603F22FADC38}" srcOrd="8" destOrd="0" presId="urn:microsoft.com/office/officeart/2005/8/layout/hierarchy2"/>
    <dgm:cxn modelId="{E3995A28-6B3D-4E70-B551-258857E5B907}" type="presParOf" srcId="{858F614F-5B25-4B86-9D4E-603F22FADC38}" destId="{4B84C9D3-1357-494A-9278-D94D428FEF3C}" srcOrd="0" destOrd="0" presId="urn:microsoft.com/office/officeart/2005/8/layout/hierarchy2"/>
    <dgm:cxn modelId="{B6CA314E-E0F6-4C53-9C5A-D5C41E2B1F7B}" type="presParOf" srcId="{9C78D00F-45C8-4251-AF0A-9AD30BE4BA96}" destId="{125B7444-A434-492A-912D-2BD48132E30C}" srcOrd="9" destOrd="0" presId="urn:microsoft.com/office/officeart/2005/8/layout/hierarchy2"/>
    <dgm:cxn modelId="{A183FF71-BF83-4F99-BCF6-B0768DB638AF}" type="presParOf" srcId="{125B7444-A434-492A-912D-2BD48132E30C}" destId="{E131EEBF-C452-4BAB-985D-723529D928A7}" srcOrd="0" destOrd="0" presId="urn:microsoft.com/office/officeart/2005/8/layout/hierarchy2"/>
    <dgm:cxn modelId="{09AADCFB-1018-4200-A2B2-9EAA0E7EC3B7}" type="presParOf" srcId="{125B7444-A434-492A-912D-2BD48132E30C}" destId="{F5C1CDC1-09CF-4FD5-8588-5CF676CF2393}" srcOrd="1" destOrd="0" presId="urn:microsoft.com/office/officeart/2005/8/layout/hierarchy2"/>
    <dgm:cxn modelId="{7963F19C-77C2-4876-8C67-D7A57F99ADCD}" type="presParOf" srcId="{9C78D00F-45C8-4251-AF0A-9AD30BE4BA96}" destId="{03B7F3A4-298D-4896-852F-4D892EC2BF69}" srcOrd="10" destOrd="0" presId="urn:microsoft.com/office/officeart/2005/8/layout/hierarchy2"/>
    <dgm:cxn modelId="{41495EAD-14B6-4669-AC5D-8F1978FA6410}" type="presParOf" srcId="{03B7F3A4-298D-4896-852F-4D892EC2BF69}" destId="{47BE470C-CFFC-4A65-997E-1CEDE6FB0C62}" srcOrd="0" destOrd="0" presId="urn:microsoft.com/office/officeart/2005/8/layout/hierarchy2"/>
    <dgm:cxn modelId="{155E3B11-9EC8-4D55-A587-563F958A742A}" type="presParOf" srcId="{9C78D00F-45C8-4251-AF0A-9AD30BE4BA96}" destId="{ED0892F6-F24B-4D85-B604-FA77D9C4A672}" srcOrd="11" destOrd="0" presId="urn:microsoft.com/office/officeart/2005/8/layout/hierarchy2"/>
    <dgm:cxn modelId="{A14ED078-8E69-4E15-B1FC-8F2B9850B801}" type="presParOf" srcId="{ED0892F6-F24B-4D85-B604-FA77D9C4A672}" destId="{75FA60F0-8CA9-4BA7-B6C8-EE49DB6E046D}" srcOrd="0" destOrd="0" presId="urn:microsoft.com/office/officeart/2005/8/layout/hierarchy2"/>
    <dgm:cxn modelId="{5FA2FC18-8A8A-4B27-BA66-08B194D15863}" type="presParOf" srcId="{ED0892F6-F24B-4D85-B604-FA77D9C4A672}" destId="{8A047D05-6351-4017-ABAD-FA10C0D8C65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027EE6-FB9D-4030-BEAF-A8655D994BA6}"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CN" altLang="en-US"/>
        </a:p>
      </dgm:t>
    </dgm:pt>
    <dgm:pt modelId="{BEEFDF30-EAE9-4604-A4A3-4145F1CA4FB2}">
      <dgm:prSet phldrT="[文本]" custT="1"/>
      <dgm:spPr/>
      <dgm:t>
        <a:bodyPr/>
        <a:lstStyle/>
        <a:p>
          <a:r>
            <a:rPr lang="zh-CN" altLang="en-US" sz="2000" b="1" dirty="0">
              <a:solidFill>
                <a:schemeClr val="tx1"/>
              </a:solidFill>
            </a:rPr>
            <a:t>时间差异源</a:t>
          </a:r>
        </a:p>
      </dgm:t>
    </dgm:pt>
    <dgm:pt modelId="{8FD46214-9DD9-4A0B-A59B-A6906C9EAE90}" type="parTrans" cxnId="{9044E30B-EF6E-49B4-894D-5445845979D3}">
      <dgm:prSet/>
      <dgm:spPr/>
      <dgm:t>
        <a:bodyPr/>
        <a:lstStyle/>
        <a:p>
          <a:endParaRPr lang="zh-CN" altLang="en-US" sz="2000" b="1"/>
        </a:p>
      </dgm:t>
    </dgm:pt>
    <dgm:pt modelId="{6A6DFF23-7F97-49B6-B44B-13FA2662BC49}" type="sibTrans" cxnId="{9044E30B-EF6E-49B4-894D-5445845979D3}">
      <dgm:prSet/>
      <dgm:spPr/>
      <dgm:t>
        <a:bodyPr/>
        <a:lstStyle/>
        <a:p>
          <a:endParaRPr lang="zh-CN" altLang="en-US" sz="2000" b="1"/>
        </a:p>
      </dgm:t>
    </dgm:pt>
    <dgm:pt modelId="{8D1E274F-E8B6-48AD-B5B4-9B03B40CA3B9}">
      <dgm:prSet phldrT="[文本]" custT="1"/>
      <dgm:spPr/>
      <dgm:t>
        <a:bodyPr/>
        <a:lstStyle/>
        <a:p>
          <a:r>
            <a:rPr lang="zh-CN" altLang="en-US" sz="2000" b="1" dirty="0">
              <a:solidFill>
                <a:schemeClr val="tx1"/>
              </a:solidFill>
            </a:rPr>
            <a:t>性能优化</a:t>
          </a:r>
        </a:p>
      </dgm:t>
    </dgm:pt>
    <dgm:pt modelId="{93B3009A-D103-4B40-B039-B0F1848C7F19}" type="parTrans" cxnId="{6A73F4C3-CCB5-4EE8-9C27-B67AE31FE3D0}">
      <dgm:prSet/>
      <dgm:spPr/>
      <dgm:t>
        <a:bodyPr/>
        <a:lstStyle/>
        <a:p>
          <a:endParaRPr lang="zh-CN" altLang="en-US" sz="2000" b="1"/>
        </a:p>
      </dgm:t>
    </dgm:pt>
    <dgm:pt modelId="{88534A5D-4C86-4655-8990-5F3824119FE8}" type="sibTrans" cxnId="{6A73F4C3-CCB5-4EE8-9C27-B67AE31FE3D0}">
      <dgm:prSet/>
      <dgm:spPr/>
      <dgm:t>
        <a:bodyPr/>
        <a:lstStyle/>
        <a:p>
          <a:endParaRPr lang="zh-CN" altLang="en-US" sz="2000" b="1"/>
        </a:p>
      </dgm:t>
    </dgm:pt>
    <dgm:pt modelId="{E17EF2BA-BC23-44E4-BDA9-B138C73B21C7}">
      <dgm:prSet phldrT="[文本]" custT="1"/>
      <dgm:spPr/>
      <dgm:t>
        <a:bodyPr/>
        <a:lstStyle/>
        <a:p>
          <a:r>
            <a:rPr lang="zh-CN" altLang="en-US" sz="2000" b="1" dirty="0">
              <a:solidFill>
                <a:schemeClr val="tx1"/>
              </a:solidFill>
            </a:rPr>
            <a:t>分支运算</a:t>
          </a:r>
        </a:p>
      </dgm:t>
    </dgm:pt>
    <dgm:pt modelId="{B59A0844-1A9D-4C5F-B09E-26748DDCAE58}" type="parTrans" cxnId="{ED28D019-8B4D-46AD-B47B-557C4E1F12B5}">
      <dgm:prSet/>
      <dgm:spPr/>
      <dgm:t>
        <a:bodyPr/>
        <a:lstStyle/>
        <a:p>
          <a:endParaRPr lang="zh-CN" altLang="en-US" sz="2000" b="1"/>
        </a:p>
      </dgm:t>
    </dgm:pt>
    <dgm:pt modelId="{BC5041EB-61C6-4743-A21A-73B04E6229D3}" type="sibTrans" cxnId="{ED28D019-8B4D-46AD-B47B-557C4E1F12B5}">
      <dgm:prSet/>
      <dgm:spPr/>
      <dgm:t>
        <a:bodyPr/>
        <a:lstStyle/>
        <a:p>
          <a:endParaRPr lang="zh-CN" altLang="en-US" sz="2000" b="1"/>
        </a:p>
      </dgm:t>
    </dgm:pt>
    <dgm:pt modelId="{48980398-C4CC-4E22-91D6-E648E2B10334}">
      <dgm:prSet phldrT="[文本]" custT="1"/>
      <dgm:spPr/>
      <dgm:t>
        <a:bodyPr/>
        <a:lstStyle/>
        <a:p>
          <a:r>
            <a:rPr lang="zh-CN" altLang="en-US" sz="2000" b="1" dirty="0">
              <a:solidFill>
                <a:schemeClr val="tx1"/>
              </a:solidFill>
            </a:rPr>
            <a:t>条件跳转</a:t>
          </a:r>
        </a:p>
      </dgm:t>
    </dgm:pt>
    <dgm:pt modelId="{0A127595-06FC-481A-B15F-32FFFAE41806}" type="parTrans" cxnId="{44A13B65-F014-47C9-A2F8-8A5148D79A21}">
      <dgm:prSet/>
      <dgm:spPr/>
      <dgm:t>
        <a:bodyPr/>
        <a:lstStyle/>
        <a:p>
          <a:endParaRPr lang="zh-CN" altLang="en-US" sz="2000" b="1"/>
        </a:p>
      </dgm:t>
    </dgm:pt>
    <dgm:pt modelId="{A6666B51-A4DD-4490-B2CF-6EDA4C24A34D}" type="sibTrans" cxnId="{44A13B65-F014-47C9-A2F8-8A5148D79A21}">
      <dgm:prSet/>
      <dgm:spPr/>
      <dgm:t>
        <a:bodyPr/>
        <a:lstStyle/>
        <a:p>
          <a:endParaRPr lang="zh-CN" altLang="en-US" sz="2000" b="1"/>
        </a:p>
      </dgm:t>
    </dgm:pt>
    <dgm:pt modelId="{135BB8E4-2A50-40E0-B22A-13E5CD695782}">
      <dgm:prSet phldrT="[文本]" custT="1"/>
      <dgm:spPr/>
      <dgm:t>
        <a:bodyPr/>
        <a:lstStyle/>
        <a:p>
          <a:r>
            <a:rPr lang="en-US" altLang="zh-CN" sz="2000" b="1" dirty="0">
              <a:solidFill>
                <a:schemeClr val="tx1"/>
              </a:solidFill>
            </a:rPr>
            <a:t>Cache</a:t>
          </a:r>
          <a:r>
            <a:rPr lang="zh-CN" altLang="en-US" sz="2000" b="1" dirty="0">
              <a:solidFill>
                <a:schemeClr val="tx1"/>
              </a:solidFill>
            </a:rPr>
            <a:t>命中、失效</a:t>
          </a:r>
        </a:p>
      </dgm:t>
    </dgm:pt>
    <dgm:pt modelId="{28BAD07D-F512-417E-A336-B23E073321A5}" type="parTrans" cxnId="{ADB03980-DABA-4799-BA5A-CA13DA2EF138}">
      <dgm:prSet/>
      <dgm:spPr/>
      <dgm:t>
        <a:bodyPr/>
        <a:lstStyle/>
        <a:p>
          <a:endParaRPr lang="zh-CN" altLang="en-US" sz="2000" b="1"/>
        </a:p>
      </dgm:t>
    </dgm:pt>
    <dgm:pt modelId="{3BB8CFB2-B32A-416F-B62E-E70D8A99E3BA}" type="sibTrans" cxnId="{ADB03980-DABA-4799-BA5A-CA13DA2EF138}">
      <dgm:prSet/>
      <dgm:spPr/>
      <dgm:t>
        <a:bodyPr/>
        <a:lstStyle/>
        <a:p>
          <a:endParaRPr lang="zh-CN" altLang="en-US" sz="2000" b="1"/>
        </a:p>
      </dgm:t>
    </dgm:pt>
    <dgm:pt modelId="{9F50C3C1-1EE3-4504-9C79-EBE813866928}">
      <dgm:prSet phldrT="[文本]" custT="1"/>
      <dgm:spPr/>
      <dgm:t>
        <a:bodyPr/>
        <a:lstStyle/>
        <a:p>
          <a:r>
            <a:rPr lang="zh-CN" altLang="en-US" sz="2000" b="1" dirty="0">
              <a:solidFill>
                <a:schemeClr val="tx1"/>
              </a:solidFill>
            </a:rPr>
            <a:t>乘法、除法指令</a:t>
          </a:r>
        </a:p>
      </dgm:t>
    </dgm:pt>
    <dgm:pt modelId="{8F563D20-D521-47E7-9075-6701790CE1F8}" type="parTrans" cxnId="{3081FAF4-D48C-4A6C-AC3F-3008202C785A}">
      <dgm:prSet/>
      <dgm:spPr/>
      <dgm:t>
        <a:bodyPr/>
        <a:lstStyle/>
        <a:p>
          <a:endParaRPr lang="zh-CN" altLang="en-US" sz="2000" b="1"/>
        </a:p>
      </dgm:t>
    </dgm:pt>
    <dgm:pt modelId="{0F18EDCF-C3AD-441F-9E72-D2A4C3734249}" type="sibTrans" cxnId="{3081FAF4-D48C-4A6C-AC3F-3008202C785A}">
      <dgm:prSet/>
      <dgm:spPr/>
      <dgm:t>
        <a:bodyPr/>
        <a:lstStyle/>
        <a:p>
          <a:endParaRPr lang="zh-CN" altLang="en-US" sz="2000" b="1"/>
        </a:p>
      </dgm:t>
    </dgm:pt>
    <dgm:pt modelId="{DDCE9022-C7BA-4EC8-9DB1-659F413851F4}" type="pres">
      <dgm:prSet presAssocID="{A4027EE6-FB9D-4030-BEAF-A8655D994BA6}" presName="Name0" presStyleCnt="0">
        <dgm:presLayoutVars>
          <dgm:chMax val="1"/>
          <dgm:dir/>
          <dgm:animLvl val="ctr"/>
          <dgm:resizeHandles val="exact"/>
        </dgm:presLayoutVars>
      </dgm:prSet>
      <dgm:spPr/>
    </dgm:pt>
    <dgm:pt modelId="{4491C5AC-3310-4136-9C9F-5CB424E3C6E0}" type="pres">
      <dgm:prSet presAssocID="{BEEFDF30-EAE9-4604-A4A3-4145F1CA4FB2}" presName="centerShape" presStyleLbl="node0" presStyleIdx="0" presStyleCnt="1"/>
      <dgm:spPr/>
    </dgm:pt>
    <dgm:pt modelId="{1730B6DC-26A6-4645-8004-55B3E8D30D47}" type="pres">
      <dgm:prSet presAssocID="{8D1E274F-E8B6-48AD-B5B4-9B03B40CA3B9}" presName="node" presStyleLbl="node1" presStyleIdx="0" presStyleCnt="5">
        <dgm:presLayoutVars>
          <dgm:bulletEnabled val="1"/>
        </dgm:presLayoutVars>
      </dgm:prSet>
      <dgm:spPr/>
    </dgm:pt>
    <dgm:pt modelId="{C3D903F1-4B8E-4EBD-BE34-3CBA8FF7D61A}" type="pres">
      <dgm:prSet presAssocID="{8D1E274F-E8B6-48AD-B5B4-9B03B40CA3B9}" presName="dummy" presStyleCnt="0"/>
      <dgm:spPr/>
    </dgm:pt>
    <dgm:pt modelId="{C643891D-9C20-4860-A3E5-EC2551055AF5}" type="pres">
      <dgm:prSet presAssocID="{88534A5D-4C86-4655-8990-5F3824119FE8}" presName="sibTrans" presStyleLbl="sibTrans2D1" presStyleIdx="0" presStyleCnt="5"/>
      <dgm:spPr/>
    </dgm:pt>
    <dgm:pt modelId="{D5173010-0EF7-4C0B-B059-94B863A313E0}" type="pres">
      <dgm:prSet presAssocID="{E17EF2BA-BC23-44E4-BDA9-B138C73B21C7}" presName="node" presStyleLbl="node1" presStyleIdx="1" presStyleCnt="5">
        <dgm:presLayoutVars>
          <dgm:bulletEnabled val="1"/>
        </dgm:presLayoutVars>
      </dgm:prSet>
      <dgm:spPr/>
    </dgm:pt>
    <dgm:pt modelId="{12D9816F-60F7-4F0C-91DE-F20EC05C4D20}" type="pres">
      <dgm:prSet presAssocID="{E17EF2BA-BC23-44E4-BDA9-B138C73B21C7}" presName="dummy" presStyleCnt="0"/>
      <dgm:spPr/>
    </dgm:pt>
    <dgm:pt modelId="{5F5035BD-6222-4283-B2F9-CD6D79C3492B}" type="pres">
      <dgm:prSet presAssocID="{BC5041EB-61C6-4743-A21A-73B04E6229D3}" presName="sibTrans" presStyleLbl="sibTrans2D1" presStyleIdx="1" presStyleCnt="5"/>
      <dgm:spPr/>
    </dgm:pt>
    <dgm:pt modelId="{0E46AECC-64F2-40A0-9DFF-51850E382171}" type="pres">
      <dgm:prSet presAssocID="{48980398-C4CC-4E22-91D6-E648E2B10334}" presName="node" presStyleLbl="node1" presStyleIdx="2" presStyleCnt="5">
        <dgm:presLayoutVars>
          <dgm:bulletEnabled val="1"/>
        </dgm:presLayoutVars>
      </dgm:prSet>
      <dgm:spPr/>
    </dgm:pt>
    <dgm:pt modelId="{14879C47-1A14-4D6B-8FD5-40879D0AC5C5}" type="pres">
      <dgm:prSet presAssocID="{48980398-C4CC-4E22-91D6-E648E2B10334}" presName="dummy" presStyleCnt="0"/>
      <dgm:spPr/>
    </dgm:pt>
    <dgm:pt modelId="{6BA39515-5DF0-40C9-BFD4-2DBAD8DBA16C}" type="pres">
      <dgm:prSet presAssocID="{A6666B51-A4DD-4490-B2CF-6EDA4C24A34D}" presName="sibTrans" presStyleLbl="sibTrans2D1" presStyleIdx="2" presStyleCnt="5"/>
      <dgm:spPr/>
    </dgm:pt>
    <dgm:pt modelId="{3A74E73C-EE97-45E8-A33B-D9077721C96F}" type="pres">
      <dgm:prSet presAssocID="{135BB8E4-2A50-40E0-B22A-13E5CD695782}" presName="node" presStyleLbl="node1" presStyleIdx="3" presStyleCnt="5">
        <dgm:presLayoutVars>
          <dgm:bulletEnabled val="1"/>
        </dgm:presLayoutVars>
      </dgm:prSet>
      <dgm:spPr/>
    </dgm:pt>
    <dgm:pt modelId="{28EBDE56-EC30-4B5D-BC8D-2902A681EEB1}" type="pres">
      <dgm:prSet presAssocID="{135BB8E4-2A50-40E0-B22A-13E5CD695782}" presName="dummy" presStyleCnt="0"/>
      <dgm:spPr/>
    </dgm:pt>
    <dgm:pt modelId="{4AF50879-5209-4B1D-B42F-3E61C4D35697}" type="pres">
      <dgm:prSet presAssocID="{3BB8CFB2-B32A-416F-B62E-E70D8A99E3BA}" presName="sibTrans" presStyleLbl="sibTrans2D1" presStyleIdx="3" presStyleCnt="5"/>
      <dgm:spPr/>
    </dgm:pt>
    <dgm:pt modelId="{3003B570-C992-4EC0-9AEB-FECE4C382BDF}" type="pres">
      <dgm:prSet presAssocID="{9F50C3C1-1EE3-4504-9C79-EBE813866928}" presName="node" presStyleLbl="node1" presStyleIdx="4" presStyleCnt="5">
        <dgm:presLayoutVars>
          <dgm:bulletEnabled val="1"/>
        </dgm:presLayoutVars>
      </dgm:prSet>
      <dgm:spPr/>
    </dgm:pt>
    <dgm:pt modelId="{29857354-FDE4-462E-8A84-073E5C75969C}" type="pres">
      <dgm:prSet presAssocID="{9F50C3C1-1EE3-4504-9C79-EBE813866928}" presName="dummy" presStyleCnt="0"/>
      <dgm:spPr/>
    </dgm:pt>
    <dgm:pt modelId="{162AF090-BEC9-46E0-A596-F789C1DED7E8}" type="pres">
      <dgm:prSet presAssocID="{0F18EDCF-C3AD-441F-9E72-D2A4C3734249}" presName="sibTrans" presStyleLbl="sibTrans2D1" presStyleIdx="4" presStyleCnt="5"/>
      <dgm:spPr/>
    </dgm:pt>
  </dgm:ptLst>
  <dgm:cxnLst>
    <dgm:cxn modelId="{9044E30B-EF6E-49B4-894D-5445845979D3}" srcId="{A4027EE6-FB9D-4030-BEAF-A8655D994BA6}" destId="{BEEFDF30-EAE9-4604-A4A3-4145F1CA4FB2}" srcOrd="0" destOrd="0" parTransId="{8FD46214-9DD9-4A0B-A59B-A6906C9EAE90}" sibTransId="{6A6DFF23-7F97-49B6-B44B-13FA2662BC49}"/>
    <dgm:cxn modelId="{B7D1DA0C-DF02-46C3-853F-E8E85DE9D819}" type="presOf" srcId="{BEEFDF30-EAE9-4604-A4A3-4145F1CA4FB2}" destId="{4491C5AC-3310-4136-9C9F-5CB424E3C6E0}" srcOrd="0" destOrd="0" presId="urn:microsoft.com/office/officeart/2005/8/layout/radial6"/>
    <dgm:cxn modelId="{ED28D019-8B4D-46AD-B47B-557C4E1F12B5}" srcId="{BEEFDF30-EAE9-4604-A4A3-4145F1CA4FB2}" destId="{E17EF2BA-BC23-44E4-BDA9-B138C73B21C7}" srcOrd="1" destOrd="0" parTransId="{B59A0844-1A9D-4C5F-B09E-26748DDCAE58}" sibTransId="{BC5041EB-61C6-4743-A21A-73B04E6229D3}"/>
    <dgm:cxn modelId="{D12FEA19-AEEC-4E1E-A567-E7528FABC13D}" type="presOf" srcId="{48980398-C4CC-4E22-91D6-E648E2B10334}" destId="{0E46AECC-64F2-40A0-9DFF-51850E382171}" srcOrd="0" destOrd="0" presId="urn:microsoft.com/office/officeart/2005/8/layout/radial6"/>
    <dgm:cxn modelId="{EBF2A942-BC90-47D0-9AA8-64C0977D52DB}" type="presOf" srcId="{A6666B51-A4DD-4490-B2CF-6EDA4C24A34D}" destId="{6BA39515-5DF0-40C9-BFD4-2DBAD8DBA16C}" srcOrd="0" destOrd="0" presId="urn:microsoft.com/office/officeart/2005/8/layout/radial6"/>
    <dgm:cxn modelId="{869DCE62-E46D-4861-9EAE-D3C32D6B2785}" type="presOf" srcId="{135BB8E4-2A50-40E0-B22A-13E5CD695782}" destId="{3A74E73C-EE97-45E8-A33B-D9077721C96F}" srcOrd="0" destOrd="0" presId="urn:microsoft.com/office/officeart/2005/8/layout/radial6"/>
    <dgm:cxn modelId="{44A13B65-F014-47C9-A2F8-8A5148D79A21}" srcId="{BEEFDF30-EAE9-4604-A4A3-4145F1CA4FB2}" destId="{48980398-C4CC-4E22-91D6-E648E2B10334}" srcOrd="2" destOrd="0" parTransId="{0A127595-06FC-481A-B15F-32FFFAE41806}" sibTransId="{A6666B51-A4DD-4490-B2CF-6EDA4C24A34D}"/>
    <dgm:cxn modelId="{A2D7054C-69C8-4742-B9C2-DBBBC819AA85}" type="presOf" srcId="{9F50C3C1-1EE3-4504-9C79-EBE813866928}" destId="{3003B570-C992-4EC0-9AEB-FECE4C382BDF}" srcOrd="0" destOrd="0" presId="urn:microsoft.com/office/officeart/2005/8/layout/radial6"/>
    <dgm:cxn modelId="{34E3CD6F-F2CE-4C06-8429-CE9E938C2C65}" type="presOf" srcId="{88534A5D-4C86-4655-8990-5F3824119FE8}" destId="{C643891D-9C20-4860-A3E5-EC2551055AF5}" srcOrd="0" destOrd="0" presId="urn:microsoft.com/office/officeart/2005/8/layout/radial6"/>
    <dgm:cxn modelId="{ADB03980-DABA-4799-BA5A-CA13DA2EF138}" srcId="{BEEFDF30-EAE9-4604-A4A3-4145F1CA4FB2}" destId="{135BB8E4-2A50-40E0-B22A-13E5CD695782}" srcOrd="3" destOrd="0" parTransId="{28BAD07D-F512-417E-A336-B23E073321A5}" sibTransId="{3BB8CFB2-B32A-416F-B62E-E70D8A99E3BA}"/>
    <dgm:cxn modelId="{19891F8E-7216-49CD-A7EB-ECC34A2F0C50}" type="presOf" srcId="{E17EF2BA-BC23-44E4-BDA9-B138C73B21C7}" destId="{D5173010-0EF7-4C0B-B059-94B863A313E0}" srcOrd="0" destOrd="0" presId="urn:microsoft.com/office/officeart/2005/8/layout/radial6"/>
    <dgm:cxn modelId="{B3F10C90-AE2B-4128-833E-B90D032377D3}" type="presOf" srcId="{0F18EDCF-C3AD-441F-9E72-D2A4C3734249}" destId="{162AF090-BEC9-46E0-A596-F789C1DED7E8}" srcOrd="0" destOrd="0" presId="urn:microsoft.com/office/officeart/2005/8/layout/radial6"/>
    <dgm:cxn modelId="{37305DA5-D7D9-4DE3-AC47-186E022F7C09}" type="presOf" srcId="{8D1E274F-E8B6-48AD-B5B4-9B03B40CA3B9}" destId="{1730B6DC-26A6-4645-8004-55B3E8D30D47}" srcOrd="0" destOrd="0" presId="urn:microsoft.com/office/officeart/2005/8/layout/radial6"/>
    <dgm:cxn modelId="{C1F16CA9-1690-41CD-9ED4-898112BD2E51}" type="presOf" srcId="{3BB8CFB2-B32A-416F-B62E-E70D8A99E3BA}" destId="{4AF50879-5209-4B1D-B42F-3E61C4D35697}" srcOrd="0" destOrd="0" presId="urn:microsoft.com/office/officeart/2005/8/layout/radial6"/>
    <dgm:cxn modelId="{13CBABBA-51B4-4100-A8F2-B091A59FE530}" type="presOf" srcId="{BC5041EB-61C6-4743-A21A-73B04E6229D3}" destId="{5F5035BD-6222-4283-B2F9-CD6D79C3492B}" srcOrd="0" destOrd="0" presId="urn:microsoft.com/office/officeart/2005/8/layout/radial6"/>
    <dgm:cxn modelId="{6A73F4C3-CCB5-4EE8-9C27-B67AE31FE3D0}" srcId="{BEEFDF30-EAE9-4604-A4A3-4145F1CA4FB2}" destId="{8D1E274F-E8B6-48AD-B5B4-9B03B40CA3B9}" srcOrd="0" destOrd="0" parTransId="{93B3009A-D103-4B40-B039-B0F1848C7F19}" sibTransId="{88534A5D-4C86-4655-8990-5F3824119FE8}"/>
    <dgm:cxn modelId="{999013D0-891A-4AA0-8017-63256C179FF8}" type="presOf" srcId="{A4027EE6-FB9D-4030-BEAF-A8655D994BA6}" destId="{DDCE9022-C7BA-4EC8-9DB1-659F413851F4}" srcOrd="0" destOrd="0" presId="urn:microsoft.com/office/officeart/2005/8/layout/radial6"/>
    <dgm:cxn modelId="{3081FAF4-D48C-4A6C-AC3F-3008202C785A}" srcId="{BEEFDF30-EAE9-4604-A4A3-4145F1CA4FB2}" destId="{9F50C3C1-1EE3-4504-9C79-EBE813866928}" srcOrd="4" destOrd="0" parTransId="{8F563D20-D521-47E7-9075-6701790CE1F8}" sibTransId="{0F18EDCF-C3AD-441F-9E72-D2A4C3734249}"/>
    <dgm:cxn modelId="{2CFAAB79-3792-4191-8DB1-9806F53384FF}" type="presParOf" srcId="{DDCE9022-C7BA-4EC8-9DB1-659F413851F4}" destId="{4491C5AC-3310-4136-9C9F-5CB424E3C6E0}" srcOrd="0" destOrd="0" presId="urn:microsoft.com/office/officeart/2005/8/layout/radial6"/>
    <dgm:cxn modelId="{21211591-1BE1-42CD-AD81-1BFA921012B1}" type="presParOf" srcId="{DDCE9022-C7BA-4EC8-9DB1-659F413851F4}" destId="{1730B6DC-26A6-4645-8004-55B3E8D30D47}" srcOrd="1" destOrd="0" presId="urn:microsoft.com/office/officeart/2005/8/layout/radial6"/>
    <dgm:cxn modelId="{89F92224-5CD7-414E-A77D-D6C599C5701B}" type="presParOf" srcId="{DDCE9022-C7BA-4EC8-9DB1-659F413851F4}" destId="{C3D903F1-4B8E-4EBD-BE34-3CBA8FF7D61A}" srcOrd="2" destOrd="0" presId="urn:microsoft.com/office/officeart/2005/8/layout/radial6"/>
    <dgm:cxn modelId="{DE8131FB-B279-40DA-8E50-E9EE21EA48AF}" type="presParOf" srcId="{DDCE9022-C7BA-4EC8-9DB1-659F413851F4}" destId="{C643891D-9C20-4860-A3E5-EC2551055AF5}" srcOrd="3" destOrd="0" presId="urn:microsoft.com/office/officeart/2005/8/layout/radial6"/>
    <dgm:cxn modelId="{5B33CA61-3278-4975-B581-C237AC717B04}" type="presParOf" srcId="{DDCE9022-C7BA-4EC8-9DB1-659F413851F4}" destId="{D5173010-0EF7-4C0B-B059-94B863A313E0}" srcOrd="4" destOrd="0" presId="urn:microsoft.com/office/officeart/2005/8/layout/radial6"/>
    <dgm:cxn modelId="{DC73345F-8E61-45BE-B149-82F926EEC647}" type="presParOf" srcId="{DDCE9022-C7BA-4EC8-9DB1-659F413851F4}" destId="{12D9816F-60F7-4F0C-91DE-F20EC05C4D20}" srcOrd="5" destOrd="0" presId="urn:microsoft.com/office/officeart/2005/8/layout/radial6"/>
    <dgm:cxn modelId="{8E9E80D1-B55F-4606-8CD8-5B0E4CDB4CE2}" type="presParOf" srcId="{DDCE9022-C7BA-4EC8-9DB1-659F413851F4}" destId="{5F5035BD-6222-4283-B2F9-CD6D79C3492B}" srcOrd="6" destOrd="0" presId="urn:microsoft.com/office/officeart/2005/8/layout/radial6"/>
    <dgm:cxn modelId="{954F0875-8D0C-47A4-B32E-59501D1AAFC6}" type="presParOf" srcId="{DDCE9022-C7BA-4EC8-9DB1-659F413851F4}" destId="{0E46AECC-64F2-40A0-9DFF-51850E382171}" srcOrd="7" destOrd="0" presId="urn:microsoft.com/office/officeart/2005/8/layout/radial6"/>
    <dgm:cxn modelId="{3301674E-BFB6-4CE6-B5F0-930597C4F9FB}" type="presParOf" srcId="{DDCE9022-C7BA-4EC8-9DB1-659F413851F4}" destId="{14879C47-1A14-4D6B-8FD5-40879D0AC5C5}" srcOrd="8" destOrd="0" presId="urn:microsoft.com/office/officeart/2005/8/layout/radial6"/>
    <dgm:cxn modelId="{A92E9741-515E-4EA9-A2C9-CA726499AE03}" type="presParOf" srcId="{DDCE9022-C7BA-4EC8-9DB1-659F413851F4}" destId="{6BA39515-5DF0-40C9-BFD4-2DBAD8DBA16C}" srcOrd="9" destOrd="0" presId="urn:microsoft.com/office/officeart/2005/8/layout/radial6"/>
    <dgm:cxn modelId="{17555F94-F10E-4336-977B-25413E34F873}" type="presParOf" srcId="{DDCE9022-C7BA-4EC8-9DB1-659F413851F4}" destId="{3A74E73C-EE97-45E8-A33B-D9077721C96F}" srcOrd="10" destOrd="0" presId="urn:microsoft.com/office/officeart/2005/8/layout/radial6"/>
    <dgm:cxn modelId="{57326B75-CB4D-4B0F-BCD9-2015E4BEDA2D}" type="presParOf" srcId="{DDCE9022-C7BA-4EC8-9DB1-659F413851F4}" destId="{28EBDE56-EC30-4B5D-BC8D-2902A681EEB1}" srcOrd="11" destOrd="0" presId="urn:microsoft.com/office/officeart/2005/8/layout/radial6"/>
    <dgm:cxn modelId="{10C97991-2624-4976-81CC-1F238254CF15}" type="presParOf" srcId="{DDCE9022-C7BA-4EC8-9DB1-659F413851F4}" destId="{4AF50879-5209-4B1D-B42F-3E61C4D35697}" srcOrd="12" destOrd="0" presId="urn:microsoft.com/office/officeart/2005/8/layout/radial6"/>
    <dgm:cxn modelId="{B6DEBEEF-0BCC-4B8B-9781-7B49E8BABA17}" type="presParOf" srcId="{DDCE9022-C7BA-4EC8-9DB1-659F413851F4}" destId="{3003B570-C992-4EC0-9AEB-FECE4C382BDF}" srcOrd="13" destOrd="0" presId="urn:microsoft.com/office/officeart/2005/8/layout/radial6"/>
    <dgm:cxn modelId="{1BFA55C5-149D-4D12-8996-0F946A75311B}" type="presParOf" srcId="{DDCE9022-C7BA-4EC8-9DB1-659F413851F4}" destId="{29857354-FDE4-462E-8A84-073E5C75969C}" srcOrd="14" destOrd="0" presId="urn:microsoft.com/office/officeart/2005/8/layout/radial6"/>
    <dgm:cxn modelId="{9D181E1E-7422-4252-8E7D-8C804646B779}" type="presParOf" srcId="{DDCE9022-C7BA-4EC8-9DB1-659F413851F4}" destId="{162AF090-BEC9-46E0-A596-F789C1DED7E8}"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9790C1-B552-4D83-91E8-0C2C068A1BA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9A81DE96-07F5-4305-AA2F-2995159A6BB9}">
      <dgm:prSet phldrT="[文本]" custT="1"/>
      <dgm:spPr/>
      <dgm:t>
        <a:bodyPr/>
        <a:lstStyle/>
        <a:p>
          <a:r>
            <a:rPr lang="zh-CN" altLang="en-US" sz="2800" dirty="0">
              <a:solidFill>
                <a:schemeClr val="accent2"/>
              </a:solidFill>
              <a:latin typeface="华文中宋" pitchFamily="2" charset="-122"/>
              <a:ea typeface="华文中宋" pitchFamily="2" charset="-122"/>
            </a:rPr>
            <a:t>攻击优点</a:t>
          </a:r>
        </a:p>
      </dgm:t>
    </dgm:pt>
    <dgm:pt modelId="{348FB5BD-9D25-46B7-A01C-66437D49657B}" type="parTrans" cxnId="{760314AD-8CCE-4954-8FBC-B3804C7B797A}">
      <dgm:prSet/>
      <dgm:spPr/>
      <dgm:t>
        <a:bodyPr/>
        <a:lstStyle/>
        <a:p>
          <a:endParaRPr lang="zh-CN" altLang="en-US"/>
        </a:p>
      </dgm:t>
    </dgm:pt>
    <dgm:pt modelId="{A5D96406-AE69-4586-B098-18EBD2CA90B7}" type="sibTrans" cxnId="{760314AD-8CCE-4954-8FBC-B3804C7B797A}">
      <dgm:prSet/>
      <dgm:spPr/>
      <dgm:t>
        <a:bodyPr/>
        <a:lstStyle/>
        <a:p>
          <a:endParaRPr lang="zh-CN" altLang="en-US"/>
        </a:p>
      </dgm:t>
    </dgm:pt>
    <dgm:pt modelId="{63109FC9-1B4A-4EAC-86DC-777EDA99B4DF}">
      <dgm:prSet phldrT="[文本]" custT="1"/>
      <dgm:spPr/>
      <dgm:t>
        <a:bodyPr/>
        <a:lstStyle/>
        <a:p>
          <a:r>
            <a:rPr lang="zh-CN" altLang="en-US" sz="2800" dirty="0">
              <a:latin typeface="华文中宋" pitchFamily="2" charset="-122"/>
              <a:ea typeface="华文中宋" pitchFamily="2" charset="-122"/>
            </a:rPr>
            <a:t>软件实现。可在本地和远程环境中实施。</a:t>
          </a:r>
        </a:p>
      </dgm:t>
    </dgm:pt>
    <dgm:pt modelId="{A5367F98-DA4D-48EC-9B0F-363B139F0D5E}" type="parTrans" cxnId="{03B012CB-B6FD-452D-9F17-02AF17086D86}">
      <dgm:prSet/>
      <dgm:spPr/>
      <dgm:t>
        <a:bodyPr/>
        <a:lstStyle/>
        <a:p>
          <a:endParaRPr lang="zh-CN" altLang="en-US"/>
        </a:p>
      </dgm:t>
    </dgm:pt>
    <dgm:pt modelId="{E726032A-48CB-4CB3-BE3A-8C4BC4BE5EF4}" type="sibTrans" cxnId="{03B012CB-B6FD-452D-9F17-02AF17086D86}">
      <dgm:prSet/>
      <dgm:spPr/>
      <dgm:t>
        <a:bodyPr/>
        <a:lstStyle/>
        <a:p>
          <a:endParaRPr lang="zh-CN" altLang="en-US"/>
        </a:p>
      </dgm:t>
    </dgm:pt>
    <dgm:pt modelId="{63B5405F-13BF-462C-ADF8-F1EE9B5346AB}">
      <dgm:prSet phldrT="[文本]" custT="1"/>
      <dgm:spPr/>
      <dgm:t>
        <a:bodyPr/>
        <a:lstStyle/>
        <a:p>
          <a:r>
            <a:rPr lang="zh-CN" altLang="en-US" sz="2800" dirty="0">
              <a:latin typeface="华文中宋" pitchFamily="2" charset="-122"/>
              <a:ea typeface="华文中宋" pitchFamily="2" charset="-122"/>
            </a:rPr>
            <a:t>适用性强。可对软件、硬件等各种密码算法实现实施。</a:t>
          </a:r>
        </a:p>
      </dgm:t>
    </dgm:pt>
    <dgm:pt modelId="{9842D55E-9CF2-4B1F-8A47-1B9D7D565666}" type="parTrans" cxnId="{F170756B-EDEB-4574-A930-99063CA85161}">
      <dgm:prSet/>
      <dgm:spPr/>
      <dgm:t>
        <a:bodyPr/>
        <a:lstStyle/>
        <a:p>
          <a:endParaRPr lang="zh-CN" altLang="en-US"/>
        </a:p>
      </dgm:t>
    </dgm:pt>
    <dgm:pt modelId="{1000305C-1D59-4378-A005-3D352CE774C9}" type="sibTrans" cxnId="{F170756B-EDEB-4574-A930-99063CA85161}">
      <dgm:prSet/>
      <dgm:spPr/>
      <dgm:t>
        <a:bodyPr/>
        <a:lstStyle/>
        <a:p>
          <a:endParaRPr lang="zh-CN" altLang="en-US"/>
        </a:p>
      </dgm:t>
    </dgm:pt>
    <dgm:pt modelId="{A59AC69B-1E22-475C-AEEF-B58BB8A36027}">
      <dgm:prSet phldrT="[文本]" custT="1"/>
      <dgm:spPr/>
      <dgm:t>
        <a:bodyPr/>
        <a:lstStyle/>
        <a:p>
          <a:r>
            <a:rPr lang="zh-CN" altLang="en-US" sz="2800" dirty="0">
              <a:solidFill>
                <a:schemeClr val="accent2"/>
              </a:solidFill>
              <a:latin typeface="华文中宋" pitchFamily="2" charset="-122"/>
              <a:ea typeface="华文中宋" pitchFamily="2" charset="-122"/>
            </a:rPr>
            <a:t>攻击难点</a:t>
          </a:r>
        </a:p>
      </dgm:t>
    </dgm:pt>
    <dgm:pt modelId="{D6F231A4-8457-48F8-89CE-793EC74DC15B}" type="parTrans" cxnId="{4A7E4FCA-DF39-4EA9-A821-8E17E9858E6C}">
      <dgm:prSet/>
      <dgm:spPr/>
      <dgm:t>
        <a:bodyPr/>
        <a:lstStyle/>
        <a:p>
          <a:endParaRPr lang="zh-CN" altLang="en-US"/>
        </a:p>
      </dgm:t>
    </dgm:pt>
    <dgm:pt modelId="{56427593-F0B6-4275-B2F5-B89338664B23}" type="sibTrans" cxnId="{4A7E4FCA-DF39-4EA9-A821-8E17E9858E6C}">
      <dgm:prSet/>
      <dgm:spPr/>
      <dgm:t>
        <a:bodyPr/>
        <a:lstStyle/>
        <a:p>
          <a:endParaRPr lang="zh-CN" altLang="en-US"/>
        </a:p>
      </dgm:t>
    </dgm:pt>
    <dgm:pt modelId="{5F315686-3C5E-4D79-A0DC-7DB94C04B9D5}">
      <dgm:prSet phldrT="[文本]" custT="1"/>
      <dgm:spPr/>
      <dgm:t>
        <a:bodyPr/>
        <a:lstStyle/>
        <a:p>
          <a:r>
            <a:rPr lang="zh-CN" altLang="en-US" sz="2800" dirty="0">
              <a:latin typeface="华文中宋" pitchFamily="2" charset="-122"/>
              <a:ea typeface="华文中宋" pitchFamily="2" charset="-122"/>
            </a:rPr>
            <a:t>计时精度问题。高精度计时指令执行不稳定。</a:t>
          </a:r>
        </a:p>
      </dgm:t>
    </dgm:pt>
    <dgm:pt modelId="{AC8A6F80-9330-448C-A58C-F0351879DA11}" type="parTrans" cxnId="{9B8616CB-4A27-4996-B55E-4019958819F5}">
      <dgm:prSet/>
      <dgm:spPr/>
      <dgm:t>
        <a:bodyPr/>
        <a:lstStyle/>
        <a:p>
          <a:endParaRPr lang="zh-CN" altLang="en-US"/>
        </a:p>
      </dgm:t>
    </dgm:pt>
    <dgm:pt modelId="{C5B54333-2932-4108-B0E2-67230A576E1D}" type="sibTrans" cxnId="{9B8616CB-4A27-4996-B55E-4019958819F5}">
      <dgm:prSet/>
      <dgm:spPr/>
      <dgm:t>
        <a:bodyPr/>
        <a:lstStyle/>
        <a:p>
          <a:endParaRPr lang="zh-CN" altLang="en-US"/>
        </a:p>
      </dgm:t>
    </dgm:pt>
    <dgm:pt modelId="{268C139E-1CC9-4810-AC79-C7E8F7E55DE7}">
      <dgm:prSet phldrT="[文本]" custT="1"/>
      <dgm:spPr/>
      <dgm:t>
        <a:bodyPr/>
        <a:lstStyle/>
        <a:p>
          <a:r>
            <a:rPr lang="zh-CN" altLang="en-US" sz="2800" dirty="0">
              <a:latin typeface="华文中宋" pitchFamily="2" charset="-122"/>
              <a:ea typeface="华文中宋" pitchFamily="2" charset="-122"/>
            </a:rPr>
            <a:t>计时干扰问题。本地攻击系统进程存在干扰，远程攻击网络传输时延干扰。</a:t>
          </a:r>
        </a:p>
      </dgm:t>
    </dgm:pt>
    <dgm:pt modelId="{7C609D87-AF7B-4611-A203-7FE2268356BF}" type="parTrans" cxnId="{DF245277-1795-4092-B731-8AE13B293A4D}">
      <dgm:prSet/>
      <dgm:spPr/>
      <dgm:t>
        <a:bodyPr/>
        <a:lstStyle/>
        <a:p>
          <a:endParaRPr lang="zh-CN" altLang="en-US"/>
        </a:p>
      </dgm:t>
    </dgm:pt>
    <dgm:pt modelId="{69FB9834-C796-4906-9D63-181165115797}" type="sibTrans" cxnId="{DF245277-1795-4092-B731-8AE13B293A4D}">
      <dgm:prSet/>
      <dgm:spPr/>
      <dgm:t>
        <a:bodyPr/>
        <a:lstStyle/>
        <a:p>
          <a:endParaRPr lang="zh-CN" altLang="en-US"/>
        </a:p>
      </dgm:t>
    </dgm:pt>
    <dgm:pt modelId="{52BFA45C-843A-4126-A7A5-F55169F7520D}">
      <dgm:prSet phldrT="[文本]" custT="1"/>
      <dgm:spPr/>
      <dgm:t>
        <a:bodyPr/>
        <a:lstStyle/>
        <a:p>
          <a:r>
            <a:rPr lang="zh-CN" altLang="en-US" sz="2800" dirty="0">
              <a:solidFill>
                <a:schemeClr val="accent2"/>
              </a:solidFill>
              <a:latin typeface="华文中宋" pitchFamily="2" charset="-122"/>
              <a:ea typeface="华文中宋" pitchFamily="2" charset="-122"/>
            </a:rPr>
            <a:t>防御方法</a:t>
          </a:r>
        </a:p>
      </dgm:t>
    </dgm:pt>
    <dgm:pt modelId="{A4C6D65E-1D06-4FC3-85D5-C5504F02785D}" type="parTrans" cxnId="{23316B6B-4696-408E-AF18-EE4A482F8480}">
      <dgm:prSet/>
      <dgm:spPr/>
      <dgm:t>
        <a:bodyPr/>
        <a:lstStyle/>
        <a:p>
          <a:endParaRPr lang="zh-CN" altLang="en-US"/>
        </a:p>
      </dgm:t>
    </dgm:pt>
    <dgm:pt modelId="{D88783FC-D6BB-4F7F-A7D9-872FB2814430}" type="sibTrans" cxnId="{23316B6B-4696-408E-AF18-EE4A482F8480}">
      <dgm:prSet/>
      <dgm:spPr/>
      <dgm:t>
        <a:bodyPr/>
        <a:lstStyle/>
        <a:p>
          <a:endParaRPr lang="zh-CN" altLang="en-US"/>
        </a:p>
      </dgm:t>
    </dgm:pt>
    <dgm:pt modelId="{70E4A958-784E-4B67-848F-2989FDE4E06E}">
      <dgm:prSet phldrT="[文本]" custT="1"/>
      <dgm:spPr/>
      <dgm:t>
        <a:bodyPr/>
        <a:lstStyle/>
        <a:p>
          <a:r>
            <a:rPr lang="zh-CN" altLang="en-US" sz="2800" dirty="0">
              <a:latin typeface="华文中宋" pitchFamily="2" charset="-122"/>
              <a:ea typeface="华文中宋" pitchFamily="2" charset="-122"/>
            </a:rPr>
            <a:t>在密码执行过程中加入随机时延。</a:t>
          </a:r>
        </a:p>
      </dgm:t>
    </dgm:pt>
    <dgm:pt modelId="{43311EF0-C281-46A7-AE02-6B2358AC706E}" type="parTrans" cxnId="{359F593B-1D21-4A79-9B06-18BC3A8459C6}">
      <dgm:prSet/>
      <dgm:spPr/>
      <dgm:t>
        <a:bodyPr/>
        <a:lstStyle/>
        <a:p>
          <a:endParaRPr lang="zh-CN" altLang="en-US"/>
        </a:p>
      </dgm:t>
    </dgm:pt>
    <dgm:pt modelId="{2EC1A33D-6427-4DCE-B86C-A38B3C1C6733}" type="sibTrans" cxnId="{359F593B-1D21-4A79-9B06-18BC3A8459C6}">
      <dgm:prSet/>
      <dgm:spPr/>
      <dgm:t>
        <a:bodyPr/>
        <a:lstStyle/>
        <a:p>
          <a:endParaRPr lang="zh-CN" altLang="en-US"/>
        </a:p>
      </dgm:t>
    </dgm:pt>
    <dgm:pt modelId="{8B5394BA-2071-4CA7-BBAF-DE47978B881D}">
      <dgm:prSet phldrT="[文本]" custT="1"/>
      <dgm:spPr/>
      <dgm:t>
        <a:bodyPr/>
        <a:lstStyle/>
        <a:p>
          <a:r>
            <a:rPr lang="zh-CN" altLang="en-US" sz="2800" dirty="0">
              <a:latin typeface="华文中宋" pitchFamily="2" charset="-122"/>
              <a:ea typeface="华文中宋" pitchFamily="2" charset="-122"/>
            </a:rPr>
            <a:t>修改密码实现算法，使得不同密钥处理的执行时间相同。</a:t>
          </a:r>
        </a:p>
      </dgm:t>
    </dgm:pt>
    <dgm:pt modelId="{333D0A1C-8185-4A68-AEA6-196E8302967D}" type="parTrans" cxnId="{7200E037-A1E5-4198-8196-3F12DE5A4AA3}">
      <dgm:prSet/>
      <dgm:spPr/>
      <dgm:t>
        <a:bodyPr/>
        <a:lstStyle/>
        <a:p>
          <a:endParaRPr lang="zh-CN" altLang="en-US"/>
        </a:p>
      </dgm:t>
    </dgm:pt>
    <dgm:pt modelId="{53544FB2-E8FC-4737-8AF4-F50E259A0FCE}" type="sibTrans" cxnId="{7200E037-A1E5-4198-8196-3F12DE5A4AA3}">
      <dgm:prSet/>
      <dgm:spPr/>
      <dgm:t>
        <a:bodyPr/>
        <a:lstStyle/>
        <a:p>
          <a:endParaRPr lang="zh-CN" altLang="en-US"/>
        </a:p>
      </dgm:t>
    </dgm:pt>
    <dgm:pt modelId="{9E9E7727-8383-4346-A5C6-0EDDD34D1B41}" type="pres">
      <dgm:prSet presAssocID="{8C9790C1-B552-4D83-91E8-0C2C068A1BAC}" presName="linearFlow" presStyleCnt="0">
        <dgm:presLayoutVars>
          <dgm:dir/>
          <dgm:animLvl val="lvl"/>
          <dgm:resizeHandles val="exact"/>
        </dgm:presLayoutVars>
      </dgm:prSet>
      <dgm:spPr/>
    </dgm:pt>
    <dgm:pt modelId="{6AAF756A-1D95-40EB-A2BF-C873B9C61ECA}" type="pres">
      <dgm:prSet presAssocID="{9A81DE96-07F5-4305-AA2F-2995159A6BB9}" presName="composite" presStyleCnt="0"/>
      <dgm:spPr/>
    </dgm:pt>
    <dgm:pt modelId="{CB775B4C-EF53-46BA-A209-BA14BF4CFDA0}" type="pres">
      <dgm:prSet presAssocID="{9A81DE96-07F5-4305-AA2F-2995159A6BB9}" presName="parentText" presStyleLbl="alignNode1" presStyleIdx="0" presStyleCnt="3">
        <dgm:presLayoutVars>
          <dgm:chMax val="1"/>
          <dgm:bulletEnabled val="1"/>
        </dgm:presLayoutVars>
      </dgm:prSet>
      <dgm:spPr/>
    </dgm:pt>
    <dgm:pt modelId="{DB6EA035-E9B6-446B-A3B5-95C7DAAC9547}" type="pres">
      <dgm:prSet presAssocID="{9A81DE96-07F5-4305-AA2F-2995159A6BB9}" presName="descendantText" presStyleLbl="alignAcc1" presStyleIdx="0" presStyleCnt="3">
        <dgm:presLayoutVars>
          <dgm:bulletEnabled val="1"/>
        </dgm:presLayoutVars>
      </dgm:prSet>
      <dgm:spPr/>
    </dgm:pt>
    <dgm:pt modelId="{92754941-ECF4-484A-8B1F-8A77EAEFDB5A}" type="pres">
      <dgm:prSet presAssocID="{A5D96406-AE69-4586-B098-18EBD2CA90B7}" presName="sp" presStyleCnt="0"/>
      <dgm:spPr/>
    </dgm:pt>
    <dgm:pt modelId="{F2DA8CE3-CB85-455B-B2D6-056709FC4B27}" type="pres">
      <dgm:prSet presAssocID="{A59AC69B-1E22-475C-AEEF-B58BB8A36027}" presName="composite" presStyleCnt="0"/>
      <dgm:spPr/>
    </dgm:pt>
    <dgm:pt modelId="{1CF93785-8F59-4EE8-A21C-FF09F81F6BB1}" type="pres">
      <dgm:prSet presAssocID="{A59AC69B-1E22-475C-AEEF-B58BB8A36027}" presName="parentText" presStyleLbl="alignNode1" presStyleIdx="1" presStyleCnt="3">
        <dgm:presLayoutVars>
          <dgm:chMax val="1"/>
          <dgm:bulletEnabled val="1"/>
        </dgm:presLayoutVars>
      </dgm:prSet>
      <dgm:spPr/>
    </dgm:pt>
    <dgm:pt modelId="{3D353176-9B32-49E2-A71A-E66F4FCB0600}" type="pres">
      <dgm:prSet presAssocID="{A59AC69B-1E22-475C-AEEF-B58BB8A36027}" presName="descendantText" presStyleLbl="alignAcc1" presStyleIdx="1" presStyleCnt="3">
        <dgm:presLayoutVars>
          <dgm:bulletEnabled val="1"/>
        </dgm:presLayoutVars>
      </dgm:prSet>
      <dgm:spPr/>
    </dgm:pt>
    <dgm:pt modelId="{388C71D8-0C41-4D75-80F7-2D6653774700}" type="pres">
      <dgm:prSet presAssocID="{56427593-F0B6-4275-B2F5-B89338664B23}" presName="sp" presStyleCnt="0"/>
      <dgm:spPr/>
    </dgm:pt>
    <dgm:pt modelId="{0E10A6DC-5A1E-4DC5-8968-469F2BE43E38}" type="pres">
      <dgm:prSet presAssocID="{52BFA45C-843A-4126-A7A5-F55169F7520D}" presName="composite" presStyleCnt="0"/>
      <dgm:spPr/>
    </dgm:pt>
    <dgm:pt modelId="{C06DB3C1-CEFE-473C-8158-91F8C929F3FA}" type="pres">
      <dgm:prSet presAssocID="{52BFA45C-843A-4126-A7A5-F55169F7520D}" presName="parentText" presStyleLbl="alignNode1" presStyleIdx="2" presStyleCnt="3">
        <dgm:presLayoutVars>
          <dgm:chMax val="1"/>
          <dgm:bulletEnabled val="1"/>
        </dgm:presLayoutVars>
      </dgm:prSet>
      <dgm:spPr/>
    </dgm:pt>
    <dgm:pt modelId="{39D88AC3-4EC2-47D5-86CF-1F770751CBC5}" type="pres">
      <dgm:prSet presAssocID="{52BFA45C-843A-4126-A7A5-F55169F7520D}" presName="descendantText" presStyleLbl="alignAcc1" presStyleIdx="2" presStyleCnt="3">
        <dgm:presLayoutVars>
          <dgm:bulletEnabled val="1"/>
        </dgm:presLayoutVars>
      </dgm:prSet>
      <dgm:spPr/>
    </dgm:pt>
  </dgm:ptLst>
  <dgm:cxnLst>
    <dgm:cxn modelId="{7200E037-A1E5-4198-8196-3F12DE5A4AA3}" srcId="{52BFA45C-843A-4126-A7A5-F55169F7520D}" destId="{8B5394BA-2071-4CA7-BBAF-DE47978B881D}" srcOrd="1" destOrd="0" parTransId="{333D0A1C-8185-4A68-AEA6-196E8302967D}" sibTransId="{53544FB2-E8FC-4737-8AF4-F50E259A0FCE}"/>
    <dgm:cxn modelId="{3E36923A-200C-4902-B5F8-EE7D568CB242}" type="presOf" srcId="{52BFA45C-843A-4126-A7A5-F55169F7520D}" destId="{C06DB3C1-CEFE-473C-8158-91F8C929F3FA}" srcOrd="0" destOrd="0" presId="urn:microsoft.com/office/officeart/2005/8/layout/chevron2"/>
    <dgm:cxn modelId="{359F593B-1D21-4A79-9B06-18BC3A8459C6}" srcId="{52BFA45C-843A-4126-A7A5-F55169F7520D}" destId="{70E4A958-784E-4B67-848F-2989FDE4E06E}" srcOrd="0" destOrd="0" parTransId="{43311EF0-C281-46A7-AE02-6B2358AC706E}" sibTransId="{2EC1A33D-6427-4DCE-B86C-A38B3C1C6733}"/>
    <dgm:cxn modelId="{C326A55C-DC99-412A-B0C7-E870A40D587A}" type="presOf" srcId="{70E4A958-784E-4B67-848F-2989FDE4E06E}" destId="{39D88AC3-4EC2-47D5-86CF-1F770751CBC5}" srcOrd="0" destOrd="0" presId="urn:microsoft.com/office/officeart/2005/8/layout/chevron2"/>
    <dgm:cxn modelId="{23316B6B-4696-408E-AF18-EE4A482F8480}" srcId="{8C9790C1-B552-4D83-91E8-0C2C068A1BAC}" destId="{52BFA45C-843A-4126-A7A5-F55169F7520D}" srcOrd="2" destOrd="0" parTransId="{A4C6D65E-1D06-4FC3-85D5-C5504F02785D}" sibTransId="{D88783FC-D6BB-4F7F-A7D9-872FB2814430}"/>
    <dgm:cxn modelId="{F170756B-EDEB-4574-A930-99063CA85161}" srcId="{9A81DE96-07F5-4305-AA2F-2995159A6BB9}" destId="{63B5405F-13BF-462C-ADF8-F1EE9B5346AB}" srcOrd="1" destOrd="0" parTransId="{9842D55E-9CF2-4B1F-8A47-1B9D7D565666}" sibTransId="{1000305C-1D59-4378-A005-3D352CE774C9}"/>
    <dgm:cxn modelId="{48ECAF50-164F-40FB-9CED-3DB842F01CFA}" type="presOf" srcId="{A59AC69B-1E22-475C-AEEF-B58BB8A36027}" destId="{1CF93785-8F59-4EE8-A21C-FF09F81F6BB1}" srcOrd="0" destOrd="0" presId="urn:microsoft.com/office/officeart/2005/8/layout/chevron2"/>
    <dgm:cxn modelId="{DF245277-1795-4092-B731-8AE13B293A4D}" srcId="{A59AC69B-1E22-475C-AEEF-B58BB8A36027}" destId="{268C139E-1CC9-4810-AC79-C7E8F7E55DE7}" srcOrd="1" destOrd="0" parTransId="{7C609D87-AF7B-4611-A203-7FE2268356BF}" sibTransId="{69FB9834-C796-4906-9D63-181165115797}"/>
    <dgm:cxn modelId="{2C1FF2A3-166E-46C4-9EC8-000653868664}" type="presOf" srcId="{268C139E-1CC9-4810-AC79-C7E8F7E55DE7}" destId="{3D353176-9B32-49E2-A71A-E66F4FCB0600}" srcOrd="0" destOrd="1" presId="urn:microsoft.com/office/officeart/2005/8/layout/chevron2"/>
    <dgm:cxn modelId="{69BC46AC-56F2-434E-B953-DE6E85732FC4}" type="presOf" srcId="{9A81DE96-07F5-4305-AA2F-2995159A6BB9}" destId="{CB775B4C-EF53-46BA-A209-BA14BF4CFDA0}" srcOrd="0" destOrd="0" presId="urn:microsoft.com/office/officeart/2005/8/layout/chevron2"/>
    <dgm:cxn modelId="{760314AD-8CCE-4954-8FBC-B3804C7B797A}" srcId="{8C9790C1-B552-4D83-91E8-0C2C068A1BAC}" destId="{9A81DE96-07F5-4305-AA2F-2995159A6BB9}" srcOrd="0" destOrd="0" parTransId="{348FB5BD-9D25-46B7-A01C-66437D49657B}" sibTransId="{A5D96406-AE69-4586-B098-18EBD2CA90B7}"/>
    <dgm:cxn modelId="{C09AFCB7-C5DE-4BDD-91B2-254280A8CC70}" type="presOf" srcId="{8C9790C1-B552-4D83-91E8-0C2C068A1BAC}" destId="{9E9E7727-8383-4346-A5C6-0EDDD34D1B41}" srcOrd="0" destOrd="0" presId="urn:microsoft.com/office/officeart/2005/8/layout/chevron2"/>
    <dgm:cxn modelId="{4A7E4FCA-DF39-4EA9-A821-8E17E9858E6C}" srcId="{8C9790C1-B552-4D83-91E8-0C2C068A1BAC}" destId="{A59AC69B-1E22-475C-AEEF-B58BB8A36027}" srcOrd="1" destOrd="0" parTransId="{D6F231A4-8457-48F8-89CE-793EC74DC15B}" sibTransId="{56427593-F0B6-4275-B2F5-B89338664B23}"/>
    <dgm:cxn modelId="{03B012CB-B6FD-452D-9F17-02AF17086D86}" srcId="{9A81DE96-07F5-4305-AA2F-2995159A6BB9}" destId="{63109FC9-1B4A-4EAC-86DC-777EDA99B4DF}" srcOrd="0" destOrd="0" parTransId="{A5367F98-DA4D-48EC-9B0F-363B139F0D5E}" sibTransId="{E726032A-48CB-4CB3-BE3A-8C4BC4BE5EF4}"/>
    <dgm:cxn modelId="{9B8616CB-4A27-4996-B55E-4019958819F5}" srcId="{A59AC69B-1E22-475C-AEEF-B58BB8A36027}" destId="{5F315686-3C5E-4D79-A0DC-7DB94C04B9D5}" srcOrd="0" destOrd="0" parTransId="{AC8A6F80-9330-448C-A58C-F0351879DA11}" sibTransId="{C5B54333-2932-4108-B0E2-67230A576E1D}"/>
    <dgm:cxn modelId="{27E8ADCB-88EC-47D0-8B48-59E1EE04A5E3}" type="presOf" srcId="{8B5394BA-2071-4CA7-BBAF-DE47978B881D}" destId="{39D88AC3-4EC2-47D5-86CF-1F770751CBC5}" srcOrd="0" destOrd="1" presId="urn:microsoft.com/office/officeart/2005/8/layout/chevron2"/>
    <dgm:cxn modelId="{C4475FD4-4C4D-40A8-99F3-14718D462415}" type="presOf" srcId="{5F315686-3C5E-4D79-A0DC-7DB94C04B9D5}" destId="{3D353176-9B32-49E2-A71A-E66F4FCB0600}" srcOrd="0" destOrd="0" presId="urn:microsoft.com/office/officeart/2005/8/layout/chevron2"/>
    <dgm:cxn modelId="{E565CBDA-E0E3-4E81-8BEB-19A2B2BA0888}" type="presOf" srcId="{63109FC9-1B4A-4EAC-86DC-777EDA99B4DF}" destId="{DB6EA035-E9B6-446B-A3B5-95C7DAAC9547}" srcOrd="0" destOrd="0" presId="urn:microsoft.com/office/officeart/2005/8/layout/chevron2"/>
    <dgm:cxn modelId="{CDCFBEF2-BA1A-49E3-B88C-685E0E01FF1E}" type="presOf" srcId="{63B5405F-13BF-462C-ADF8-F1EE9B5346AB}" destId="{DB6EA035-E9B6-446B-A3B5-95C7DAAC9547}" srcOrd="0" destOrd="1" presId="urn:microsoft.com/office/officeart/2005/8/layout/chevron2"/>
    <dgm:cxn modelId="{B54E4BA8-FD4D-49C0-9BFE-FDBFF9C55D6F}" type="presParOf" srcId="{9E9E7727-8383-4346-A5C6-0EDDD34D1B41}" destId="{6AAF756A-1D95-40EB-A2BF-C873B9C61ECA}" srcOrd="0" destOrd="0" presId="urn:microsoft.com/office/officeart/2005/8/layout/chevron2"/>
    <dgm:cxn modelId="{53741CD2-6093-480F-AEF4-C45357CB2388}" type="presParOf" srcId="{6AAF756A-1D95-40EB-A2BF-C873B9C61ECA}" destId="{CB775B4C-EF53-46BA-A209-BA14BF4CFDA0}" srcOrd="0" destOrd="0" presId="urn:microsoft.com/office/officeart/2005/8/layout/chevron2"/>
    <dgm:cxn modelId="{6EDC4F9C-188B-40FC-B8F0-F54EF9915B49}" type="presParOf" srcId="{6AAF756A-1D95-40EB-A2BF-C873B9C61ECA}" destId="{DB6EA035-E9B6-446B-A3B5-95C7DAAC9547}" srcOrd="1" destOrd="0" presId="urn:microsoft.com/office/officeart/2005/8/layout/chevron2"/>
    <dgm:cxn modelId="{097D7C31-3B20-4F99-B771-17FBBBF05E86}" type="presParOf" srcId="{9E9E7727-8383-4346-A5C6-0EDDD34D1B41}" destId="{92754941-ECF4-484A-8B1F-8A77EAEFDB5A}" srcOrd="1" destOrd="0" presId="urn:microsoft.com/office/officeart/2005/8/layout/chevron2"/>
    <dgm:cxn modelId="{6B0168AD-D26B-420A-85FA-3E046839E371}" type="presParOf" srcId="{9E9E7727-8383-4346-A5C6-0EDDD34D1B41}" destId="{F2DA8CE3-CB85-455B-B2D6-056709FC4B27}" srcOrd="2" destOrd="0" presId="urn:microsoft.com/office/officeart/2005/8/layout/chevron2"/>
    <dgm:cxn modelId="{C81B31B2-8169-4E9D-AD7D-35E8F6FB000F}" type="presParOf" srcId="{F2DA8CE3-CB85-455B-B2D6-056709FC4B27}" destId="{1CF93785-8F59-4EE8-A21C-FF09F81F6BB1}" srcOrd="0" destOrd="0" presId="urn:microsoft.com/office/officeart/2005/8/layout/chevron2"/>
    <dgm:cxn modelId="{AB76AE4C-26F1-42B0-8266-9996C9C93020}" type="presParOf" srcId="{F2DA8CE3-CB85-455B-B2D6-056709FC4B27}" destId="{3D353176-9B32-49E2-A71A-E66F4FCB0600}" srcOrd="1" destOrd="0" presId="urn:microsoft.com/office/officeart/2005/8/layout/chevron2"/>
    <dgm:cxn modelId="{A6A5C6FC-F1E3-447E-AA3B-1C89A9C2CF94}" type="presParOf" srcId="{9E9E7727-8383-4346-A5C6-0EDDD34D1B41}" destId="{388C71D8-0C41-4D75-80F7-2D6653774700}" srcOrd="3" destOrd="0" presId="urn:microsoft.com/office/officeart/2005/8/layout/chevron2"/>
    <dgm:cxn modelId="{6761ED00-49DA-4F9D-9758-4E72582BDA08}" type="presParOf" srcId="{9E9E7727-8383-4346-A5C6-0EDDD34D1B41}" destId="{0E10A6DC-5A1E-4DC5-8968-469F2BE43E38}" srcOrd="4" destOrd="0" presId="urn:microsoft.com/office/officeart/2005/8/layout/chevron2"/>
    <dgm:cxn modelId="{05472ADC-22A3-4382-B7E4-12A85D80A56A}" type="presParOf" srcId="{0E10A6DC-5A1E-4DC5-8968-469F2BE43E38}" destId="{C06DB3C1-CEFE-473C-8158-91F8C929F3FA}" srcOrd="0" destOrd="0" presId="urn:microsoft.com/office/officeart/2005/8/layout/chevron2"/>
    <dgm:cxn modelId="{D12E9FF8-0746-4512-A576-796AABD89510}" type="presParOf" srcId="{0E10A6DC-5A1E-4DC5-8968-469F2BE43E38}" destId="{39D88AC3-4EC2-47D5-86CF-1F770751CBC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9790C1-B552-4D83-91E8-0C2C068A1BA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9A81DE96-07F5-4305-AA2F-2995159A6BB9}">
      <dgm:prSet phldrT="[文本]" custT="1"/>
      <dgm:spPr/>
      <dgm:t>
        <a:bodyPr/>
        <a:lstStyle/>
        <a:p>
          <a:r>
            <a:rPr lang="zh-CN" altLang="en-US" sz="2800" dirty="0">
              <a:solidFill>
                <a:schemeClr val="accent2"/>
              </a:solidFill>
              <a:latin typeface="华文中宋" pitchFamily="2" charset="-122"/>
              <a:ea typeface="华文中宋" pitchFamily="2" charset="-122"/>
            </a:rPr>
            <a:t>攻击优点</a:t>
          </a:r>
        </a:p>
      </dgm:t>
    </dgm:pt>
    <dgm:pt modelId="{348FB5BD-9D25-46B7-A01C-66437D49657B}" type="parTrans" cxnId="{760314AD-8CCE-4954-8FBC-B3804C7B797A}">
      <dgm:prSet/>
      <dgm:spPr/>
      <dgm:t>
        <a:bodyPr/>
        <a:lstStyle/>
        <a:p>
          <a:endParaRPr lang="zh-CN" altLang="en-US"/>
        </a:p>
      </dgm:t>
    </dgm:pt>
    <dgm:pt modelId="{A5D96406-AE69-4586-B098-18EBD2CA90B7}" type="sibTrans" cxnId="{760314AD-8CCE-4954-8FBC-B3804C7B797A}">
      <dgm:prSet/>
      <dgm:spPr/>
      <dgm:t>
        <a:bodyPr/>
        <a:lstStyle/>
        <a:p>
          <a:endParaRPr lang="zh-CN" altLang="en-US"/>
        </a:p>
      </dgm:t>
    </dgm:pt>
    <dgm:pt modelId="{63109FC9-1B4A-4EAC-86DC-777EDA99B4DF}">
      <dgm:prSet phldrT="[文本]" custT="1"/>
      <dgm:spPr/>
      <dgm:t>
        <a:bodyPr/>
        <a:lstStyle/>
        <a:p>
          <a:r>
            <a:rPr lang="zh-CN" altLang="en-US" sz="2800" dirty="0">
              <a:latin typeface="华文中宋" pitchFamily="2" charset="-122"/>
              <a:ea typeface="华文中宋" pitchFamily="2" charset="-122"/>
            </a:rPr>
            <a:t>泄露信息丰富。</a:t>
          </a:r>
        </a:p>
      </dgm:t>
    </dgm:pt>
    <dgm:pt modelId="{A5367F98-DA4D-48EC-9B0F-363B139F0D5E}" type="parTrans" cxnId="{03B012CB-B6FD-452D-9F17-02AF17086D86}">
      <dgm:prSet/>
      <dgm:spPr/>
      <dgm:t>
        <a:bodyPr/>
        <a:lstStyle/>
        <a:p>
          <a:endParaRPr lang="zh-CN" altLang="en-US"/>
        </a:p>
      </dgm:t>
    </dgm:pt>
    <dgm:pt modelId="{E726032A-48CB-4CB3-BE3A-8C4BC4BE5EF4}" type="sibTrans" cxnId="{03B012CB-B6FD-452D-9F17-02AF17086D86}">
      <dgm:prSet/>
      <dgm:spPr/>
      <dgm:t>
        <a:bodyPr/>
        <a:lstStyle/>
        <a:p>
          <a:endParaRPr lang="zh-CN" altLang="en-US"/>
        </a:p>
      </dgm:t>
    </dgm:pt>
    <dgm:pt modelId="{63B5405F-13BF-462C-ADF8-F1EE9B5346AB}">
      <dgm:prSet phldrT="[文本]" custT="1"/>
      <dgm:spPr/>
      <dgm:t>
        <a:bodyPr/>
        <a:lstStyle/>
        <a:p>
          <a:r>
            <a:rPr lang="zh-CN" altLang="en-US" sz="2800" dirty="0">
              <a:latin typeface="华文中宋" pitchFamily="2" charset="-122"/>
              <a:ea typeface="华文中宋" pitchFamily="2" charset="-122"/>
            </a:rPr>
            <a:t>攻击适用性好。</a:t>
          </a:r>
        </a:p>
      </dgm:t>
    </dgm:pt>
    <dgm:pt modelId="{9842D55E-9CF2-4B1F-8A47-1B9D7D565666}" type="parTrans" cxnId="{F170756B-EDEB-4574-A930-99063CA85161}">
      <dgm:prSet/>
      <dgm:spPr/>
      <dgm:t>
        <a:bodyPr/>
        <a:lstStyle/>
        <a:p>
          <a:endParaRPr lang="zh-CN" altLang="en-US"/>
        </a:p>
      </dgm:t>
    </dgm:pt>
    <dgm:pt modelId="{1000305C-1D59-4378-A005-3D352CE774C9}" type="sibTrans" cxnId="{F170756B-EDEB-4574-A930-99063CA85161}">
      <dgm:prSet/>
      <dgm:spPr/>
      <dgm:t>
        <a:bodyPr/>
        <a:lstStyle/>
        <a:p>
          <a:endParaRPr lang="zh-CN" altLang="en-US"/>
        </a:p>
      </dgm:t>
    </dgm:pt>
    <dgm:pt modelId="{A59AC69B-1E22-475C-AEEF-B58BB8A36027}">
      <dgm:prSet phldrT="[文本]" custT="1"/>
      <dgm:spPr/>
      <dgm:t>
        <a:bodyPr/>
        <a:lstStyle/>
        <a:p>
          <a:r>
            <a:rPr lang="zh-CN" altLang="en-US" sz="2800" dirty="0">
              <a:solidFill>
                <a:schemeClr val="accent2"/>
              </a:solidFill>
              <a:latin typeface="华文中宋" pitchFamily="2" charset="-122"/>
              <a:ea typeface="华文中宋" pitchFamily="2" charset="-122"/>
            </a:rPr>
            <a:t>攻击难点</a:t>
          </a:r>
        </a:p>
      </dgm:t>
    </dgm:pt>
    <dgm:pt modelId="{D6F231A4-8457-48F8-89CE-793EC74DC15B}" type="parTrans" cxnId="{4A7E4FCA-DF39-4EA9-A821-8E17E9858E6C}">
      <dgm:prSet/>
      <dgm:spPr/>
      <dgm:t>
        <a:bodyPr/>
        <a:lstStyle/>
        <a:p>
          <a:endParaRPr lang="zh-CN" altLang="en-US"/>
        </a:p>
      </dgm:t>
    </dgm:pt>
    <dgm:pt modelId="{56427593-F0B6-4275-B2F5-B89338664B23}" type="sibTrans" cxnId="{4A7E4FCA-DF39-4EA9-A821-8E17E9858E6C}">
      <dgm:prSet/>
      <dgm:spPr/>
      <dgm:t>
        <a:bodyPr/>
        <a:lstStyle/>
        <a:p>
          <a:endParaRPr lang="zh-CN" altLang="en-US"/>
        </a:p>
      </dgm:t>
    </dgm:pt>
    <dgm:pt modelId="{5F315686-3C5E-4D79-A0DC-7DB94C04B9D5}">
      <dgm:prSet phldrT="[文本]" custT="1"/>
      <dgm:spPr/>
      <dgm:t>
        <a:bodyPr/>
        <a:lstStyle/>
        <a:p>
          <a:r>
            <a:rPr lang="zh-CN" altLang="en-US" sz="2800" dirty="0">
              <a:latin typeface="华文中宋" pitchFamily="2" charset="-122"/>
              <a:ea typeface="华文中宋" pitchFamily="2" charset="-122"/>
            </a:rPr>
            <a:t>功耗信号预处理问题。</a:t>
          </a:r>
        </a:p>
      </dgm:t>
    </dgm:pt>
    <dgm:pt modelId="{AC8A6F80-9330-448C-A58C-F0351879DA11}" type="parTrans" cxnId="{9B8616CB-4A27-4996-B55E-4019958819F5}">
      <dgm:prSet/>
      <dgm:spPr/>
      <dgm:t>
        <a:bodyPr/>
        <a:lstStyle/>
        <a:p>
          <a:endParaRPr lang="zh-CN" altLang="en-US"/>
        </a:p>
      </dgm:t>
    </dgm:pt>
    <dgm:pt modelId="{C5B54333-2932-4108-B0E2-67230A576E1D}" type="sibTrans" cxnId="{9B8616CB-4A27-4996-B55E-4019958819F5}">
      <dgm:prSet/>
      <dgm:spPr/>
      <dgm:t>
        <a:bodyPr/>
        <a:lstStyle/>
        <a:p>
          <a:endParaRPr lang="zh-CN" altLang="en-US"/>
        </a:p>
      </dgm:t>
    </dgm:pt>
    <dgm:pt modelId="{268C139E-1CC9-4810-AC79-C7E8F7E55DE7}">
      <dgm:prSet phldrT="[文本]" custT="1"/>
      <dgm:spPr/>
      <dgm:t>
        <a:bodyPr/>
        <a:lstStyle/>
        <a:p>
          <a:r>
            <a:rPr lang="zh-CN" altLang="en-US" sz="2800" dirty="0">
              <a:latin typeface="华文中宋" pitchFamily="2" charset="-122"/>
              <a:ea typeface="华文中宋" pitchFamily="2" charset="-122"/>
            </a:rPr>
            <a:t>电磁信号远场采集问题。</a:t>
          </a:r>
        </a:p>
      </dgm:t>
    </dgm:pt>
    <dgm:pt modelId="{7C609D87-AF7B-4611-A203-7FE2268356BF}" type="parTrans" cxnId="{DF245277-1795-4092-B731-8AE13B293A4D}">
      <dgm:prSet/>
      <dgm:spPr/>
      <dgm:t>
        <a:bodyPr/>
        <a:lstStyle/>
        <a:p>
          <a:endParaRPr lang="zh-CN" altLang="en-US"/>
        </a:p>
      </dgm:t>
    </dgm:pt>
    <dgm:pt modelId="{69FB9834-C796-4906-9D63-181165115797}" type="sibTrans" cxnId="{DF245277-1795-4092-B731-8AE13B293A4D}">
      <dgm:prSet/>
      <dgm:spPr/>
      <dgm:t>
        <a:bodyPr/>
        <a:lstStyle/>
        <a:p>
          <a:endParaRPr lang="zh-CN" altLang="en-US"/>
        </a:p>
      </dgm:t>
    </dgm:pt>
    <dgm:pt modelId="{52BFA45C-843A-4126-A7A5-F55169F7520D}">
      <dgm:prSet phldrT="[文本]" custT="1"/>
      <dgm:spPr/>
      <dgm:t>
        <a:bodyPr/>
        <a:lstStyle/>
        <a:p>
          <a:r>
            <a:rPr lang="zh-CN" altLang="en-US" sz="2800" dirty="0">
              <a:solidFill>
                <a:schemeClr val="accent2"/>
              </a:solidFill>
              <a:latin typeface="华文中宋" pitchFamily="2" charset="-122"/>
              <a:ea typeface="华文中宋" pitchFamily="2" charset="-122"/>
            </a:rPr>
            <a:t>防御方法</a:t>
          </a:r>
        </a:p>
      </dgm:t>
    </dgm:pt>
    <dgm:pt modelId="{A4C6D65E-1D06-4FC3-85D5-C5504F02785D}" type="parTrans" cxnId="{23316B6B-4696-408E-AF18-EE4A482F8480}">
      <dgm:prSet/>
      <dgm:spPr/>
      <dgm:t>
        <a:bodyPr/>
        <a:lstStyle/>
        <a:p>
          <a:endParaRPr lang="zh-CN" altLang="en-US"/>
        </a:p>
      </dgm:t>
    </dgm:pt>
    <dgm:pt modelId="{D88783FC-D6BB-4F7F-A7D9-872FB2814430}" type="sibTrans" cxnId="{23316B6B-4696-408E-AF18-EE4A482F8480}">
      <dgm:prSet/>
      <dgm:spPr/>
      <dgm:t>
        <a:bodyPr/>
        <a:lstStyle/>
        <a:p>
          <a:endParaRPr lang="zh-CN" altLang="en-US"/>
        </a:p>
      </dgm:t>
    </dgm:pt>
    <dgm:pt modelId="{70E4A958-784E-4B67-848F-2989FDE4E06E}">
      <dgm:prSet phldrT="[文本]" custT="1"/>
      <dgm:spPr/>
      <dgm:t>
        <a:bodyPr/>
        <a:lstStyle/>
        <a:p>
          <a:r>
            <a:rPr lang="zh-CN" altLang="en-US" sz="2800" dirty="0">
              <a:latin typeface="华文中宋" pitchFamily="2" charset="-122"/>
              <a:ea typeface="华文中宋" pitchFamily="2" charset="-122"/>
            </a:rPr>
            <a:t>在密码执行过程中加入随机时延。</a:t>
          </a:r>
        </a:p>
      </dgm:t>
    </dgm:pt>
    <dgm:pt modelId="{43311EF0-C281-46A7-AE02-6B2358AC706E}" type="parTrans" cxnId="{359F593B-1D21-4A79-9B06-18BC3A8459C6}">
      <dgm:prSet/>
      <dgm:spPr/>
      <dgm:t>
        <a:bodyPr/>
        <a:lstStyle/>
        <a:p>
          <a:endParaRPr lang="zh-CN" altLang="en-US"/>
        </a:p>
      </dgm:t>
    </dgm:pt>
    <dgm:pt modelId="{2EC1A33D-6427-4DCE-B86C-A38B3C1C6733}" type="sibTrans" cxnId="{359F593B-1D21-4A79-9B06-18BC3A8459C6}">
      <dgm:prSet/>
      <dgm:spPr/>
      <dgm:t>
        <a:bodyPr/>
        <a:lstStyle/>
        <a:p>
          <a:endParaRPr lang="zh-CN" altLang="en-US"/>
        </a:p>
      </dgm:t>
    </dgm:pt>
    <dgm:pt modelId="{8B5394BA-2071-4CA7-BBAF-DE47978B881D}">
      <dgm:prSet phldrT="[文本]" custT="1"/>
      <dgm:spPr/>
      <dgm:t>
        <a:bodyPr/>
        <a:lstStyle/>
        <a:p>
          <a:r>
            <a:rPr lang="zh-CN" altLang="en-US" sz="2800" dirty="0">
              <a:latin typeface="华文中宋" pitchFamily="2" charset="-122"/>
              <a:ea typeface="华文中宋" pitchFamily="2" charset="-122"/>
            </a:rPr>
            <a:t>在密码执行过程中增加随机掩码。</a:t>
          </a:r>
        </a:p>
      </dgm:t>
    </dgm:pt>
    <dgm:pt modelId="{333D0A1C-8185-4A68-AEA6-196E8302967D}" type="parTrans" cxnId="{7200E037-A1E5-4198-8196-3F12DE5A4AA3}">
      <dgm:prSet/>
      <dgm:spPr/>
      <dgm:t>
        <a:bodyPr/>
        <a:lstStyle/>
        <a:p>
          <a:endParaRPr lang="zh-CN" altLang="en-US"/>
        </a:p>
      </dgm:t>
    </dgm:pt>
    <dgm:pt modelId="{53544FB2-E8FC-4737-8AF4-F50E259A0FCE}" type="sibTrans" cxnId="{7200E037-A1E5-4198-8196-3F12DE5A4AA3}">
      <dgm:prSet/>
      <dgm:spPr/>
      <dgm:t>
        <a:bodyPr/>
        <a:lstStyle/>
        <a:p>
          <a:endParaRPr lang="zh-CN" altLang="en-US"/>
        </a:p>
      </dgm:t>
    </dgm:pt>
    <dgm:pt modelId="{AD17112B-CBA0-4DE4-9576-D1AA5CBECCF5}">
      <dgm:prSet phldrT="[文本]" custT="1"/>
      <dgm:spPr/>
      <dgm:t>
        <a:bodyPr/>
        <a:lstStyle/>
        <a:p>
          <a:r>
            <a:rPr lang="zh-CN" altLang="en-US" sz="2800" dirty="0">
              <a:latin typeface="华文中宋" pitchFamily="2" charset="-122"/>
              <a:ea typeface="华文中宋" pitchFamily="2" charset="-122"/>
            </a:rPr>
            <a:t>在门电路设计过程中使用平衡电路</a:t>
          </a:r>
        </a:p>
      </dgm:t>
    </dgm:pt>
    <dgm:pt modelId="{ABCBF4F0-BB27-4D7B-BC25-9BBB5B260D1D}" type="parTrans" cxnId="{BB118E5F-8DBF-41FD-B03A-8BFE736E15CC}">
      <dgm:prSet/>
      <dgm:spPr/>
      <dgm:t>
        <a:bodyPr/>
        <a:lstStyle/>
        <a:p>
          <a:endParaRPr lang="zh-CN" altLang="en-US"/>
        </a:p>
      </dgm:t>
    </dgm:pt>
    <dgm:pt modelId="{ADA42769-8B23-4326-81C4-FFA198F83DA1}" type="sibTrans" cxnId="{BB118E5F-8DBF-41FD-B03A-8BFE736E15CC}">
      <dgm:prSet/>
      <dgm:spPr/>
      <dgm:t>
        <a:bodyPr/>
        <a:lstStyle/>
        <a:p>
          <a:endParaRPr lang="zh-CN" altLang="en-US"/>
        </a:p>
      </dgm:t>
    </dgm:pt>
    <dgm:pt modelId="{9E9E7727-8383-4346-A5C6-0EDDD34D1B41}" type="pres">
      <dgm:prSet presAssocID="{8C9790C1-B552-4D83-91E8-0C2C068A1BAC}" presName="linearFlow" presStyleCnt="0">
        <dgm:presLayoutVars>
          <dgm:dir/>
          <dgm:animLvl val="lvl"/>
          <dgm:resizeHandles val="exact"/>
        </dgm:presLayoutVars>
      </dgm:prSet>
      <dgm:spPr/>
    </dgm:pt>
    <dgm:pt modelId="{6AAF756A-1D95-40EB-A2BF-C873B9C61ECA}" type="pres">
      <dgm:prSet presAssocID="{9A81DE96-07F5-4305-AA2F-2995159A6BB9}" presName="composite" presStyleCnt="0"/>
      <dgm:spPr/>
    </dgm:pt>
    <dgm:pt modelId="{CB775B4C-EF53-46BA-A209-BA14BF4CFDA0}" type="pres">
      <dgm:prSet presAssocID="{9A81DE96-07F5-4305-AA2F-2995159A6BB9}" presName="parentText" presStyleLbl="alignNode1" presStyleIdx="0" presStyleCnt="3">
        <dgm:presLayoutVars>
          <dgm:chMax val="1"/>
          <dgm:bulletEnabled val="1"/>
        </dgm:presLayoutVars>
      </dgm:prSet>
      <dgm:spPr/>
    </dgm:pt>
    <dgm:pt modelId="{DB6EA035-E9B6-446B-A3B5-95C7DAAC9547}" type="pres">
      <dgm:prSet presAssocID="{9A81DE96-07F5-4305-AA2F-2995159A6BB9}" presName="descendantText" presStyleLbl="alignAcc1" presStyleIdx="0" presStyleCnt="3">
        <dgm:presLayoutVars>
          <dgm:bulletEnabled val="1"/>
        </dgm:presLayoutVars>
      </dgm:prSet>
      <dgm:spPr/>
    </dgm:pt>
    <dgm:pt modelId="{92754941-ECF4-484A-8B1F-8A77EAEFDB5A}" type="pres">
      <dgm:prSet presAssocID="{A5D96406-AE69-4586-B098-18EBD2CA90B7}" presName="sp" presStyleCnt="0"/>
      <dgm:spPr/>
    </dgm:pt>
    <dgm:pt modelId="{F2DA8CE3-CB85-455B-B2D6-056709FC4B27}" type="pres">
      <dgm:prSet presAssocID="{A59AC69B-1E22-475C-AEEF-B58BB8A36027}" presName="composite" presStyleCnt="0"/>
      <dgm:spPr/>
    </dgm:pt>
    <dgm:pt modelId="{1CF93785-8F59-4EE8-A21C-FF09F81F6BB1}" type="pres">
      <dgm:prSet presAssocID="{A59AC69B-1E22-475C-AEEF-B58BB8A36027}" presName="parentText" presStyleLbl="alignNode1" presStyleIdx="1" presStyleCnt="3">
        <dgm:presLayoutVars>
          <dgm:chMax val="1"/>
          <dgm:bulletEnabled val="1"/>
        </dgm:presLayoutVars>
      </dgm:prSet>
      <dgm:spPr/>
    </dgm:pt>
    <dgm:pt modelId="{3D353176-9B32-49E2-A71A-E66F4FCB0600}" type="pres">
      <dgm:prSet presAssocID="{A59AC69B-1E22-475C-AEEF-B58BB8A36027}" presName="descendantText" presStyleLbl="alignAcc1" presStyleIdx="1" presStyleCnt="3">
        <dgm:presLayoutVars>
          <dgm:bulletEnabled val="1"/>
        </dgm:presLayoutVars>
      </dgm:prSet>
      <dgm:spPr/>
    </dgm:pt>
    <dgm:pt modelId="{388C71D8-0C41-4D75-80F7-2D6653774700}" type="pres">
      <dgm:prSet presAssocID="{56427593-F0B6-4275-B2F5-B89338664B23}" presName="sp" presStyleCnt="0"/>
      <dgm:spPr/>
    </dgm:pt>
    <dgm:pt modelId="{0E10A6DC-5A1E-4DC5-8968-469F2BE43E38}" type="pres">
      <dgm:prSet presAssocID="{52BFA45C-843A-4126-A7A5-F55169F7520D}" presName="composite" presStyleCnt="0"/>
      <dgm:spPr/>
    </dgm:pt>
    <dgm:pt modelId="{C06DB3C1-CEFE-473C-8158-91F8C929F3FA}" type="pres">
      <dgm:prSet presAssocID="{52BFA45C-843A-4126-A7A5-F55169F7520D}" presName="parentText" presStyleLbl="alignNode1" presStyleIdx="2" presStyleCnt="3">
        <dgm:presLayoutVars>
          <dgm:chMax val="1"/>
          <dgm:bulletEnabled val="1"/>
        </dgm:presLayoutVars>
      </dgm:prSet>
      <dgm:spPr/>
    </dgm:pt>
    <dgm:pt modelId="{39D88AC3-4EC2-47D5-86CF-1F770751CBC5}" type="pres">
      <dgm:prSet presAssocID="{52BFA45C-843A-4126-A7A5-F55169F7520D}" presName="descendantText" presStyleLbl="alignAcc1" presStyleIdx="2" presStyleCnt="3">
        <dgm:presLayoutVars>
          <dgm:bulletEnabled val="1"/>
        </dgm:presLayoutVars>
      </dgm:prSet>
      <dgm:spPr/>
    </dgm:pt>
  </dgm:ptLst>
  <dgm:cxnLst>
    <dgm:cxn modelId="{FF8AFE36-E8B0-412C-874B-AE41F4072CF3}" type="presOf" srcId="{8B5394BA-2071-4CA7-BBAF-DE47978B881D}" destId="{39D88AC3-4EC2-47D5-86CF-1F770751CBC5}" srcOrd="0" destOrd="1" presId="urn:microsoft.com/office/officeart/2005/8/layout/chevron2"/>
    <dgm:cxn modelId="{7200E037-A1E5-4198-8196-3F12DE5A4AA3}" srcId="{52BFA45C-843A-4126-A7A5-F55169F7520D}" destId="{8B5394BA-2071-4CA7-BBAF-DE47978B881D}" srcOrd="1" destOrd="0" parTransId="{333D0A1C-8185-4A68-AEA6-196E8302967D}" sibTransId="{53544FB2-E8FC-4737-8AF4-F50E259A0FCE}"/>
    <dgm:cxn modelId="{359F593B-1D21-4A79-9B06-18BC3A8459C6}" srcId="{52BFA45C-843A-4126-A7A5-F55169F7520D}" destId="{70E4A958-784E-4B67-848F-2989FDE4E06E}" srcOrd="0" destOrd="0" parTransId="{43311EF0-C281-46A7-AE02-6B2358AC706E}" sibTransId="{2EC1A33D-6427-4DCE-B86C-A38B3C1C6733}"/>
    <dgm:cxn modelId="{BB118E5F-8DBF-41FD-B03A-8BFE736E15CC}" srcId="{52BFA45C-843A-4126-A7A5-F55169F7520D}" destId="{AD17112B-CBA0-4DE4-9576-D1AA5CBECCF5}" srcOrd="2" destOrd="0" parTransId="{ABCBF4F0-BB27-4D7B-BC25-9BBB5B260D1D}" sibTransId="{ADA42769-8B23-4326-81C4-FFA198F83DA1}"/>
    <dgm:cxn modelId="{23316B6B-4696-408E-AF18-EE4A482F8480}" srcId="{8C9790C1-B552-4D83-91E8-0C2C068A1BAC}" destId="{52BFA45C-843A-4126-A7A5-F55169F7520D}" srcOrd="2" destOrd="0" parTransId="{A4C6D65E-1D06-4FC3-85D5-C5504F02785D}" sibTransId="{D88783FC-D6BB-4F7F-A7D9-872FB2814430}"/>
    <dgm:cxn modelId="{F170756B-EDEB-4574-A930-99063CA85161}" srcId="{9A81DE96-07F5-4305-AA2F-2995159A6BB9}" destId="{63B5405F-13BF-462C-ADF8-F1EE9B5346AB}" srcOrd="1" destOrd="0" parTransId="{9842D55E-9CF2-4B1F-8A47-1B9D7D565666}" sibTransId="{1000305C-1D59-4378-A005-3D352CE774C9}"/>
    <dgm:cxn modelId="{8CF6CD4E-1FB2-44A6-AEA7-9D59960DB763}" type="presOf" srcId="{63109FC9-1B4A-4EAC-86DC-777EDA99B4DF}" destId="{DB6EA035-E9B6-446B-A3B5-95C7DAAC9547}" srcOrd="0" destOrd="0" presId="urn:microsoft.com/office/officeart/2005/8/layout/chevron2"/>
    <dgm:cxn modelId="{DF245277-1795-4092-B731-8AE13B293A4D}" srcId="{A59AC69B-1E22-475C-AEEF-B58BB8A36027}" destId="{268C139E-1CC9-4810-AC79-C7E8F7E55DE7}" srcOrd="1" destOrd="0" parTransId="{7C609D87-AF7B-4611-A203-7FE2268356BF}" sibTransId="{69FB9834-C796-4906-9D63-181165115797}"/>
    <dgm:cxn modelId="{5362728F-D3AD-42AB-9E33-AD871244FB59}" type="presOf" srcId="{70E4A958-784E-4B67-848F-2989FDE4E06E}" destId="{39D88AC3-4EC2-47D5-86CF-1F770751CBC5}" srcOrd="0" destOrd="0" presId="urn:microsoft.com/office/officeart/2005/8/layout/chevron2"/>
    <dgm:cxn modelId="{2C55B6A0-2886-49E1-B1C6-6B8084211292}" type="presOf" srcId="{268C139E-1CC9-4810-AC79-C7E8F7E55DE7}" destId="{3D353176-9B32-49E2-A71A-E66F4FCB0600}" srcOrd="0" destOrd="1" presId="urn:microsoft.com/office/officeart/2005/8/layout/chevron2"/>
    <dgm:cxn modelId="{760314AD-8CCE-4954-8FBC-B3804C7B797A}" srcId="{8C9790C1-B552-4D83-91E8-0C2C068A1BAC}" destId="{9A81DE96-07F5-4305-AA2F-2995159A6BB9}" srcOrd="0" destOrd="0" parTransId="{348FB5BD-9D25-46B7-A01C-66437D49657B}" sibTransId="{A5D96406-AE69-4586-B098-18EBD2CA90B7}"/>
    <dgm:cxn modelId="{4D36E3B2-DEA7-45AE-A8FF-AEB6ECDDBE51}" type="presOf" srcId="{9A81DE96-07F5-4305-AA2F-2995159A6BB9}" destId="{CB775B4C-EF53-46BA-A209-BA14BF4CFDA0}" srcOrd="0" destOrd="0" presId="urn:microsoft.com/office/officeart/2005/8/layout/chevron2"/>
    <dgm:cxn modelId="{A50D8DB3-DA2E-413C-9190-F3DE92CF6F6A}" type="presOf" srcId="{52BFA45C-843A-4126-A7A5-F55169F7520D}" destId="{C06DB3C1-CEFE-473C-8158-91F8C929F3FA}" srcOrd="0" destOrd="0" presId="urn:microsoft.com/office/officeart/2005/8/layout/chevron2"/>
    <dgm:cxn modelId="{52AFC3B7-7158-4C42-912C-7462FDFFA645}" type="presOf" srcId="{A59AC69B-1E22-475C-AEEF-B58BB8A36027}" destId="{1CF93785-8F59-4EE8-A21C-FF09F81F6BB1}" srcOrd="0" destOrd="0" presId="urn:microsoft.com/office/officeart/2005/8/layout/chevron2"/>
    <dgm:cxn modelId="{4A7E4FCA-DF39-4EA9-A821-8E17E9858E6C}" srcId="{8C9790C1-B552-4D83-91E8-0C2C068A1BAC}" destId="{A59AC69B-1E22-475C-AEEF-B58BB8A36027}" srcOrd="1" destOrd="0" parTransId="{D6F231A4-8457-48F8-89CE-793EC74DC15B}" sibTransId="{56427593-F0B6-4275-B2F5-B89338664B23}"/>
    <dgm:cxn modelId="{03B012CB-B6FD-452D-9F17-02AF17086D86}" srcId="{9A81DE96-07F5-4305-AA2F-2995159A6BB9}" destId="{63109FC9-1B4A-4EAC-86DC-777EDA99B4DF}" srcOrd="0" destOrd="0" parTransId="{A5367F98-DA4D-48EC-9B0F-363B139F0D5E}" sibTransId="{E726032A-48CB-4CB3-BE3A-8C4BC4BE5EF4}"/>
    <dgm:cxn modelId="{9B8616CB-4A27-4996-B55E-4019958819F5}" srcId="{A59AC69B-1E22-475C-AEEF-B58BB8A36027}" destId="{5F315686-3C5E-4D79-A0DC-7DB94C04B9D5}" srcOrd="0" destOrd="0" parTransId="{AC8A6F80-9330-448C-A58C-F0351879DA11}" sibTransId="{C5B54333-2932-4108-B0E2-67230A576E1D}"/>
    <dgm:cxn modelId="{4FEC77DD-8EDF-4C97-AB9D-3F31D3049BD3}" type="presOf" srcId="{63B5405F-13BF-462C-ADF8-F1EE9B5346AB}" destId="{DB6EA035-E9B6-446B-A3B5-95C7DAAC9547}" srcOrd="0" destOrd="1" presId="urn:microsoft.com/office/officeart/2005/8/layout/chevron2"/>
    <dgm:cxn modelId="{37BC8DEE-132B-46BF-9BC3-A772C48962FA}" type="presOf" srcId="{AD17112B-CBA0-4DE4-9576-D1AA5CBECCF5}" destId="{39D88AC3-4EC2-47D5-86CF-1F770751CBC5}" srcOrd="0" destOrd="2" presId="urn:microsoft.com/office/officeart/2005/8/layout/chevron2"/>
    <dgm:cxn modelId="{36DCCBEE-7CA3-4EAB-9A8F-9D581C68B6AF}" type="presOf" srcId="{5F315686-3C5E-4D79-A0DC-7DB94C04B9D5}" destId="{3D353176-9B32-49E2-A71A-E66F4FCB0600}" srcOrd="0" destOrd="0" presId="urn:microsoft.com/office/officeart/2005/8/layout/chevron2"/>
    <dgm:cxn modelId="{73C44DFC-07DB-41A4-BC2C-BDD29184E223}" type="presOf" srcId="{8C9790C1-B552-4D83-91E8-0C2C068A1BAC}" destId="{9E9E7727-8383-4346-A5C6-0EDDD34D1B41}" srcOrd="0" destOrd="0" presId="urn:microsoft.com/office/officeart/2005/8/layout/chevron2"/>
    <dgm:cxn modelId="{758FF1F4-1078-40CA-9FF7-84AFCD1E9696}" type="presParOf" srcId="{9E9E7727-8383-4346-A5C6-0EDDD34D1B41}" destId="{6AAF756A-1D95-40EB-A2BF-C873B9C61ECA}" srcOrd="0" destOrd="0" presId="urn:microsoft.com/office/officeart/2005/8/layout/chevron2"/>
    <dgm:cxn modelId="{5C1BAD84-BE0C-4A2D-A06F-EF5449C64210}" type="presParOf" srcId="{6AAF756A-1D95-40EB-A2BF-C873B9C61ECA}" destId="{CB775B4C-EF53-46BA-A209-BA14BF4CFDA0}" srcOrd="0" destOrd="0" presId="urn:microsoft.com/office/officeart/2005/8/layout/chevron2"/>
    <dgm:cxn modelId="{28138407-80FE-4086-A581-490467BE2E7B}" type="presParOf" srcId="{6AAF756A-1D95-40EB-A2BF-C873B9C61ECA}" destId="{DB6EA035-E9B6-446B-A3B5-95C7DAAC9547}" srcOrd="1" destOrd="0" presId="urn:microsoft.com/office/officeart/2005/8/layout/chevron2"/>
    <dgm:cxn modelId="{8B0E1450-9FC8-4EA9-B3C7-B46E76E48DBC}" type="presParOf" srcId="{9E9E7727-8383-4346-A5C6-0EDDD34D1B41}" destId="{92754941-ECF4-484A-8B1F-8A77EAEFDB5A}" srcOrd="1" destOrd="0" presId="urn:microsoft.com/office/officeart/2005/8/layout/chevron2"/>
    <dgm:cxn modelId="{E24901E3-59CD-4DEC-8FCA-8C20E2D13584}" type="presParOf" srcId="{9E9E7727-8383-4346-A5C6-0EDDD34D1B41}" destId="{F2DA8CE3-CB85-455B-B2D6-056709FC4B27}" srcOrd="2" destOrd="0" presId="urn:microsoft.com/office/officeart/2005/8/layout/chevron2"/>
    <dgm:cxn modelId="{5ED46B35-C8E5-4D72-AB33-9FB41DA98AE1}" type="presParOf" srcId="{F2DA8CE3-CB85-455B-B2D6-056709FC4B27}" destId="{1CF93785-8F59-4EE8-A21C-FF09F81F6BB1}" srcOrd="0" destOrd="0" presId="urn:microsoft.com/office/officeart/2005/8/layout/chevron2"/>
    <dgm:cxn modelId="{27C59C12-16E2-4644-B744-D6E06850F96A}" type="presParOf" srcId="{F2DA8CE3-CB85-455B-B2D6-056709FC4B27}" destId="{3D353176-9B32-49E2-A71A-E66F4FCB0600}" srcOrd="1" destOrd="0" presId="urn:microsoft.com/office/officeart/2005/8/layout/chevron2"/>
    <dgm:cxn modelId="{6CD9EFC7-789F-4982-BBBE-D9CB1E1ED6BB}" type="presParOf" srcId="{9E9E7727-8383-4346-A5C6-0EDDD34D1B41}" destId="{388C71D8-0C41-4D75-80F7-2D6653774700}" srcOrd="3" destOrd="0" presId="urn:microsoft.com/office/officeart/2005/8/layout/chevron2"/>
    <dgm:cxn modelId="{9D7C23FB-814A-4B59-80A3-8E63BC2A16B1}" type="presParOf" srcId="{9E9E7727-8383-4346-A5C6-0EDDD34D1B41}" destId="{0E10A6DC-5A1E-4DC5-8968-469F2BE43E38}" srcOrd="4" destOrd="0" presId="urn:microsoft.com/office/officeart/2005/8/layout/chevron2"/>
    <dgm:cxn modelId="{08556CF7-C4B6-4E9D-8565-C9F2D67BAC3D}" type="presParOf" srcId="{0E10A6DC-5A1E-4DC5-8968-469F2BE43E38}" destId="{C06DB3C1-CEFE-473C-8158-91F8C929F3FA}" srcOrd="0" destOrd="0" presId="urn:microsoft.com/office/officeart/2005/8/layout/chevron2"/>
    <dgm:cxn modelId="{C3B706A2-C734-4D45-AD1D-DB45C4883B80}" type="presParOf" srcId="{0E10A6DC-5A1E-4DC5-8968-469F2BE43E38}" destId="{39D88AC3-4EC2-47D5-86CF-1F770751CBC5}"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9790C1-B552-4D83-91E8-0C2C068A1BA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9A81DE96-07F5-4305-AA2F-2995159A6BB9}">
      <dgm:prSet phldrT="[文本]" custT="1"/>
      <dgm:spPr/>
      <dgm:t>
        <a:bodyPr/>
        <a:lstStyle/>
        <a:p>
          <a:r>
            <a:rPr lang="zh-CN" altLang="en-US" sz="2800" dirty="0">
              <a:solidFill>
                <a:schemeClr val="accent2"/>
              </a:solidFill>
              <a:latin typeface="华文中宋" pitchFamily="2" charset="-122"/>
              <a:ea typeface="华文中宋" pitchFamily="2" charset="-122"/>
            </a:rPr>
            <a:t>攻击优点</a:t>
          </a:r>
        </a:p>
      </dgm:t>
    </dgm:pt>
    <dgm:pt modelId="{348FB5BD-9D25-46B7-A01C-66437D49657B}" type="parTrans" cxnId="{760314AD-8CCE-4954-8FBC-B3804C7B797A}">
      <dgm:prSet/>
      <dgm:spPr/>
      <dgm:t>
        <a:bodyPr/>
        <a:lstStyle/>
        <a:p>
          <a:endParaRPr lang="zh-CN" altLang="en-US"/>
        </a:p>
      </dgm:t>
    </dgm:pt>
    <dgm:pt modelId="{A5D96406-AE69-4586-B098-18EBD2CA90B7}" type="sibTrans" cxnId="{760314AD-8CCE-4954-8FBC-B3804C7B797A}">
      <dgm:prSet/>
      <dgm:spPr/>
      <dgm:t>
        <a:bodyPr/>
        <a:lstStyle/>
        <a:p>
          <a:endParaRPr lang="zh-CN" altLang="en-US"/>
        </a:p>
      </dgm:t>
    </dgm:pt>
    <dgm:pt modelId="{63109FC9-1B4A-4EAC-86DC-777EDA99B4DF}">
      <dgm:prSet phldrT="[文本]" custT="1"/>
      <dgm:spPr/>
      <dgm:t>
        <a:bodyPr/>
        <a:lstStyle/>
        <a:p>
          <a:r>
            <a:rPr lang="zh-CN" altLang="en-US" sz="2800" dirty="0">
              <a:latin typeface="华文中宋" pitchFamily="2" charset="-122"/>
              <a:ea typeface="华文中宋" pitchFamily="2" charset="-122"/>
            </a:rPr>
            <a:t>适用于使用了</a:t>
          </a:r>
          <a:r>
            <a:rPr lang="en-US" altLang="zh-CN" sz="2800" dirty="0">
              <a:latin typeface="华文中宋" pitchFamily="2" charset="-122"/>
              <a:ea typeface="华文中宋" pitchFamily="2" charset="-122"/>
            </a:rPr>
            <a:t>Cache</a:t>
          </a:r>
          <a:r>
            <a:rPr lang="zh-CN" altLang="en-US" sz="2800" dirty="0">
              <a:latin typeface="华文中宋" pitchFamily="2" charset="-122"/>
              <a:ea typeface="华文中宋" pitchFamily="2" charset="-122"/>
            </a:rPr>
            <a:t>的各种软件实现。</a:t>
          </a:r>
        </a:p>
      </dgm:t>
    </dgm:pt>
    <dgm:pt modelId="{A5367F98-DA4D-48EC-9B0F-363B139F0D5E}" type="parTrans" cxnId="{03B012CB-B6FD-452D-9F17-02AF17086D86}">
      <dgm:prSet/>
      <dgm:spPr/>
      <dgm:t>
        <a:bodyPr/>
        <a:lstStyle/>
        <a:p>
          <a:endParaRPr lang="zh-CN" altLang="en-US"/>
        </a:p>
      </dgm:t>
    </dgm:pt>
    <dgm:pt modelId="{E726032A-48CB-4CB3-BE3A-8C4BC4BE5EF4}" type="sibTrans" cxnId="{03B012CB-B6FD-452D-9F17-02AF17086D86}">
      <dgm:prSet/>
      <dgm:spPr/>
      <dgm:t>
        <a:bodyPr/>
        <a:lstStyle/>
        <a:p>
          <a:endParaRPr lang="zh-CN" altLang="en-US"/>
        </a:p>
      </dgm:t>
    </dgm:pt>
    <dgm:pt modelId="{63B5405F-13BF-462C-ADF8-F1EE9B5346AB}">
      <dgm:prSet phldrT="[文本]" custT="1"/>
      <dgm:spPr/>
      <dgm:t>
        <a:bodyPr/>
        <a:lstStyle/>
        <a:p>
          <a:r>
            <a:rPr lang="zh-CN" altLang="en-US" sz="2800" dirty="0">
              <a:latin typeface="华文中宋" pitchFamily="2" charset="-122"/>
              <a:ea typeface="华文中宋" pitchFamily="2" charset="-122"/>
            </a:rPr>
            <a:t>攻击可利用时间、功耗、电磁等多种旁路泄露。</a:t>
          </a:r>
        </a:p>
      </dgm:t>
    </dgm:pt>
    <dgm:pt modelId="{9842D55E-9CF2-4B1F-8A47-1B9D7D565666}" type="parTrans" cxnId="{F170756B-EDEB-4574-A930-99063CA85161}">
      <dgm:prSet/>
      <dgm:spPr/>
      <dgm:t>
        <a:bodyPr/>
        <a:lstStyle/>
        <a:p>
          <a:endParaRPr lang="zh-CN" altLang="en-US"/>
        </a:p>
      </dgm:t>
    </dgm:pt>
    <dgm:pt modelId="{1000305C-1D59-4378-A005-3D352CE774C9}" type="sibTrans" cxnId="{F170756B-EDEB-4574-A930-99063CA85161}">
      <dgm:prSet/>
      <dgm:spPr/>
      <dgm:t>
        <a:bodyPr/>
        <a:lstStyle/>
        <a:p>
          <a:endParaRPr lang="zh-CN" altLang="en-US"/>
        </a:p>
      </dgm:t>
    </dgm:pt>
    <dgm:pt modelId="{A59AC69B-1E22-475C-AEEF-B58BB8A36027}">
      <dgm:prSet phldrT="[文本]" custT="1"/>
      <dgm:spPr/>
      <dgm:t>
        <a:bodyPr/>
        <a:lstStyle/>
        <a:p>
          <a:r>
            <a:rPr lang="zh-CN" altLang="en-US" sz="2800" dirty="0">
              <a:solidFill>
                <a:schemeClr val="accent2"/>
              </a:solidFill>
              <a:latin typeface="华文中宋" pitchFamily="2" charset="-122"/>
              <a:ea typeface="华文中宋" pitchFamily="2" charset="-122"/>
            </a:rPr>
            <a:t>攻击难点</a:t>
          </a:r>
        </a:p>
      </dgm:t>
    </dgm:pt>
    <dgm:pt modelId="{D6F231A4-8457-48F8-89CE-793EC74DC15B}" type="parTrans" cxnId="{4A7E4FCA-DF39-4EA9-A821-8E17E9858E6C}">
      <dgm:prSet/>
      <dgm:spPr/>
      <dgm:t>
        <a:bodyPr/>
        <a:lstStyle/>
        <a:p>
          <a:endParaRPr lang="zh-CN" altLang="en-US"/>
        </a:p>
      </dgm:t>
    </dgm:pt>
    <dgm:pt modelId="{56427593-F0B6-4275-B2F5-B89338664B23}" type="sibTrans" cxnId="{4A7E4FCA-DF39-4EA9-A821-8E17E9858E6C}">
      <dgm:prSet/>
      <dgm:spPr/>
      <dgm:t>
        <a:bodyPr/>
        <a:lstStyle/>
        <a:p>
          <a:endParaRPr lang="zh-CN" altLang="en-US"/>
        </a:p>
      </dgm:t>
    </dgm:pt>
    <dgm:pt modelId="{5F315686-3C5E-4D79-A0DC-7DB94C04B9D5}">
      <dgm:prSet phldrT="[文本]" custT="1"/>
      <dgm:spPr/>
      <dgm:t>
        <a:bodyPr/>
        <a:lstStyle/>
        <a:p>
          <a:r>
            <a:rPr lang="en-US" altLang="zh-CN" sz="2800" dirty="0">
              <a:latin typeface="华文中宋" pitchFamily="2" charset="-122"/>
              <a:ea typeface="华文中宋" pitchFamily="2" charset="-122"/>
            </a:rPr>
            <a:t>Cache</a:t>
          </a:r>
          <a:r>
            <a:rPr lang="zh-CN" altLang="en-US" sz="2800" dirty="0">
              <a:latin typeface="华文中宋" pitchFamily="2" charset="-122"/>
              <a:ea typeface="华文中宋" pitchFamily="2" charset="-122"/>
            </a:rPr>
            <a:t>访问命中和失效的高精度采集。</a:t>
          </a:r>
        </a:p>
      </dgm:t>
    </dgm:pt>
    <dgm:pt modelId="{AC8A6F80-9330-448C-A58C-F0351879DA11}" type="parTrans" cxnId="{9B8616CB-4A27-4996-B55E-4019958819F5}">
      <dgm:prSet/>
      <dgm:spPr/>
      <dgm:t>
        <a:bodyPr/>
        <a:lstStyle/>
        <a:p>
          <a:endParaRPr lang="zh-CN" altLang="en-US"/>
        </a:p>
      </dgm:t>
    </dgm:pt>
    <dgm:pt modelId="{C5B54333-2932-4108-B0E2-67230A576E1D}" type="sibTrans" cxnId="{9B8616CB-4A27-4996-B55E-4019958819F5}">
      <dgm:prSet/>
      <dgm:spPr/>
      <dgm:t>
        <a:bodyPr/>
        <a:lstStyle/>
        <a:p>
          <a:endParaRPr lang="zh-CN" altLang="en-US"/>
        </a:p>
      </dgm:t>
    </dgm:pt>
    <dgm:pt modelId="{268C139E-1CC9-4810-AC79-C7E8F7E55DE7}">
      <dgm:prSet phldrT="[文本]" custT="1"/>
      <dgm:spPr/>
      <dgm:t>
        <a:bodyPr/>
        <a:lstStyle/>
        <a:p>
          <a:r>
            <a:rPr lang="zh-CN" altLang="en-US" sz="2800" dirty="0">
              <a:latin typeface="华文中宋" pitchFamily="2" charset="-122"/>
              <a:ea typeface="华文中宋" pitchFamily="2" charset="-122"/>
            </a:rPr>
            <a:t>网络传输时延、发包</a:t>
          </a:r>
          <a:r>
            <a:rPr lang="en-US" altLang="zh-CN" sz="2800" dirty="0">
              <a:latin typeface="华文中宋" pitchFamily="2" charset="-122"/>
              <a:ea typeface="华文中宋" pitchFamily="2" charset="-122"/>
            </a:rPr>
            <a:t>/</a:t>
          </a:r>
          <a:r>
            <a:rPr lang="zh-CN" altLang="en-US" sz="2800" dirty="0">
              <a:latin typeface="华文中宋" pitchFamily="2" charset="-122"/>
              <a:ea typeface="华文中宋" pitchFamily="2" charset="-122"/>
            </a:rPr>
            <a:t>拆包给攻击带来的噪声。</a:t>
          </a:r>
        </a:p>
      </dgm:t>
    </dgm:pt>
    <dgm:pt modelId="{7C609D87-AF7B-4611-A203-7FE2268356BF}" type="parTrans" cxnId="{DF245277-1795-4092-B731-8AE13B293A4D}">
      <dgm:prSet/>
      <dgm:spPr/>
      <dgm:t>
        <a:bodyPr/>
        <a:lstStyle/>
        <a:p>
          <a:endParaRPr lang="zh-CN" altLang="en-US"/>
        </a:p>
      </dgm:t>
    </dgm:pt>
    <dgm:pt modelId="{69FB9834-C796-4906-9D63-181165115797}" type="sibTrans" cxnId="{DF245277-1795-4092-B731-8AE13B293A4D}">
      <dgm:prSet/>
      <dgm:spPr/>
      <dgm:t>
        <a:bodyPr/>
        <a:lstStyle/>
        <a:p>
          <a:endParaRPr lang="zh-CN" altLang="en-US"/>
        </a:p>
      </dgm:t>
    </dgm:pt>
    <dgm:pt modelId="{52BFA45C-843A-4126-A7A5-F55169F7520D}">
      <dgm:prSet phldrT="[文本]" custT="1"/>
      <dgm:spPr/>
      <dgm:t>
        <a:bodyPr/>
        <a:lstStyle/>
        <a:p>
          <a:r>
            <a:rPr lang="zh-CN" altLang="en-US" sz="2800" dirty="0">
              <a:solidFill>
                <a:schemeClr val="accent2"/>
              </a:solidFill>
              <a:latin typeface="华文中宋" pitchFamily="2" charset="-122"/>
              <a:ea typeface="华文中宋" pitchFamily="2" charset="-122"/>
            </a:rPr>
            <a:t>防御方法</a:t>
          </a:r>
        </a:p>
      </dgm:t>
    </dgm:pt>
    <dgm:pt modelId="{A4C6D65E-1D06-4FC3-85D5-C5504F02785D}" type="parTrans" cxnId="{23316B6B-4696-408E-AF18-EE4A482F8480}">
      <dgm:prSet/>
      <dgm:spPr/>
      <dgm:t>
        <a:bodyPr/>
        <a:lstStyle/>
        <a:p>
          <a:endParaRPr lang="zh-CN" altLang="en-US"/>
        </a:p>
      </dgm:t>
    </dgm:pt>
    <dgm:pt modelId="{D88783FC-D6BB-4F7F-A7D9-872FB2814430}" type="sibTrans" cxnId="{23316B6B-4696-408E-AF18-EE4A482F8480}">
      <dgm:prSet/>
      <dgm:spPr/>
      <dgm:t>
        <a:bodyPr/>
        <a:lstStyle/>
        <a:p>
          <a:endParaRPr lang="zh-CN" altLang="en-US"/>
        </a:p>
      </dgm:t>
    </dgm:pt>
    <dgm:pt modelId="{70E4A958-784E-4B67-848F-2989FDE4E06E}">
      <dgm:prSet phldrT="[文本]" custT="1"/>
      <dgm:spPr/>
      <dgm:t>
        <a:bodyPr/>
        <a:lstStyle/>
        <a:p>
          <a:r>
            <a:rPr lang="zh-CN" altLang="en-US" sz="2800" dirty="0">
              <a:latin typeface="华文中宋" pitchFamily="2" charset="-122"/>
              <a:ea typeface="华文中宋" pitchFamily="2" charset="-122"/>
            </a:rPr>
            <a:t>在密码执行前进行</a:t>
          </a:r>
          <a:r>
            <a:rPr lang="en-US" altLang="zh-CN" sz="2800" dirty="0">
              <a:latin typeface="华文中宋" pitchFamily="2" charset="-122"/>
              <a:ea typeface="华文中宋" pitchFamily="2" charset="-122"/>
            </a:rPr>
            <a:t>Cache</a:t>
          </a:r>
          <a:r>
            <a:rPr lang="zh-CN" altLang="en-US" sz="2800" dirty="0">
              <a:latin typeface="华文中宋" pitchFamily="2" charset="-122"/>
              <a:ea typeface="华文中宋" pitchFamily="2" charset="-122"/>
            </a:rPr>
            <a:t>预热。</a:t>
          </a:r>
        </a:p>
      </dgm:t>
    </dgm:pt>
    <dgm:pt modelId="{43311EF0-C281-46A7-AE02-6B2358AC706E}" type="parTrans" cxnId="{359F593B-1D21-4A79-9B06-18BC3A8459C6}">
      <dgm:prSet/>
      <dgm:spPr/>
      <dgm:t>
        <a:bodyPr/>
        <a:lstStyle/>
        <a:p>
          <a:endParaRPr lang="zh-CN" altLang="en-US"/>
        </a:p>
      </dgm:t>
    </dgm:pt>
    <dgm:pt modelId="{2EC1A33D-6427-4DCE-B86C-A38B3C1C6733}" type="sibTrans" cxnId="{359F593B-1D21-4A79-9B06-18BC3A8459C6}">
      <dgm:prSet/>
      <dgm:spPr/>
      <dgm:t>
        <a:bodyPr/>
        <a:lstStyle/>
        <a:p>
          <a:endParaRPr lang="zh-CN" altLang="en-US"/>
        </a:p>
      </dgm:t>
    </dgm:pt>
    <dgm:pt modelId="{8B5394BA-2071-4CA7-BBAF-DE47978B881D}">
      <dgm:prSet phldrT="[文本]" custT="1"/>
      <dgm:spPr/>
      <dgm:t>
        <a:bodyPr/>
        <a:lstStyle/>
        <a:p>
          <a:r>
            <a:rPr lang="zh-CN" altLang="en-US" sz="2800" dirty="0">
              <a:latin typeface="华文中宋" pitchFamily="2" charset="-122"/>
              <a:ea typeface="华文中宋" pitchFamily="2" charset="-122"/>
            </a:rPr>
            <a:t>在密码执行前插入随机时延。</a:t>
          </a:r>
        </a:p>
      </dgm:t>
    </dgm:pt>
    <dgm:pt modelId="{333D0A1C-8185-4A68-AEA6-196E8302967D}" type="parTrans" cxnId="{7200E037-A1E5-4198-8196-3F12DE5A4AA3}">
      <dgm:prSet/>
      <dgm:spPr/>
      <dgm:t>
        <a:bodyPr/>
        <a:lstStyle/>
        <a:p>
          <a:endParaRPr lang="zh-CN" altLang="en-US"/>
        </a:p>
      </dgm:t>
    </dgm:pt>
    <dgm:pt modelId="{53544FB2-E8FC-4737-8AF4-F50E259A0FCE}" type="sibTrans" cxnId="{7200E037-A1E5-4198-8196-3F12DE5A4AA3}">
      <dgm:prSet/>
      <dgm:spPr/>
      <dgm:t>
        <a:bodyPr/>
        <a:lstStyle/>
        <a:p>
          <a:endParaRPr lang="zh-CN" altLang="en-US"/>
        </a:p>
      </dgm:t>
    </dgm:pt>
    <dgm:pt modelId="{AD17112B-CBA0-4DE4-9576-D1AA5CBECCF5}">
      <dgm:prSet phldrT="[文本]" custT="1"/>
      <dgm:spPr/>
      <dgm:t>
        <a:bodyPr/>
        <a:lstStyle/>
        <a:p>
          <a:r>
            <a:rPr lang="zh-CN" altLang="en-US" sz="2800" dirty="0">
              <a:latin typeface="华文中宋" pitchFamily="2" charset="-122"/>
              <a:ea typeface="华文中宋" pitchFamily="2" charset="-122"/>
            </a:rPr>
            <a:t>密码加密不再访问</a:t>
          </a:r>
          <a:r>
            <a:rPr lang="en-US" altLang="zh-CN" sz="2800" dirty="0">
              <a:latin typeface="华文中宋" pitchFamily="2" charset="-122"/>
              <a:ea typeface="华文中宋" pitchFamily="2" charset="-122"/>
            </a:rPr>
            <a:t>Cache</a:t>
          </a:r>
          <a:r>
            <a:rPr lang="zh-CN" altLang="en-US" sz="2800" dirty="0">
              <a:latin typeface="华文中宋" pitchFamily="2" charset="-122"/>
              <a:ea typeface="华文中宋" pitchFamily="2" charset="-122"/>
            </a:rPr>
            <a:t>，如</a:t>
          </a:r>
          <a:r>
            <a:rPr lang="en-US" altLang="zh-CN" sz="2800" dirty="0">
              <a:latin typeface="华文中宋" pitchFamily="2" charset="-122"/>
              <a:ea typeface="华文中宋" pitchFamily="2" charset="-122"/>
            </a:rPr>
            <a:t>Intel</a:t>
          </a:r>
          <a:r>
            <a:rPr lang="zh-CN" altLang="en-US" sz="2800" dirty="0">
              <a:latin typeface="华文中宋" pitchFamily="2" charset="-122"/>
              <a:ea typeface="华文中宋" pitchFamily="2" charset="-122"/>
            </a:rPr>
            <a:t>推出的</a:t>
          </a:r>
          <a:r>
            <a:rPr lang="en-US" altLang="zh-CN" sz="2800" dirty="0">
              <a:latin typeface="华文中宋" pitchFamily="2" charset="-122"/>
              <a:ea typeface="华文中宋" pitchFamily="2" charset="-122"/>
            </a:rPr>
            <a:t>AES-NI</a:t>
          </a:r>
          <a:r>
            <a:rPr lang="zh-CN" altLang="en-US" sz="2800" dirty="0">
              <a:latin typeface="华文中宋" pitchFamily="2" charset="-122"/>
              <a:ea typeface="华文中宋" pitchFamily="2" charset="-122"/>
            </a:rPr>
            <a:t>设计</a:t>
          </a:r>
        </a:p>
      </dgm:t>
    </dgm:pt>
    <dgm:pt modelId="{ABCBF4F0-BB27-4D7B-BC25-9BBB5B260D1D}" type="parTrans" cxnId="{BB118E5F-8DBF-41FD-B03A-8BFE736E15CC}">
      <dgm:prSet/>
      <dgm:spPr/>
      <dgm:t>
        <a:bodyPr/>
        <a:lstStyle/>
        <a:p>
          <a:endParaRPr lang="zh-CN" altLang="en-US"/>
        </a:p>
      </dgm:t>
    </dgm:pt>
    <dgm:pt modelId="{ADA42769-8B23-4326-81C4-FFA198F83DA1}" type="sibTrans" cxnId="{BB118E5F-8DBF-41FD-B03A-8BFE736E15CC}">
      <dgm:prSet/>
      <dgm:spPr/>
      <dgm:t>
        <a:bodyPr/>
        <a:lstStyle/>
        <a:p>
          <a:endParaRPr lang="zh-CN" altLang="en-US"/>
        </a:p>
      </dgm:t>
    </dgm:pt>
    <dgm:pt modelId="{4FC3F08E-EB34-4D3C-9212-AE17FFECA2C7}">
      <dgm:prSet phldrT="[文本]" custT="1"/>
      <dgm:spPr/>
      <dgm:t>
        <a:bodyPr/>
        <a:lstStyle/>
        <a:p>
          <a:r>
            <a:rPr lang="zh-CN" altLang="en-US" sz="2800" dirty="0">
              <a:latin typeface="华文中宋" pitchFamily="2" charset="-122"/>
              <a:ea typeface="华文中宋" pitchFamily="2" charset="-122"/>
            </a:rPr>
            <a:t>间谍进程如何在一次密码加密过程中多次采集泄露</a:t>
          </a:r>
        </a:p>
      </dgm:t>
    </dgm:pt>
    <dgm:pt modelId="{9E67EAC2-AAAD-430C-AA07-AA6C9D2EA4D3}" type="parTrans" cxnId="{66F74075-F881-483C-A8E6-E408B111C35D}">
      <dgm:prSet/>
      <dgm:spPr/>
      <dgm:t>
        <a:bodyPr/>
        <a:lstStyle/>
        <a:p>
          <a:endParaRPr lang="zh-CN" altLang="en-US"/>
        </a:p>
      </dgm:t>
    </dgm:pt>
    <dgm:pt modelId="{A5C4E126-482B-4238-A117-B46E927690BD}" type="sibTrans" cxnId="{66F74075-F881-483C-A8E6-E408B111C35D}">
      <dgm:prSet/>
      <dgm:spPr/>
      <dgm:t>
        <a:bodyPr/>
        <a:lstStyle/>
        <a:p>
          <a:endParaRPr lang="zh-CN" altLang="en-US"/>
        </a:p>
      </dgm:t>
    </dgm:pt>
    <dgm:pt modelId="{9E9E7727-8383-4346-A5C6-0EDDD34D1B41}" type="pres">
      <dgm:prSet presAssocID="{8C9790C1-B552-4D83-91E8-0C2C068A1BAC}" presName="linearFlow" presStyleCnt="0">
        <dgm:presLayoutVars>
          <dgm:dir/>
          <dgm:animLvl val="lvl"/>
          <dgm:resizeHandles val="exact"/>
        </dgm:presLayoutVars>
      </dgm:prSet>
      <dgm:spPr/>
    </dgm:pt>
    <dgm:pt modelId="{6AAF756A-1D95-40EB-A2BF-C873B9C61ECA}" type="pres">
      <dgm:prSet presAssocID="{9A81DE96-07F5-4305-AA2F-2995159A6BB9}" presName="composite" presStyleCnt="0"/>
      <dgm:spPr/>
    </dgm:pt>
    <dgm:pt modelId="{CB775B4C-EF53-46BA-A209-BA14BF4CFDA0}" type="pres">
      <dgm:prSet presAssocID="{9A81DE96-07F5-4305-AA2F-2995159A6BB9}" presName="parentText" presStyleLbl="alignNode1" presStyleIdx="0" presStyleCnt="3">
        <dgm:presLayoutVars>
          <dgm:chMax val="1"/>
          <dgm:bulletEnabled val="1"/>
        </dgm:presLayoutVars>
      </dgm:prSet>
      <dgm:spPr/>
    </dgm:pt>
    <dgm:pt modelId="{DB6EA035-E9B6-446B-A3B5-95C7DAAC9547}" type="pres">
      <dgm:prSet presAssocID="{9A81DE96-07F5-4305-AA2F-2995159A6BB9}" presName="descendantText" presStyleLbl="alignAcc1" presStyleIdx="0" presStyleCnt="3">
        <dgm:presLayoutVars>
          <dgm:bulletEnabled val="1"/>
        </dgm:presLayoutVars>
      </dgm:prSet>
      <dgm:spPr/>
    </dgm:pt>
    <dgm:pt modelId="{92754941-ECF4-484A-8B1F-8A77EAEFDB5A}" type="pres">
      <dgm:prSet presAssocID="{A5D96406-AE69-4586-B098-18EBD2CA90B7}" presName="sp" presStyleCnt="0"/>
      <dgm:spPr/>
    </dgm:pt>
    <dgm:pt modelId="{F2DA8CE3-CB85-455B-B2D6-056709FC4B27}" type="pres">
      <dgm:prSet presAssocID="{A59AC69B-1E22-475C-AEEF-B58BB8A36027}" presName="composite" presStyleCnt="0"/>
      <dgm:spPr/>
    </dgm:pt>
    <dgm:pt modelId="{1CF93785-8F59-4EE8-A21C-FF09F81F6BB1}" type="pres">
      <dgm:prSet presAssocID="{A59AC69B-1E22-475C-AEEF-B58BB8A36027}" presName="parentText" presStyleLbl="alignNode1" presStyleIdx="1" presStyleCnt="3">
        <dgm:presLayoutVars>
          <dgm:chMax val="1"/>
          <dgm:bulletEnabled val="1"/>
        </dgm:presLayoutVars>
      </dgm:prSet>
      <dgm:spPr/>
    </dgm:pt>
    <dgm:pt modelId="{3D353176-9B32-49E2-A71A-E66F4FCB0600}" type="pres">
      <dgm:prSet presAssocID="{A59AC69B-1E22-475C-AEEF-B58BB8A36027}" presName="descendantText" presStyleLbl="alignAcc1" presStyleIdx="1" presStyleCnt="3" custScaleY="161254">
        <dgm:presLayoutVars>
          <dgm:bulletEnabled val="1"/>
        </dgm:presLayoutVars>
      </dgm:prSet>
      <dgm:spPr/>
    </dgm:pt>
    <dgm:pt modelId="{388C71D8-0C41-4D75-80F7-2D6653774700}" type="pres">
      <dgm:prSet presAssocID="{56427593-F0B6-4275-B2F5-B89338664B23}" presName="sp" presStyleCnt="0"/>
      <dgm:spPr/>
    </dgm:pt>
    <dgm:pt modelId="{0E10A6DC-5A1E-4DC5-8968-469F2BE43E38}" type="pres">
      <dgm:prSet presAssocID="{52BFA45C-843A-4126-A7A5-F55169F7520D}" presName="composite" presStyleCnt="0"/>
      <dgm:spPr/>
    </dgm:pt>
    <dgm:pt modelId="{C06DB3C1-CEFE-473C-8158-91F8C929F3FA}" type="pres">
      <dgm:prSet presAssocID="{52BFA45C-843A-4126-A7A5-F55169F7520D}" presName="parentText" presStyleLbl="alignNode1" presStyleIdx="2" presStyleCnt="3">
        <dgm:presLayoutVars>
          <dgm:chMax val="1"/>
          <dgm:bulletEnabled val="1"/>
        </dgm:presLayoutVars>
      </dgm:prSet>
      <dgm:spPr/>
    </dgm:pt>
    <dgm:pt modelId="{39D88AC3-4EC2-47D5-86CF-1F770751CBC5}" type="pres">
      <dgm:prSet presAssocID="{52BFA45C-843A-4126-A7A5-F55169F7520D}" presName="descendantText" presStyleLbl="alignAcc1" presStyleIdx="2" presStyleCnt="3" custScaleY="165076">
        <dgm:presLayoutVars>
          <dgm:bulletEnabled val="1"/>
        </dgm:presLayoutVars>
      </dgm:prSet>
      <dgm:spPr/>
    </dgm:pt>
  </dgm:ptLst>
  <dgm:cxnLst>
    <dgm:cxn modelId="{C35E7A2A-6BEA-4CEE-B719-730E0F472160}" type="presOf" srcId="{52BFA45C-843A-4126-A7A5-F55169F7520D}" destId="{C06DB3C1-CEFE-473C-8158-91F8C929F3FA}" srcOrd="0" destOrd="0" presId="urn:microsoft.com/office/officeart/2005/8/layout/chevron2"/>
    <dgm:cxn modelId="{85C0282D-03A6-4685-944F-4A7D8335AF8A}" type="presOf" srcId="{63109FC9-1B4A-4EAC-86DC-777EDA99B4DF}" destId="{DB6EA035-E9B6-446B-A3B5-95C7DAAC9547}" srcOrd="0" destOrd="0" presId="urn:microsoft.com/office/officeart/2005/8/layout/chevron2"/>
    <dgm:cxn modelId="{7200E037-A1E5-4198-8196-3F12DE5A4AA3}" srcId="{52BFA45C-843A-4126-A7A5-F55169F7520D}" destId="{8B5394BA-2071-4CA7-BBAF-DE47978B881D}" srcOrd="1" destOrd="0" parTransId="{333D0A1C-8185-4A68-AEA6-196E8302967D}" sibTransId="{53544FB2-E8FC-4737-8AF4-F50E259A0FCE}"/>
    <dgm:cxn modelId="{359F593B-1D21-4A79-9B06-18BC3A8459C6}" srcId="{52BFA45C-843A-4126-A7A5-F55169F7520D}" destId="{70E4A958-784E-4B67-848F-2989FDE4E06E}" srcOrd="0" destOrd="0" parTransId="{43311EF0-C281-46A7-AE02-6B2358AC706E}" sibTransId="{2EC1A33D-6427-4DCE-B86C-A38B3C1C6733}"/>
    <dgm:cxn modelId="{BB118E5F-8DBF-41FD-B03A-8BFE736E15CC}" srcId="{52BFA45C-843A-4126-A7A5-F55169F7520D}" destId="{AD17112B-CBA0-4DE4-9576-D1AA5CBECCF5}" srcOrd="2" destOrd="0" parTransId="{ABCBF4F0-BB27-4D7B-BC25-9BBB5B260D1D}" sibTransId="{ADA42769-8B23-4326-81C4-FFA198F83DA1}"/>
    <dgm:cxn modelId="{706B926A-670B-4171-9CDE-51B914B66E63}" type="presOf" srcId="{268C139E-1CC9-4810-AC79-C7E8F7E55DE7}" destId="{3D353176-9B32-49E2-A71A-E66F4FCB0600}" srcOrd="0" destOrd="1" presId="urn:microsoft.com/office/officeart/2005/8/layout/chevron2"/>
    <dgm:cxn modelId="{23316B6B-4696-408E-AF18-EE4A482F8480}" srcId="{8C9790C1-B552-4D83-91E8-0C2C068A1BAC}" destId="{52BFA45C-843A-4126-A7A5-F55169F7520D}" srcOrd="2" destOrd="0" parTransId="{A4C6D65E-1D06-4FC3-85D5-C5504F02785D}" sibTransId="{D88783FC-D6BB-4F7F-A7D9-872FB2814430}"/>
    <dgm:cxn modelId="{F170756B-EDEB-4574-A930-99063CA85161}" srcId="{9A81DE96-07F5-4305-AA2F-2995159A6BB9}" destId="{63B5405F-13BF-462C-ADF8-F1EE9B5346AB}" srcOrd="1" destOrd="0" parTransId="{9842D55E-9CF2-4B1F-8A47-1B9D7D565666}" sibTransId="{1000305C-1D59-4378-A005-3D352CE774C9}"/>
    <dgm:cxn modelId="{09B4E370-F1BE-493C-8A72-6F0C49686E55}" type="presOf" srcId="{8C9790C1-B552-4D83-91E8-0C2C068A1BAC}" destId="{9E9E7727-8383-4346-A5C6-0EDDD34D1B41}" srcOrd="0" destOrd="0" presId="urn:microsoft.com/office/officeart/2005/8/layout/chevron2"/>
    <dgm:cxn modelId="{66F74075-F881-483C-A8E6-E408B111C35D}" srcId="{A59AC69B-1E22-475C-AEEF-B58BB8A36027}" destId="{4FC3F08E-EB34-4D3C-9212-AE17FFECA2C7}" srcOrd="2" destOrd="0" parTransId="{9E67EAC2-AAAD-430C-AA07-AA6C9D2EA4D3}" sibTransId="{A5C4E126-482B-4238-A117-B46E927690BD}"/>
    <dgm:cxn modelId="{DF245277-1795-4092-B731-8AE13B293A4D}" srcId="{A59AC69B-1E22-475C-AEEF-B58BB8A36027}" destId="{268C139E-1CC9-4810-AC79-C7E8F7E55DE7}" srcOrd="1" destOrd="0" parTransId="{7C609D87-AF7B-4611-A203-7FE2268356BF}" sibTransId="{69FB9834-C796-4906-9D63-181165115797}"/>
    <dgm:cxn modelId="{7937D379-6956-485F-87B1-60989C14BFC2}" type="presOf" srcId="{8B5394BA-2071-4CA7-BBAF-DE47978B881D}" destId="{39D88AC3-4EC2-47D5-86CF-1F770751CBC5}" srcOrd="0" destOrd="1" presId="urn:microsoft.com/office/officeart/2005/8/layout/chevron2"/>
    <dgm:cxn modelId="{9ECE827A-77F0-408D-A38F-EE183A05D35B}" type="presOf" srcId="{AD17112B-CBA0-4DE4-9576-D1AA5CBECCF5}" destId="{39D88AC3-4EC2-47D5-86CF-1F770751CBC5}" srcOrd="0" destOrd="2" presId="urn:microsoft.com/office/officeart/2005/8/layout/chevron2"/>
    <dgm:cxn modelId="{1370B47A-51A1-437E-971A-FCF6821D8101}" type="presOf" srcId="{A59AC69B-1E22-475C-AEEF-B58BB8A36027}" destId="{1CF93785-8F59-4EE8-A21C-FF09F81F6BB1}" srcOrd="0" destOrd="0" presId="urn:microsoft.com/office/officeart/2005/8/layout/chevron2"/>
    <dgm:cxn modelId="{7DE87B90-35F9-4A8E-9126-78F65A0DCBA1}" type="presOf" srcId="{70E4A958-784E-4B67-848F-2989FDE4E06E}" destId="{39D88AC3-4EC2-47D5-86CF-1F770751CBC5}" srcOrd="0" destOrd="0" presId="urn:microsoft.com/office/officeart/2005/8/layout/chevron2"/>
    <dgm:cxn modelId="{B889DFA3-5B7C-48DD-A13A-3542C776F81A}" type="presOf" srcId="{4FC3F08E-EB34-4D3C-9212-AE17FFECA2C7}" destId="{3D353176-9B32-49E2-A71A-E66F4FCB0600}" srcOrd="0" destOrd="2" presId="urn:microsoft.com/office/officeart/2005/8/layout/chevron2"/>
    <dgm:cxn modelId="{E446EBA3-9DF9-41B9-8775-B319DF9D852B}" type="presOf" srcId="{63B5405F-13BF-462C-ADF8-F1EE9B5346AB}" destId="{DB6EA035-E9B6-446B-A3B5-95C7DAAC9547}" srcOrd="0" destOrd="1" presId="urn:microsoft.com/office/officeart/2005/8/layout/chevron2"/>
    <dgm:cxn modelId="{760314AD-8CCE-4954-8FBC-B3804C7B797A}" srcId="{8C9790C1-B552-4D83-91E8-0C2C068A1BAC}" destId="{9A81DE96-07F5-4305-AA2F-2995159A6BB9}" srcOrd="0" destOrd="0" parTransId="{348FB5BD-9D25-46B7-A01C-66437D49657B}" sibTransId="{A5D96406-AE69-4586-B098-18EBD2CA90B7}"/>
    <dgm:cxn modelId="{4A7E4FCA-DF39-4EA9-A821-8E17E9858E6C}" srcId="{8C9790C1-B552-4D83-91E8-0C2C068A1BAC}" destId="{A59AC69B-1E22-475C-AEEF-B58BB8A36027}" srcOrd="1" destOrd="0" parTransId="{D6F231A4-8457-48F8-89CE-793EC74DC15B}" sibTransId="{56427593-F0B6-4275-B2F5-B89338664B23}"/>
    <dgm:cxn modelId="{E12758CA-A8CF-4034-B43C-F4DAC00595B7}" type="presOf" srcId="{5F315686-3C5E-4D79-A0DC-7DB94C04B9D5}" destId="{3D353176-9B32-49E2-A71A-E66F4FCB0600}" srcOrd="0" destOrd="0" presId="urn:microsoft.com/office/officeart/2005/8/layout/chevron2"/>
    <dgm:cxn modelId="{03B012CB-B6FD-452D-9F17-02AF17086D86}" srcId="{9A81DE96-07F5-4305-AA2F-2995159A6BB9}" destId="{63109FC9-1B4A-4EAC-86DC-777EDA99B4DF}" srcOrd="0" destOrd="0" parTransId="{A5367F98-DA4D-48EC-9B0F-363B139F0D5E}" sibTransId="{E726032A-48CB-4CB3-BE3A-8C4BC4BE5EF4}"/>
    <dgm:cxn modelId="{9B8616CB-4A27-4996-B55E-4019958819F5}" srcId="{A59AC69B-1E22-475C-AEEF-B58BB8A36027}" destId="{5F315686-3C5E-4D79-A0DC-7DB94C04B9D5}" srcOrd="0" destOrd="0" parTransId="{AC8A6F80-9330-448C-A58C-F0351879DA11}" sibTransId="{C5B54333-2932-4108-B0E2-67230A576E1D}"/>
    <dgm:cxn modelId="{35F1B9F1-F825-41F8-AFFD-487B93C3F1C9}" type="presOf" srcId="{9A81DE96-07F5-4305-AA2F-2995159A6BB9}" destId="{CB775B4C-EF53-46BA-A209-BA14BF4CFDA0}" srcOrd="0" destOrd="0" presId="urn:microsoft.com/office/officeart/2005/8/layout/chevron2"/>
    <dgm:cxn modelId="{712A6FFF-8A31-4A24-83E9-4080B99912EA}" type="presParOf" srcId="{9E9E7727-8383-4346-A5C6-0EDDD34D1B41}" destId="{6AAF756A-1D95-40EB-A2BF-C873B9C61ECA}" srcOrd="0" destOrd="0" presId="urn:microsoft.com/office/officeart/2005/8/layout/chevron2"/>
    <dgm:cxn modelId="{747E4AB1-6C8C-4BCC-9DE6-D586A23A2694}" type="presParOf" srcId="{6AAF756A-1D95-40EB-A2BF-C873B9C61ECA}" destId="{CB775B4C-EF53-46BA-A209-BA14BF4CFDA0}" srcOrd="0" destOrd="0" presId="urn:microsoft.com/office/officeart/2005/8/layout/chevron2"/>
    <dgm:cxn modelId="{CD16B4F3-C17E-4E8E-85DC-868D7DBE69C3}" type="presParOf" srcId="{6AAF756A-1D95-40EB-A2BF-C873B9C61ECA}" destId="{DB6EA035-E9B6-446B-A3B5-95C7DAAC9547}" srcOrd="1" destOrd="0" presId="urn:microsoft.com/office/officeart/2005/8/layout/chevron2"/>
    <dgm:cxn modelId="{7C558BF8-D08C-4560-B0D5-2A182B39FAC8}" type="presParOf" srcId="{9E9E7727-8383-4346-A5C6-0EDDD34D1B41}" destId="{92754941-ECF4-484A-8B1F-8A77EAEFDB5A}" srcOrd="1" destOrd="0" presId="urn:microsoft.com/office/officeart/2005/8/layout/chevron2"/>
    <dgm:cxn modelId="{C23767B9-C5EC-474D-8AE2-6C70993340CF}" type="presParOf" srcId="{9E9E7727-8383-4346-A5C6-0EDDD34D1B41}" destId="{F2DA8CE3-CB85-455B-B2D6-056709FC4B27}" srcOrd="2" destOrd="0" presId="urn:microsoft.com/office/officeart/2005/8/layout/chevron2"/>
    <dgm:cxn modelId="{6E095E67-C6B1-4FB1-A443-78CFD0A49972}" type="presParOf" srcId="{F2DA8CE3-CB85-455B-B2D6-056709FC4B27}" destId="{1CF93785-8F59-4EE8-A21C-FF09F81F6BB1}" srcOrd="0" destOrd="0" presId="urn:microsoft.com/office/officeart/2005/8/layout/chevron2"/>
    <dgm:cxn modelId="{BE10378B-BACD-449A-A025-8323412F703D}" type="presParOf" srcId="{F2DA8CE3-CB85-455B-B2D6-056709FC4B27}" destId="{3D353176-9B32-49E2-A71A-E66F4FCB0600}" srcOrd="1" destOrd="0" presId="urn:microsoft.com/office/officeart/2005/8/layout/chevron2"/>
    <dgm:cxn modelId="{C3A03A89-B45D-457F-AED4-7AFC9A5083A5}" type="presParOf" srcId="{9E9E7727-8383-4346-A5C6-0EDDD34D1B41}" destId="{388C71D8-0C41-4D75-80F7-2D6653774700}" srcOrd="3" destOrd="0" presId="urn:microsoft.com/office/officeart/2005/8/layout/chevron2"/>
    <dgm:cxn modelId="{39BB9628-2DAD-4969-9291-417C78502ACA}" type="presParOf" srcId="{9E9E7727-8383-4346-A5C6-0EDDD34D1B41}" destId="{0E10A6DC-5A1E-4DC5-8968-469F2BE43E38}" srcOrd="4" destOrd="0" presId="urn:microsoft.com/office/officeart/2005/8/layout/chevron2"/>
    <dgm:cxn modelId="{A26D39BD-81D1-4707-AE97-5715446A0644}" type="presParOf" srcId="{0E10A6DC-5A1E-4DC5-8968-469F2BE43E38}" destId="{C06DB3C1-CEFE-473C-8158-91F8C929F3FA}" srcOrd="0" destOrd="0" presId="urn:microsoft.com/office/officeart/2005/8/layout/chevron2"/>
    <dgm:cxn modelId="{738FBC4A-5B7D-4870-9FA6-A7EFFB1A550D}" type="presParOf" srcId="{0E10A6DC-5A1E-4DC5-8968-469F2BE43E38}" destId="{39D88AC3-4EC2-47D5-86CF-1F770751CBC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9790C1-B552-4D83-91E8-0C2C068A1BA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9A81DE96-07F5-4305-AA2F-2995159A6BB9}">
      <dgm:prSet phldrT="[文本]" custT="1"/>
      <dgm:spPr/>
      <dgm:t>
        <a:bodyPr/>
        <a:lstStyle/>
        <a:p>
          <a:r>
            <a:rPr lang="zh-CN" altLang="en-US" sz="2800" dirty="0">
              <a:solidFill>
                <a:schemeClr val="accent2"/>
              </a:solidFill>
              <a:latin typeface="华文中宋" pitchFamily="2" charset="-122"/>
              <a:ea typeface="华文中宋" pitchFamily="2" charset="-122"/>
            </a:rPr>
            <a:t>攻击优点</a:t>
          </a:r>
        </a:p>
      </dgm:t>
    </dgm:pt>
    <dgm:pt modelId="{348FB5BD-9D25-46B7-A01C-66437D49657B}" type="parTrans" cxnId="{760314AD-8CCE-4954-8FBC-B3804C7B797A}">
      <dgm:prSet/>
      <dgm:spPr/>
      <dgm:t>
        <a:bodyPr/>
        <a:lstStyle/>
        <a:p>
          <a:endParaRPr lang="zh-CN" altLang="en-US"/>
        </a:p>
      </dgm:t>
    </dgm:pt>
    <dgm:pt modelId="{A5D96406-AE69-4586-B098-18EBD2CA90B7}" type="sibTrans" cxnId="{760314AD-8CCE-4954-8FBC-B3804C7B797A}">
      <dgm:prSet/>
      <dgm:spPr/>
      <dgm:t>
        <a:bodyPr/>
        <a:lstStyle/>
        <a:p>
          <a:endParaRPr lang="zh-CN" altLang="en-US"/>
        </a:p>
      </dgm:t>
    </dgm:pt>
    <dgm:pt modelId="{63109FC9-1B4A-4EAC-86DC-777EDA99B4DF}">
      <dgm:prSet phldrT="[文本]" custT="1"/>
      <dgm:spPr/>
      <dgm:t>
        <a:bodyPr/>
        <a:lstStyle/>
        <a:p>
          <a:r>
            <a:rPr lang="zh-CN" altLang="en-US" sz="2800" dirty="0">
              <a:latin typeface="华文中宋" pitchFamily="2" charset="-122"/>
              <a:ea typeface="华文中宋" pitchFamily="2" charset="-122"/>
            </a:rPr>
            <a:t>攻击所需样本量极少。</a:t>
          </a:r>
        </a:p>
      </dgm:t>
    </dgm:pt>
    <dgm:pt modelId="{A5367F98-DA4D-48EC-9B0F-363B139F0D5E}" type="parTrans" cxnId="{03B012CB-B6FD-452D-9F17-02AF17086D86}">
      <dgm:prSet/>
      <dgm:spPr/>
      <dgm:t>
        <a:bodyPr/>
        <a:lstStyle/>
        <a:p>
          <a:endParaRPr lang="zh-CN" altLang="en-US"/>
        </a:p>
      </dgm:t>
    </dgm:pt>
    <dgm:pt modelId="{E726032A-48CB-4CB3-BE3A-8C4BC4BE5EF4}" type="sibTrans" cxnId="{03B012CB-B6FD-452D-9F17-02AF17086D86}">
      <dgm:prSet/>
      <dgm:spPr/>
      <dgm:t>
        <a:bodyPr/>
        <a:lstStyle/>
        <a:p>
          <a:endParaRPr lang="zh-CN" altLang="en-US"/>
        </a:p>
      </dgm:t>
    </dgm:pt>
    <dgm:pt modelId="{63B5405F-13BF-462C-ADF8-F1EE9B5346AB}">
      <dgm:prSet phldrT="[文本]" custT="1"/>
      <dgm:spPr/>
      <dgm:t>
        <a:bodyPr/>
        <a:lstStyle/>
        <a:p>
          <a:r>
            <a:rPr lang="zh-CN" altLang="en-US" sz="2800" dirty="0">
              <a:latin typeface="华文中宋" pitchFamily="2" charset="-122"/>
              <a:ea typeface="华文中宋" pitchFamily="2" charset="-122"/>
            </a:rPr>
            <a:t>可用于攻破抗其他旁路攻击的密码实现。</a:t>
          </a:r>
        </a:p>
      </dgm:t>
    </dgm:pt>
    <dgm:pt modelId="{9842D55E-9CF2-4B1F-8A47-1B9D7D565666}" type="parTrans" cxnId="{F170756B-EDEB-4574-A930-99063CA85161}">
      <dgm:prSet/>
      <dgm:spPr/>
      <dgm:t>
        <a:bodyPr/>
        <a:lstStyle/>
        <a:p>
          <a:endParaRPr lang="zh-CN" altLang="en-US"/>
        </a:p>
      </dgm:t>
    </dgm:pt>
    <dgm:pt modelId="{1000305C-1D59-4378-A005-3D352CE774C9}" type="sibTrans" cxnId="{F170756B-EDEB-4574-A930-99063CA85161}">
      <dgm:prSet/>
      <dgm:spPr/>
      <dgm:t>
        <a:bodyPr/>
        <a:lstStyle/>
        <a:p>
          <a:endParaRPr lang="zh-CN" altLang="en-US"/>
        </a:p>
      </dgm:t>
    </dgm:pt>
    <dgm:pt modelId="{A59AC69B-1E22-475C-AEEF-B58BB8A36027}">
      <dgm:prSet phldrT="[文本]" custT="1"/>
      <dgm:spPr/>
      <dgm:t>
        <a:bodyPr/>
        <a:lstStyle/>
        <a:p>
          <a:r>
            <a:rPr lang="zh-CN" altLang="en-US" sz="2800" dirty="0">
              <a:solidFill>
                <a:schemeClr val="accent2"/>
              </a:solidFill>
              <a:latin typeface="华文中宋" pitchFamily="2" charset="-122"/>
              <a:ea typeface="华文中宋" pitchFamily="2" charset="-122"/>
            </a:rPr>
            <a:t>攻击难点</a:t>
          </a:r>
        </a:p>
      </dgm:t>
    </dgm:pt>
    <dgm:pt modelId="{D6F231A4-8457-48F8-89CE-793EC74DC15B}" type="parTrans" cxnId="{4A7E4FCA-DF39-4EA9-A821-8E17E9858E6C}">
      <dgm:prSet/>
      <dgm:spPr/>
      <dgm:t>
        <a:bodyPr/>
        <a:lstStyle/>
        <a:p>
          <a:endParaRPr lang="zh-CN" altLang="en-US"/>
        </a:p>
      </dgm:t>
    </dgm:pt>
    <dgm:pt modelId="{56427593-F0B6-4275-B2F5-B89338664B23}" type="sibTrans" cxnId="{4A7E4FCA-DF39-4EA9-A821-8E17E9858E6C}">
      <dgm:prSet/>
      <dgm:spPr/>
      <dgm:t>
        <a:bodyPr/>
        <a:lstStyle/>
        <a:p>
          <a:endParaRPr lang="zh-CN" altLang="en-US"/>
        </a:p>
      </dgm:t>
    </dgm:pt>
    <dgm:pt modelId="{5F315686-3C5E-4D79-A0DC-7DB94C04B9D5}">
      <dgm:prSet phldrT="[文本]" custT="1"/>
      <dgm:spPr/>
      <dgm:t>
        <a:bodyPr/>
        <a:lstStyle/>
        <a:p>
          <a:r>
            <a:rPr lang="zh-CN" altLang="en-US" sz="2800" dirty="0">
              <a:latin typeface="华文中宋" pitchFamily="2" charset="-122"/>
              <a:ea typeface="华文中宋" pitchFamily="2" charset="-122"/>
            </a:rPr>
            <a:t>如何精确的在密码运行过程中注入故障。</a:t>
          </a:r>
        </a:p>
      </dgm:t>
    </dgm:pt>
    <dgm:pt modelId="{AC8A6F80-9330-448C-A58C-F0351879DA11}" type="parTrans" cxnId="{9B8616CB-4A27-4996-B55E-4019958819F5}">
      <dgm:prSet/>
      <dgm:spPr/>
      <dgm:t>
        <a:bodyPr/>
        <a:lstStyle/>
        <a:p>
          <a:endParaRPr lang="zh-CN" altLang="en-US"/>
        </a:p>
      </dgm:t>
    </dgm:pt>
    <dgm:pt modelId="{C5B54333-2932-4108-B0E2-67230A576E1D}" type="sibTrans" cxnId="{9B8616CB-4A27-4996-B55E-4019958819F5}">
      <dgm:prSet/>
      <dgm:spPr/>
      <dgm:t>
        <a:bodyPr/>
        <a:lstStyle/>
        <a:p>
          <a:endParaRPr lang="zh-CN" altLang="en-US"/>
        </a:p>
      </dgm:t>
    </dgm:pt>
    <dgm:pt modelId="{268C139E-1CC9-4810-AC79-C7E8F7E55DE7}">
      <dgm:prSet phldrT="[文本]" custT="1"/>
      <dgm:spPr/>
      <dgm:t>
        <a:bodyPr/>
        <a:lstStyle/>
        <a:p>
          <a:r>
            <a:rPr lang="zh-CN" altLang="en-US" sz="2800" dirty="0">
              <a:latin typeface="华文中宋" pitchFamily="2" charset="-122"/>
              <a:ea typeface="华文中宋" pitchFamily="2" charset="-122"/>
            </a:rPr>
            <a:t>如何从故障输出中提取出故障分析有用的样本。</a:t>
          </a:r>
        </a:p>
      </dgm:t>
    </dgm:pt>
    <dgm:pt modelId="{7C609D87-AF7B-4611-A203-7FE2268356BF}" type="parTrans" cxnId="{DF245277-1795-4092-B731-8AE13B293A4D}">
      <dgm:prSet/>
      <dgm:spPr/>
      <dgm:t>
        <a:bodyPr/>
        <a:lstStyle/>
        <a:p>
          <a:endParaRPr lang="zh-CN" altLang="en-US"/>
        </a:p>
      </dgm:t>
    </dgm:pt>
    <dgm:pt modelId="{69FB9834-C796-4906-9D63-181165115797}" type="sibTrans" cxnId="{DF245277-1795-4092-B731-8AE13B293A4D}">
      <dgm:prSet/>
      <dgm:spPr/>
      <dgm:t>
        <a:bodyPr/>
        <a:lstStyle/>
        <a:p>
          <a:endParaRPr lang="zh-CN" altLang="en-US"/>
        </a:p>
      </dgm:t>
    </dgm:pt>
    <dgm:pt modelId="{52BFA45C-843A-4126-A7A5-F55169F7520D}">
      <dgm:prSet phldrT="[文本]" custT="1"/>
      <dgm:spPr/>
      <dgm:t>
        <a:bodyPr/>
        <a:lstStyle/>
        <a:p>
          <a:r>
            <a:rPr lang="zh-CN" altLang="en-US" sz="2800" dirty="0">
              <a:solidFill>
                <a:schemeClr val="accent2"/>
              </a:solidFill>
              <a:latin typeface="华文中宋" pitchFamily="2" charset="-122"/>
              <a:ea typeface="华文中宋" pitchFamily="2" charset="-122"/>
            </a:rPr>
            <a:t>防御方法</a:t>
          </a:r>
        </a:p>
      </dgm:t>
    </dgm:pt>
    <dgm:pt modelId="{A4C6D65E-1D06-4FC3-85D5-C5504F02785D}" type="parTrans" cxnId="{23316B6B-4696-408E-AF18-EE4A482F8480}">
      <dgm:prSet/>
      <dgm:spPr/>
      <dgm:t>
        <a:bodyPr/>
        <a:lstStyle/>
        <a:p>
          <a:endParaRPr lang="zh-CN" altLang="en-US"/>
        </a:p>
      </dgm:t>
    </dgm:pt>
    <dgm:pt modelId="{D88783FC-D6BB-4F7F-A7D9-872FB2814430}" type="sibTrans" cxnId="{23316B6B-4696-408E-AF18-EE4A482F8480}">
      <dgm:prSet/>
      <dgm:spPr/>
      <dgm:t>
        <a:bodyPr/>
        <a:lstStyle/>
        <a:p>
          <a:endParaRPr lang="zh-CN" altLang="en-US"/>
        </a:p>
      </dgm:t>
    </dgm:pt>
    <dgm:pt modelId="{70E4A958-784E-4B67-848F-2989FDE4E06E}">
      <dgm:prSet phldrT="[文本]" custT="1"/>
      <dgm:spPr/>
      <dgm:t>
        <a:bodyPr/>
        <a:lstStyle/>
        <a:p>
          <a:r>
            <a:rPr lang="zh-CN" altLang="en-US" sz="2800" dirty="0">
              <a:latin typeface="华文中宋" pitchFamily="2" charset="-122"/>
              <a:ea typeface="华文中宋" pitchFamily="2" charset="-122"/>
            </a:rPr>
            <a:t>在密码芯片层面增强设备工作条件感知能力。</a:t>
          </a:r>
        </a:p>
      </dgm:t>
    </dgm:pt>
    <dgm:pt modelId="{43311EF0-C281-46A7-AE02-6B2358AC706E}" type="parTrans" cxnId="{359F593B-1D21-4A79-9B06-18BC3A8459C6}">
      <dgm:prSet/>
      <dgm:spPr/>
      <dgm:t>
        <a:bodyPr/>
        <a:lstStyle/>
        <a:p>
          <a:endParaRPr lang="zh-CN" altLang="en-US"/>
        </a:p>
      </dgm:t>
    </dgm:pt>
    <dgm:pt modelId="{2EC1A33D-6427-4DCE-B86C-A38B3C1C6733}" type="sibTrans" cxnId="{359F593B-1D21-4A79-9B06-18BC3A8459C6}">
      <dgm:prSet/>
      <dgm:spPr/>
      <dgm:t>
        <a:bodyPr/>
        <a:lstStyle/>
        <a:p>
          <a:endParaRPr lang="zh-CN" altLang="en-US"/>
        </a:p>
      </dgm:t>
    </dgm:pt>
    <dgm:pt modelId="{4FC3F08E-EB34-4D3C-9212-AE17FFECA2C7}">
      <dgm:prSet phldrT="[文本]" custT="1"/>
      <dgm:spPr/>
      <dgm:t>
        <a:bodyPr/>
        <a:lstStyle/>
        <a:p>
          <a:r>
            <a:rPr lang="zh-CN" altLang="en-US" sz="2800" dirty="0">
              <a:latin typeface="华文中宋" pitchFamily="2" charset="-122"/>
              <a:ea typeface="华文中宋" pitchFamily="2" charset="-122"/>
            </a:rPr>
            <a:t>如何对深轮的故障进行有效分析。</a:t>
          </a:r>
        </a:p>
      </dgm:t>
    </dgm:pt>
    <dgm:pt modelId="{9E67EAC2-AAAD-430C-AA07-AA6C9D2EA4D3}" type="parTrans" cxnId="{66F74075-F881-483C-A8E6-E408B111C35D}">
      <dgm:prSet/>
      <dgm:spPr/>
      <dgm:t>
        <a:bodyPr/>
        <a:lstStyle/>
        <a:p>
          <a:endParaRPr lang="zh-CN" altLang="en-US"/>
        </a:p>
      </dgm:t>
    </dgm:pt>
    <dgm:pt modelId="{A5C4E126-482B-4238-A117-B46E927690BD}" type="sibTrans" cxnId="{66F74075-F881-483C-A8E6-E408B111C35D}">
      <dgm:prSet/>
      <dgm:spPr/>
      <dgm:t>
        <a:bodyPr/>
        <a:lstStyle/>
        <a:p>
          <a:endParaRPr lang="zh-CN" altLang="en-US"/>
        </a:p>
      </dgm:t>
    </dgm:pt>
    <dgm:pt modelId="{42DFDDC3-B7BD-4582-AD27-D9DA9B7AFC0D}">
      <dgm:prSet phldrT="[文本]" custT="1"/>
      <dgm:spPr/>
      <dgm:t>
        <a:bodyPr/>
        <a:lstStyle/>
        <a:p>
          <a:r>
            <a:rPr lang="zh-CN" altLang="en-US" sz="2800" dirty="0">
              <a:latin typeface="华文中宋" pitchFamily="2" charset="-122"/>
              <a:ea typeface="华文中宋" pitchFamily="2" charset="-122"/>
            </a:rPr>
            <a:t>在密码运行过程中进行错误校验。</a:t>
          </a:r>
        </a:p>
      </dgm:t>
    </dgm:pt>
    <dgm:pt modelId="{423FBBD0-EE82-4DC3-864F-16BC7F2D574D}" type="parTrans" cxnId="{F8791CC6-50D3-4846-902B-70A918561ECD}">
      <dgm:prSet/>
      <dgm:spPr/>
      <dgm:t>
        <a:bodyPr/>
        <a:lstStyle/>
        <a:p>
          <a:endParaRPr lang="zh-CN" altLang="en-US"/>
        </a:p>
      </dgm:t>
    </dgm:pt>
    <dgm:pt modelId="{46E424F9-0D97-46B8-82EC-E63EEA0107DA}" type="sibTrans" cxnId="{F8791CC6-50D3-4846-902B-70A918561ECD}">
      <dgm:prSet/>
      <dgm:spPr/>
      <dgm:t>
        <a:bodyPr/>
        <a:lstStyle/>
        <a:p>
          <a:endParaRPr lang="zh-CN" altLang="en-US"/>
        </a:p>
      </dgm:t>
    </dgm:pt>
    <dgm:pt modelId="{9E9E7727-8383-4346-A5C6-0EDDD34D1B41}" type="pres">
      <dgm:prSet presAssocID="{8C9790C1-B552-4D83-91E8-0C2C068A1BAC}" presName="linearFlow" presStyleCnt="0">
        <dgm:presLayoutVars>
          <dgm:dir/>
          <dgm:animLvl val="lvl"/>
          <dgm:resizeHandles val="exact"/>
        </dgm:presLayoutVars>
      </dgm:prSet>
      <dgm:spPr/>
    </dgm:pt>
    <dgm:pt modelId="{6AAF756A-1D95-40EB-A2BF-C873B9C61ECA}" type="pres">
      <dgm:prSet presAssocID="{9A81DE96-07F5-4305-AA2F-2995159A6BB9}" presName="composite" presStyleCnt="0"/>
      <dgm:spPr/>
    </dgm:pt>
    <dgm:pt modelId="{CB775B4C-EF53-46BA-A209-BA14BF4CFDA0}" type="pres">
      <dgm:prSet presAssocID="{9A81DE96-07F5-4305-AA2F-2995159A6BB9}" presName="parentText" presStyleLbl="alignNode1" presStyleIdx="0" presStyleCnt="3">
        <dgm:presLayoutVars>
          <dgm:chMax val="1"/>
          <dgm:bulletEnabled val="1"/>
        </dgm:presLayoutVars>
      </dgm:prSet>
      <dgm:spPr/>
    </dgm:pt>
    <dgm:pt modelId="{DB6EA035-E9B6-446B-A3B5-95C7DAAC9547}" type="pres">
      <dgm:prSet presAssocID="{9A81DE96-07F5-4305-AA2F-2995159A6BB9}" presName="descendantText" presStyleLbl="alignAcc1" presStyleIdx="0" presStyleCnt="3">
        <dgm:presLayoutVars>
          <dgm:bulletEnabled val="1"/>
        </dgm:presLayoutVars>
      </dgm:prSet>
      <dgm:spPr/>
    </dgm:pt>
    <dgm:pt modelId="{92754941-ECF4-484A-8B1F-8A77EAEFDB5A}" type="pres">
      <dgm:prSet presAssocID="{A5D96406-AE69-4586-B098-18EBD2CA90B7}" presName="sp" presStyleCnt="0"/>
      <dgm:spPr/>
    </dgm:pt>
    <dgm:pt modelId="{F2DA8CE3-CB85-455B-B2D6-056709FC4B27}" type="pres">
      <dgm:prSet presAssocID="{A59AC69B-1E22-475C-AEEF-B58BB8A36027}" presName="composite" presStyleCnt="0"/>
      <dgm:spPr/>
    </dgm:pt>
    <dgm:pt modelId="{1CF93785-8F59-4EE8-A21C-FF09F81F6BB1}" type="pres">
      <dgm:prSet presAssocID="{A59AC69B-1E22-475C-AEEF-B58BB8A36027}" presName="parentText" presStyleLbl="alignNode1" presStyleIdx="1" presStyleCnt="3">
        <dgm:presLayoutVars>
          <dgm:chMax val="1"/>
          <dgm:bulletEnabled val="1"/>
        </dgm:presLayoutVars>
      </dgm:prSet>
      <dgm:spPr/>
    </dgm:pt>
    <dgm:pt modelId="{3D353176-9B32-49E2-A71A-E66F4FCB0600}" type="pres">
      <dgm:prSet presAssocID="{A59AC69B-1E22-475C-AEEF-B58BB8A36027}" presName="descendantText" presStyleLbl="alignAcc1" presStyleIdx="1" presStyleCnt="3" custScaleY="161254">
        <dgm:presLayoutVars>
          <dgm:bulletEnabled val="1"/>
        </dgm:presLayoutVars>
      </dgm:prSet>
      <dgm:spPr/>
    </dgm:pt>
    <dgm:pt modelId="{388C71D8-0C41-4D75-80F7-2D6653774700}" type="pres">
      <dgm:prSet presAssocID="{56427593-F0B6-4275-B2F5-B89338664B23}" presName="sp" presStyleCnt="0"/>
      <dgm:spPr/>
    </dgm:pt>
    <dgm:pt modelId="{0E10A6DC-5A1E-4DC5-8968-469F2BE43E38}" type="pres">
      <dgm:prSet presAssocID="{52BFA45C-843A-4126-A7A5-F55169F7520D}" presName="composite" presStyleCnt="0"/>
      <dgm:spPr/>
    </dgm:pt>
    <dgm:pt modelId="{C06DB3C1-CEFE-473C-8158-91F8C929F3FA}" type="pres">
      <dgm:prSet presAssocID="{52BFA45C-843A-4126-A7A5-F55169F7520D}" presName="parentText" presStyleLbl="alignNode1" presStyleIdx="2" presStyleCnt="3">
        <dgm:presLayoutVars>
          <dgm:chMax val="1"/>
          <dgm:bulletEnabled val="1"/>
        </dgm:presLayoutVars>
      </dgm:prSet>
      <dgm:spPr/>
    </dgm:pt>
    <dgm:pt modelId="{39D88AC3-4EC2-47D5-86CF-1F770751CBC5}" type="pres">
      <dgm:prSet presAssocID="{52BFA45C-843A-4126-A7A5-F55169F7520D}" presName="descendantText" presStyleLbl="alignAcc1" presStyleIdx="2" presStyleCnt="3" custScaleY="165076">
        <dgm:presLayoutVars>
          <dgm:bulletEnabled val="1"/>
        </dgm:presLayoutVars>
      </dgm:prSet>
      <dgm:spPr/>
    </dgm:pt>
  </dgm:ptLst>
  <dgm:cxnLst>
    <dgm:cxn modelId="{45196228-789E-4890-9865-857361F4F8A8}" type="presOf" srcId="{A59AC69B-1E22-475C-AEEF-B58BB8A36027}" destId="{1CF93785-8F59-4EE8-A21C-FF09F81F6BB1}" srcOrd="0" destOrd="0" presId="urn:microsoft.com/office/officeart/2005/8/layout/chevron2"/>
    <dgm:cxn modelId="{359F593B-1D21-4A79-9B06-18BC3A8459C6}" srcId="{52BFA45C-843A-4126-A7A5-F55169F7520D}" destId="{70E4A958-784E-4B67-848F-2989FDE4E06E}" srcOrd="0" destOrd="0" parTransId="{43311EF0-C281-46A7-AE02-6B2358AC706E}" sibTransId="{2EC1A33D-6427-4DCE-B86C-A38B3C1C6733}"/>
    <dgm:cxn modelId="{E11F825C-4843-4500-947B-F44F89B4B9E3}" type="presOf" srcId="{63109FC9-1B4A-4EAC-86DC-777EDA99B4DF}" destId="{DB6EA035-E9B6-446B-A3B5-95C7DAAC9547}" srcOrd="0" destOrd="0" presId="urn:microsoft.com/office/officeart/2005/8/layout/chevron2"/>
    <dgm:cxn modelId="{828BF467-A4A7-4958-B4D3-EC56879BBC55}" type="presOf" srcId="{4FC3F08E-EB34-4D3C-9212-AE17FFECA2C7}" destId="{3D353176-9B32-49E2-A71A-E66F4FCB0600}" srcOrd="0" destOrd="2" presId="urn:microsoft.com/office/officeart/2005/8/layout/chevron2"/>
    <dgm:cxn modelId="{DFBC514A-8CF2-4F8D-BD50-62AE4502EF4D}" type="presOf" srcId="{9A81DE96-07F5-4305-AA2F-2995159A6BB9}" destId="{CB775B4C-EF53-46BA-A209-BA14BF4CFDA0}" srcOrd="0" destOrd="0" presId="urn:microsoft.com/office/officeart/2005/8/layout/chevron2"/>
    <dgm:cxn modelId="{23316B6B-4696-408E-AF18-EE4A482F8480}" srcId="{8C9790C1-B552-4D83-91E8-0C2C068A1BAC}" destId="{52BFA45C-843A-4126-A7A5-F55169F7520D}" srcOrd="2" destOrd="0" parTransId="{A4C6D65E-1D06-4FC3-85D5-C5504F02785D}" sibTransId="{D88783FC-D6BB-4F7F-A7D9-872FB2814430}"/>
    <dgm:cxn modelId="{F170756B-EDEB-4574-A930-99063CA85161}" srcId="{9A81DE96-07F5-4305-AA2F-2995159A6BB9}" destId="{63B5405F-13BF-462C-ADF8-F1EE9B5346AB}" srcOrd="1" destOrd="0" parTransId="{9842D55E-9CF2-4B1F-8A47-1B9D7D565666}" sibTransId="{1000305C-1D59-4378-A005-3D352CE774C9}"/>
    <dgm:cxn modelId="{946A8F52-B13F-4226-8DB1-004C3EDC0413}" type="presOf" srcId="{5F315686-3C5E-4D79-A0DC-7DB94C04B9D5}" destId="{3D353176-9B32-49E2-A71A-E66F4FCB0600}" srcOrd="0" destOrd="0" presId="urn:microsoft.com/office/officeart/2005/8/layout/chevron2"/>
    <dgm:cxn modelId="{66F74075-F881-483C-A8E6-E408B111C35D}" srcId="{A59AC69B-1E22-475C-AEEF-B58BB8A36027}" destId="{4FC3F08E-EB34-4D3C-9212-AE17FFECA2C7}" srcOrd="2" destOrd="0" parTransId="{9E67EAC2-AAAD-430C-AA07-AA6C9D2EA4D3}" sibTransId="{A5C4E126-482B-4238-A117-B46E927690BD}"/>
    <dgm:cxn modelId="{DF245277-1795-4092-B731-8AE13B293A4D}" srcId="{A59AC69B-1E22-475C-AEEF-B58BB8A36027}" destId="{268C139E-1CC9-4810-AC79-C7E8F7E55DE7}" srcOrd="1" destOrd="0" parTransId="{7C609D87-AF7B-4611-A203-7FE2268356BF}" sibTransId="{69FB9834-C796-4906-9D63-181165115797}"/>
    <dgm:cxn modelId="{B773EEA2-14A6-46E6-BB9C-37A3A5240BEF}" type="presOf" srcId="{52BFA45C-843A-4126-A7A5-F55169F7520D}" destId="{C06DB3C1-CEFE-473C-8158-91F8C929F3FA}" srcOrd="0" destOrd="0" presId="urn:microsoft.com/office/officeart/2005/8/layout/chevron2"/>
    <dgm:cxn modelId="{760314AD-8CCE-4954-8FBC-B3804C7B797A}" srcId="{8C9790C1-B552-4D83-91E8-0C2C068A1BAC}" destId="{9A81DE96-07F5-4305-AA2F-2995159A6BB9}" srcOrd="0" destOrd="0" parTransId="{348FB5BD-9D25-46B7-A01C-66437D49657B}" sibTransId="{A5D96406-AE69-4586-B098-18EBD2CA90B7}"/>
    <dgm:cxn modelId="{C2B8BFC4-7754-44D4-BDAB-1C48EB1271B9}" type="presOf" srcId="{268C139E-1CC9-4810-AC79-C7E8F7E55DE7}" destId="{3D353176-9B32-49E2-A71A-E66F4FCB0600}" srcOrd="0" destOrd="1" presId="urn:microsoft.com/office/officeart/2005/8/layout/chevron2"/>
    <dgm:cxn modelId="{CCB414C5-91E5-48FE-B6D9-23D7AC01CB2A}" type="presOf" srcId="{63B5405F-13BF-462C-ADF8-F1EE9B5346AB}" destId="{DB6EA035-E9B6-446B-A3B5-95C7DAAC9547}" srcOrd="0" destOrd="1" presId="urn:microsoft.com/office/officeart/2005/8/layout/chevron2"/>
    <dgm:cxn modelId="{F8791CC6-50D3-4846-902B-70A918561ECD}" srcId="{52BFA45C-843A-4126-A7A5-F55169F7520D}" destId="{42DFDDC3-B7BD-4582-AD27-D9DA9B7AFC0D}" srcOrd="1" destOrd="0" parTransId="{423FBBD0-EE82-4DC3-864F-16BC7F2D574D}" sibTransId="{46E424F9-0D97-46B8-82EC-E63EEA0107DA}"/>
    <dgm:cxn modelId="{4A7E4FCA-DF39-4EA9-A821-8E17E9858E6C}" srcId="{8C9790C1-B552-4D83-91E8-0C2C068A1BAC}" destId="{A59AC69B-1E22-475C-AEEF-B58BB8A36027}" srcOrd="1" destOrd="0" parTransId="{D6F231A4-8457-48F8-89CE-793EC74DC15B}" sibTransId="{56427593-F0B6-4275-B2F5-B89338664B23}"/>
    <dgm:cxn modelId="{03B012CB-B6FD-452D-9F17-02AF17086D86}" srcId="{9A81DE96-07F5-4305-AA2F-2995159A6BB9}" destId="{63109FC9-1B4A-4EAC-86DC-777EDA99B4DF}" srcOrd="0" destOrd="0" parTransId="{A5367F98-DA4D-48EC-9B0F-363B139F0D5E}" sibTransId="{E726032A-48CB-4CB3-BE3A-8C4BC4BE5EF4}"/>
    <dgm:cxn modelId="{9B8616CB-4A27-4996-B55E-4019958819F5}" srcId="{A59AC69B-1E22-475C-AEEF-B58BB8A36027}" destId="{5F315686-3C5E-4D79-A0DC-7DB94C04B9D5}" srcOrd="0" destOrd="0" parTransId="{AC8A6F80-9330-448C-A58C-F0351879DA11}" sibTransId="{C5B54333-2932-4108-B0E2-67230A576E1D}"/>
    <dgm:cxn modelId="{BC5C28DE-C1E5-4B83-86A0-3235E204E417}" type="presOf" srcId="{8C9790C1-B552-4D83-91E8-0C2C068A1BAC}" destId="{9E9E7727-8383-4346-A5C6-0EDDD34D1B41}" srcOrd="0" destOrd="0" presId="urn:microsoft.com/office/officeart/2005/8/layout/chevron2"/>
    <dgm:cxn modelId="{87662DE2-9504-4852-AD94-0AF4D3D15B8B}" type="presOf" srcId="{70E4A958-784E-4B67-848F-2989FDE4E06E}" destId="{39D88AC3-4EC2-47D5-86CF-1F770751CBC5}" srcOrd="0" destOrd="0" presId="urn:microsoft.com/office/officeart/2005/8/layout/chevron2"/>
    <dgm:cxn modelId="{A668B8F8-0ADD-48F9-9DDD-0CC178E45C8B}" type="presOf" srcId="{42DFDDC3-B7BD-4582-AD27-D9DA9B7AFC0D}" destId="{39D88AC3-4EC2-47D5-86CF-1F770751CBC5}" srcOrd="0" destOrd="1" presId="urn:microsoft.com/office/officeart/2005/8/layout/chevron2"/>
    <dgm:cxn modelId="{4AE90434-13A8-49DA-8091-B7A6C7BE5DC7}" type="presParOf" srcId="{9E9E7727-8383-4346-A5C6-0EDDD34D1B41}" destId="{6AAF756A-1D95-40EB-A2BF-C873B9C61ECA}" srcOrd="0" destOrd="0" presId="urn:microsoft.com/office/officeart/2005/8/layout/chevron2"/>
    <dgm:cxn modelId="{0176A493-D618-47A3-B0C3-F52D53E8ECA1}" type="presParOf" srcId="{6AAF756A-1D95-40EB-A2BF-C873B9C61ECA}" destId="{CB775B4C-EF53-46BA-A209-BA14BF4CFDA0}" srcOrd="0" destOrd="0" presId="urn:microsoft.com/office/officeart/2005/8/layout/chevron2"/>
    <dgm:cxn modelId="{8830B547-9C15-4B8E-BF06-4096D905445A}" type="presParOf" srcId="{6AAF756A-1D95-40EB-A2BF-C873B9C61ECA}" destId="{DB6EA035-E9B6-446B-A3B5-95C7DAAC9547}" srcOrd="1" destOrd="0" presId="urn:microsoft.com/office/officeart/2005/8/layout/chevron2"/>
    <dgm:cxn modelId="{DA64D588-A635-48DA-9590-7AE2BABE4020}" type="presParOf" srcId="{9E9E7727-8383-4346-A5C6-0EDDD34D1B41}" destId="{92754941-ECF4-484A-8B1F-8A77EAEFDB5A}" srcOrd="1" destOrd="0" presId="urn:microsoft.com/office/officeart/2005/8/layout/chevron2"/>
    <dgm:cxn modelId="{33DFC669-7626-4C55-A390-1DBDE25AD196}" type="presParOf" srcId="{9E9E7727-8383-4346-A5C6-0EDDD34D1B41}" destId="{F2DA8CE3-CB85-455B-B2D6-056709FC4B27}" srcOrd="2" destOrd="0" presId="urn:microsoft.com/office/officeart/2005/8/layout/chevron2"/>
    <dgm:cxn modelId="{85248A00-5187-45DA-BBD4-752A8BBB07A7}" type="presParOf" srcId="{F2DA8CE3-CB85-455B-B2D6-056709FC4B27}" destId="{1CF93785-8F59-4EE8-A21C-FF09F81F6BB1}" srcOrd="0" destOrd="0" presId="urn:microsoft.com/office/officeart/2005/8/layout/chevron2"/>
    <dgm:cxn modelId="{9C169C7E-D3EA-448B-8AD0-E80CFBFFE3CF}" type="presParOf" srcId="{F2DA8CE3-CB85-455B-B2D6-056709FC4B27}" destId="{3D353176-9B32-49E2-A71A-E66F4FCB0600}" srcOrd="1" destOrd="0" presId="urn:microsoft.com/office/officeart/2005/8/layout/chevron2"/>
    <dgm:cxn modelId="{3BB156C0-7AF8-44FF-86D8-F113D1FD2507}" type="presParOf" srcId="{9E9E7727-8383-4346-A5C6-0EDDD34D1B41}" destId="{388C71D8-0C41-4D75-80F7-2D6653774700}" srcOrd="3" destOrd="0" presId="urn:microsoft.com/office/officeart/2005/8/layout/chevron2"/>
    <dgm:cxn modelId="{9B84E584-6762-4921-9875-053552283315}" type="presParOf" srcId="{9E9E7727-8383-4346-A5C6-0EDDD34D1B41}" destId="{0E10A6DC-5A1E-4DC5-8968-469F2BE43E38}" srcOrd="4" destOrd="0" presId="urn:microsoft.com/office/officeart/2005/8/layout/chevron2"/>
    <dgm:cxn modelId="{E685D127-D4D7-4051-855A-046836E33873}" type="presParOf" srcId="{0E10A6DC-5A1E-4DC5-8968-469F2BE43E38}" destId="{C06DB3C1-CEFE-473C-8158-91F8C929F3FA}" srcOrd="0" destOrd="0" presId="urn:microsoft.com/office/officeart/2005/8/layout/chevron2"/>
    <dgm:cxn modelId="{714DCB91-39BC-41DF-9352-2788F4E3EC9C}" type="presParOf" srcId="{0E10A6DC-5A1E-4DC5-8968-469F2BE43E38}" destId="{39D88AC3-4EC2-47D5-86CF-1F770751CBC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57F8A65-C75F-4720-884C-73A5870FAB99}" type="doc">
      <dgm:prSet loTypeId="urn:microsoft.com/office/officeart/2005/8/layout/pyramid1" loCatId="pyramid" qsTypeId="urn:microsoft.com/office/officeart/2005/8/quickstyle/simple1" qsCatId="simple" csTypeId="urn:microsoft.com/office/officeart/2005/8/colors/accent1_2" csCatId="accent1" phldr="1"/>
      <dgm:spPr/>
    </dgm:pt>
    <dgm:pt modelId="{1D29C60B-FB62-4658-94C0-C48323F287EB}">
      <dgm:prSet phldrT="[文本]" custT="1"/>
      <dgm:spPr/>
      <dgm:t>
        <a:bodyPr/>
        <a:lstStyle/>
        <a:p>
          <a:endParaRPr lang="en-US" altLang="zh-CN" sz="3200" b="1" dirty="0"/>
        </a:p>
        <a:p>
          <a:r>
            <a:rPr lang="zh-CN" altLang="en-US" sz="3200" b="1" dirty="0"/>
            <a:t>应用层</a:t>
          </a:r>
        </a:p>
      </dgm:t>
    </dgm:pt>
    <dgm:pt modelId="{F9D8D34B-DC63-4AA9-817A-0DC84FE5DACC}" type="parTrans" cxnId="{3A4BBC6C-7234-49B0-82FD-5B33CE927C27}">
      <dgm:prSet/>
      <dgm:spPr/>
      <dgm:t>
        <a:bodyPr/>
        <a:lstStyle/>
        <a:p>
          <a:endParaRPr lang="zh-CN" altLang="en-US"/>
        </a:p>
      </dgm:t>
    </dgm:pt>
    <dgm:pt modelId="{22A83F1B-4715-4C29-A9D1-EAFBD9E7216F}" type="sibTrans" cxnId="{3A4BBC6C-7234-49B0-82FD-5B33CE927C27}">
      <dgm:prSet/>
      <dgm:spPr/>
      <dgm:t>
        <a:bodyPr/>
        <a:lstStyle/>
        <a:p>
          <a:endParaRPr lang="zh-CN" altLang="en-US"/>
        </a:p>
      </dgm:t>
    </dgm:pt>
    <dgm:pt modelId="{D4F25EC8-376A-4A39-9215-56A511153D67}">
      <dgm:prSet phldrT="[文本]" custT="1"/>
      <dgm:spPr/>
      <dgm:t>
        <a:bodyPr/>
        <a:lstStyle/>
        <a:p>
          <a:r>
            <a:rPr lang="zh-CN" altLang="en-US" sz="3200" b="1" dirty="0"/>
            <a:t>协议层</a:t>
          </a:r>
        </a:p>
      </dgm:t>
    </dgm:pt>
    <dgm:pt modelId="{90A276FA-DB35-4838-A204-475CBFE02340}" type="parTrans" cxnId="{E3D386BC-B88A-41AB-BD8C-76CCBD0BF721}">
      <dgm:prSet/>
      <dgm:spPr/>
      <dgm:t>
        <a:bodyPr/>
        <a:lstStyle/>
        <a:p>
          <a:endParaRPr lang="zh-CN" altLang="en-US"/>
        </a:p>
      </dgm:t>
    </dgm:pt>
    <dgm:pt modelId="{49FCDA16-FA66-462D-8F64-92EB092FF3D9}" type="sibTrans" cxnId="{E3D386BC-B88A-41AB-BD8C-76CCBD0BF721}">
      <dgm:prSet/>
      <dgm:spPr/>
      <dgm:t>
        <a:bodyPr/>
        <a:lstStyle/>
        <a:p>
          <a:endParaRPr lang="zh-CN" altLang="en-US"/>
        </a:p>
      </dgm:t>
    </dgm:pt>
    <dgm:pt modelId="{EFC7CB57-6D35-4CF6-A3D1-93A01AFFFCA7}">
      <dgm:prSet phldrT="[文本]" custT="1"/>
      <dgm:spPr/>
      <dgm:t>
        <a:bodyPr/>
        <a:lstStyle/>
        <a:p>
          <a:r>
            <a:rPr lang="zh-CN" altLang="en-US" sz="3200" b="1" dirty="0"/>
            <a:t>算法层</a:t>
          </a:r>
        </a:p>
      </dgm:t>
    </dgm:pt>
    <dgm:pt modelId="{F2C6D43C-8C67-40A3-AA0C-527E23776FE7}" type="parTrans" cxnId="{76A62465-4F9D-4699-A844-904E0FB803F3}">
      <dgm:prSet/>
      <dgm:spPr/>
      <dgm:t>
        <a:bodyPr/>
        <a:lstStyle/>
        <a:p>
          <a:endParaRPr lang="zh-CN" altLang="en-US"/>
        </a:p>
      </dgm:t>
    </dgm:pt>
    <dgm:pt modelId="{B902F8AE-E0DA-46E9-8661-758D253CFBE0}" type="sibTrans" cxnId="{76A62465-4F9D-4699-A844-904E0FB803F3}">
      <dgm:prSet/>
      <dgm:spPr/>
      <dgm:t>
        <a:bodyPr/>
        <a:lstStyle/>
        <a:p>
          <a:endParaRPr lang="zh-CN" altLang="en-US"/>
        </a:p>
      </dgm:t>
    </dgm:pt>
    <dgm:pt modelId="{7CA59759-3441-431C-98B8-51940927126F}">
      <dgm:prSet phldrT="[文本]" custT="1"/>
      <dgm:spPr/>
      <dgm:t>
        <a:bodyPr/>
        <a:lstStyle/>
        <a:p>
          <a:r>
            <a:rPr lang="zh-CN" altLang="en-US" sz="3200" b="1" dirty="0"/>
            <a:t>单元操作层</a:t>
          </a:r>
        </a:p>
      </dgm:t>
    </dgm:pt>
    <dgm:pt modelId="{61DF5DC0-B693-459D-91DD-149441EBCE8D}" type="parTrans" cxnId="{504BE05E-68A6-49A8-B1BE-71310B9E6DCC}">
      <dgm:prSet/>
      <dgm:spPr/>
      <dgm:t>
        <a:bodyPr/>
        <a:lstStyle/>
        <a:p>
          <a:endParaRPr lang="zh-CN" altLang="en-US"/>
        </a:p>
      </dgm:t>
    </dgm:pt>
    <dgm:pt modelId="{1CBC4E67-D1D7-4776-90AA-CB20C9077955}" type="sibTrans" cxnId="{504BE05E-68A6-49A8-B1BE-71310B9E6DCC}">
      <dgm:prSet/>
      <dgm:spPr/>
      <dgm:t>
        <a:bodyPr/>
        <a:lstStyle/>
        <a:p>
          <a:endParaRPr lang="zh-CN" altLang="en-US"/>
        </a:p>
      </dgm:t>
    </dgm:pt>
    <dgm:pt modelId="{FCF42963-2374-4805-82CC-A15F07FF1CCA}">
      <dgm:prSet phldrT="[文本]" custT="1"/>
      <dgm:spPr/>
      <dgm:t>
        <a:bodyPr/>
        <a:lstStyle/>
        <a:p>
          <a:r>
            <a:rPr lang="zh-CN" altLang="en-US" sz="3200" b="1" dirty="0"/>
            <a:t>电路与工艺层</a:t>
          </a:r>
        </a:p>
      </dgm:t>
    </dgm:pt>
    <dgm:pt modelId="{AE8E703A-CEBB-45A7-BB68-0E5C4371C85C}" type="parTrans" cxnId="{57EA7FF3-C2EE-4677-92EE-223B34C66FCA}">
      <dgm:prSet/>
      <dgm:spPr/>
      <dgm:t>
        <a:bodyPr/>
        <a:lstStyle/>
        <a:p>
          <a:endParaRPr lang="zh-CN" altLang="en-US"/>
        </a:p>
      </dgm:t>
    </dgm:pt>
    <dgm:pt modelId="{1B28E050-9923-43C3-B4FD-0EA1346A41D3}" type="sibTrans" cxnId="{57EA7FF3-C2EE-4677-92EE-223B34C66FCA}">
      <dgm:prSet/>
      <dgm:spPr/>
      <dgm:t>
        <a:bodyPr/>
        <a:lstStyle/>
        <a:p>
          <a:endParaRPr lang="zh-CN" altLang="en-US"/>
        </a:p>
      </dgm:t>
    </dgm:pt>
    <dgm:pt modelId="{791AC01F-96BA-42A2-B493-894BA069012F}" type="pres">
      <dgm:prSet presAssocID="{857F8A65-C75F-4720-884C-73A5870FAB99}" presName="Name0" presStyleCnt="0">
        <dgm:presLayoutVars>
          <dgm:dir/>
          <dgm:animLvl val="lvl"/>
          <dgm:resizeHandles val="exact"/>
        </dgm:presLayoutVars>
      </dgm:prSet>
      <dgm:spPr/>
    </dgm:pt>
    <dgm:pt modelId="{573F985C-CD1D-47A0-BFCD-10FA2050136A}" type="pres">
      <dgm:prSet presAssocID="{1D29C60B-FB62-4658-94C0-C48323F287EB}" presName="Name8" presStyleCnt="0"/>
      <dgm:spPr/>
    </dgm:pt>
    <dgm:pt modelId="{B3C619A1-491B-44CF-B154-CF8F90BDF729}" type="pres">
      <dgm:prSet presAssocID="{1D29C60B-FB62-4658-94C0-C48323F287EB}" presName="level" presStyleLbl="node1" presStyleIdx="0" presStyleCnt="5">
        <dgm:presLayoutVars>
          <dgm:chMax val="1"/>
          <dgm:bulletEnabled val="1"/>
        </dgm:presLayoutVars>
      </dgm:prSet>
      <dgm:spPr/>
    </dgm:pt>
    <dgm:pt modelId="{1CCC15B6-BBD5-438A-84C0-3F5056751207}" type="pres">
      <dgm:prSet presAssocID="{1D29C60B-FB62-4658-94C0-C48323F287EB}" presName="levelTx" presStyleLbl="revTx" presStyleIdx="0" presStyleCnt="0">
        <dgm:presLayoutVars>
          <dgm:chMax val="1"/>
          <dgm:bulletEnabled val="1"/>
        </dgm:presLayoutVars>
      </dgm:prSet>
      <dgm:spPr/>
    </dgm:pt>
    <dgm:pt modelId="{79895666-DFA2-4A12-87AD-E1958DEB3B9E}" type="pres">
      <dgm:prSet presAssocID="{D4F25EC8-376A-4A39-9215-56A511153D67}" presName="Name8" presStyleCnt="0"/>
      <dgm:spPr/>
    </dgm:pt>
    <dgm:pt modelId="{81FA35D7-2775-426D-9920-8AA7C677FCFB}" type="pres">
      <dgm:prSet presAssocID="{D4F25EC8-376A-4A39-9215-56A511153D67}" presName="level" presStyleLbl="node1" presStyleIdx="1" presStyleCnt="5">
        <dgm:presLayoutVars>
          <dgm:chMax val="1"/>
          <dgm:bulletEnabled val="1"/>
        </dgm:presLayoutVars>
      </dgm:prSet>
      <dgm:spPr/>
    </dgm:pt>
    <dgm:pt modelId="{98F41AE3-F4D4-4904-9A49-C33096BB05BF}" type="pres">
      <dgm:prSet presAssocID="{D4F25EC8-376A-4A39-9215-56A511153D67}" presName="levelTx" presStyleLbl="revTx" presStyleIdx="0" presStyleCnt="0">
        <dgm:presLayoutVars>
          <dgm:chMax val="1"/>
          <dgm:bulletEnabled val="1"/>
        </dgm:presLayoutVars>
      </dgm:prSet>
      <dgm:spPr/>
    </dgm:pt>
    <dgm:pt modelId="{7A7E1ACD-3438-47C9-AAE4-E7982273F6DF}" type="pres">
      <dgm:prSet presAssocID="{EFC7CB57-6D35-4CF6-A3D1-93A01AFFFCA7}" presName="Name8" presStyleCnt="0"/>
      <dgm:spPr/>
    </dgm:pt>
    <dgm:pt modelId="{0A85AFE4-5E6D-470E-9F61-4FBDE01B6847}" type="pres">
      <dgm:prSet presAssocID="{EFC7CB57-6D35-4CF6-A3D1-93A01AFFFCA7}" presName="level" presStyleLbl="node1" presStyleIdx="2" presStyleCnt="5">
        <dgm:presLayoutVars>
          <dgm:chMax val="1"/>
          <dgm:bulletEnabled val="1"/>
        </dgm:presLayoutVars>
      </dgm:prSet>
      <dgm:spPr/>
    </dgm:pt>
    <dgm:pt modelId="{B619157E-E62D-43DA-91E9-8628733127B7}" type="pres">
      <dgm:prSet presAssocID="{EFC7CB57-6D35-4CF6-A3D1-93A01AFFFCA7}" presName="levelTx" presStyleLbl="revTx" presStyleIdx="0" presStyleCnt="0">
        <dgm:presLayoutVars>
          <dgm:chMax val="1"/>
          <dgm:bulletEnabled val="1"/>
        </dgm:presLayoutVars>
      </dgm:prSet>
      <dgm:spPr/>
    </dgm:pt>
    <dgm:pt modelId="{2ABE5B05-F624-428D-A38E-8882FC6580B4}" type="pres">
      <dgm:prSet presAssocID="{7CA59759-3441-431C-98B8-51940927126F}" presName="Name8" presStyleCnt="0"/>
      <dgm:spPr/>
    </dgm:pt>
    <dgm:pt modelId="{9563208F-C311-410C-BC61-1BA0560D648E}" type="pres">
      <dgm:prSet presAssocID="{7CA59759-3441-431C-98B8-51940927126F}" presName="level" presStyleLbl="node1" presStyleIdx="3" presStyleCnt="5">
        <dgm:presLayoutVars>
          <dgm:chMax val="1"/>
          <dgm:bulletEnabled val="1"/>
        </dgm:presLayoutVars>
      </dgm:prSet>
      <dgm:spPr/>
    </dgm:pt>
    <dgm:pt modelId="{E39D11F6-10C5-4F0F-87B9-3705ECCD10A8}" type="pres">
      <dgm:prSet presAssocID="{7CA59759-3441-431C-98B8-51940927126F}" presName="levelTx" presStyleLbl="revTx" presStyleIdx="0" presStyleCnt="0">
        <dgm:presLayoutVars>
          <dgm:chMax val="1"/>
          <dgm:bulletEnabled val="1"/>
        </dgm:presLayoutVars>
      </dgm:prSet>
      <dgm:spPr/>
    </dgm:pt>
    <dgm:pt modelId="{095DB399-ECCA-4503-8426-DE5D48755BF2}" type="pres">
      <dgm:prSet presAssocID="{FCF42963-2374-4805-82CC-A15F07FF1CCA}" presName="Name8" presStyleCnt="0"/>
      <dgm:spPr/>
    </dgm:pt>
    <dgm:pt modelId="{6DF57358-A6BE-4C81-A480-FF841350FC0C}" type="pres">
      <dgm:prSet presAssocID="{FCF42963-2374-4805-82CC-A15F07FF1CCA}" presName="level" presStyleLbl="node1" presStyleIdx="4" presStyleCnt="5" custLinFactY="2941" custLinFactNeighborX="-3101" custLinFactNeighborY="100000">
        <dgm:presLayoutVars>
          <dgm:chMax val="1"/>
          <dgm:bulletEnabled val="1"/>
        </dgm:presLayoutVars>
      </dgm:prSet>
      <dgm:spPr/>
    </dgm:pt>
    <dgm:pt modelId="{16D55072-0C03-4983-9422-D7559141B56F}" type="pres">
      <dgm:prSet presAssocID="{FCF42963-2374-4805-82CC-A15F07FF1CCA}" presName="levelTx" presStyleLbl="revTx" presStyleIdx="0" presStyleCnt="0">
        <dgm:presLayoutVars>
          <dgm:chMax val="1"/>
          <dgm:bulletEnabled val="1"/>
        </dgm:presLayoutVars>
      </dgm:prSet>
      <dgm:spPr/>
    </dgm:pt>
  </dgm:ptLst>
  <dgm:cxnLst>
    <dgm:cxn modelId="{4DECE018-C29F-4C96-BFF4-CF3321853826}" type="presOf" srcId="{1D29C60B-FB62-4658-94C0-C48323F287EB}" destId="{B3C619A1-491B-44CF-B154-CF8F90BDF729}" srcOrd="0" destOrd="0" presId="urn:microsoft.com/office/officeart/2005/8/layout/pyramid1"/>
    <dgm:cxn modelId="{4CA9EB32-1E19-47CE-800F-3890D941919A}" type="presOf" srcId="{EFC7CB57-6D35-4CF6-A3D1-93A01AFFFCA7}" destId="{B619157E-E62D-43DA-91E9-8628733127B7}" srcOrd="1" destOrd="0" presId="urn:microsoft.com/office/officeart/2005/8/layout/pyramid1"/>
    <dgm:cxn modelId="{1192333F-720C-4204-BC69-4BBC2D75C983}" type="presOf" srcId="{D4F25EC8-376A-4A39-9215-56A511153D67}" destId="{98F41AE3-F4D4-4904-9A49-C33096BB05BF}" srcOrd="1" destOrd="0" presId="urn:microsoft.com/office/officeart/2005/8/layout/pyramid1"/>
    <dgm:cxn modelId="{504BE05E-68A6-49A8-B1BE-71310B9E6DCC}" srcId="{857F8A65-C75F-4720-884C-73A5870FAB99}" destId="{7CA59759-3441-431C-98B8-51940927126F}" srcOrd="3" destOrd="0" parTransId="{61DF5DC0-B693-459D-91DD-149441EBCE8D}" sibTransId="{1CBC4E67-D1D7-4776-90AA-CB20C9077955}"/>
    <dgm:cxn modelId="{76A62465-4F9D-4699-A844-904E0FB803F3}" srcId="{857F8A65-C75F-4720-884C-73A5870FAB99}" destId="{EFC7CB57-6D35-4CF6-A3D1-93A01AFFFCA7}" srcOrd="2" destOrd="0" parTransId="{F2C6D43C-8C67-40A3-AA0C-527E23776FE7}" sibTransId="{B902F8AE-E0DA-46E9-8661-758D253CFBE0}"/>
    <dgm:cxn modelId="{8E899B69-C6DF-4FE8-90E7-4C39A10318C8}" type="presOf" srcId="{FCF42963-2374-4805-82CC-A15F07FF1CCA}" destId="{6DF57358-A6BE-4C81-A480-FF841350FC0C}" srcOrd="0" destOrd="0" presId="urn:microsoft.com/office/officeart/2005/8/layout/pyramid1"/>
    <dgm:cxn modelId="{3A4BBC6C-7234-49B0-82FD-5B33CE927C27}" srcId="{857F8A65-C75F-4720-884C-73A5870FAB99}" destId="{1D29C60B-FB62-4658-94C0-C48323F287EB}" srcOrd="0" destOrd="0" parTransId="{F9D8D34B-DC63-4AA9-817A-0DC84FE5DACC}" sibTransId="{22A83F1B-4715-4C29-A9D1-EAFBD9E7216F}"/>
    <dgm:cxn modelId="{D5A9DC82-6297-4589-A632-60CC7D064E73}" type="presOf" srcId="{FCF42963-2374-4805-82CC-A15F07FF1CCA}" destId="{16D55072-0C03-4983-9422-D7559141B56F}" srcOrd="1" destOrd="0" presId="urn:microsoft.com/office/officeart/2005/8/layout/pyramid1"/>
    <dgm:cxn modelId="{E88A5D86-4AE8-4F5D-818C-BC34AE52644A}" type="presOf" srcId="{7CA59759-3441-431C-98B8-51940927126F}" destId="{9563208F-C311-410C-BC61-1BA0560D648E}" srcOrd="0" destOrd="0" presId="urn:microsoft.com/office/officeart/2005/8/layout/pyramid1"/>
    <dgm:cxn modelId="{1C46088D-06B6-4CF1-8895-E9318D14D3FA}" type="presOf" srcId="{EFC7CB57-6D35-4CF6-A3D1-93A01AFFFCA7}" destId="{0A85AFE4-5E6D-470E-9F61-4FBDE01B6847}" srcOrd="0" destOrd="0" presId="urn:microsoft.com/office/officeart/2005/8/layout/pyramid1"/>
    <dgm:cxn modelId="{157DDBAB-DD08-47FA-B760-2B46D158AA3E}" type="presOf" srcId="{D4F25EC8-376A-4A39-9215-56A511153D67}" destId="{81FA35D7-2775-426D-9920-8AA7C677FCFB}" srcOrd="0" destOrd="0" presId="urn:microsoft.com/office/officeart/2005/8/layout/pyramid1"/>
    <dgm:cxn modelId="{E3D386BC-B88A-41AB-BD8C-76CCBD0BF721}" srcId="{857F8A65-C75F-4720-884C-73A5870FAB99}" destId="{D4F25EC8-376A-4A39-9215-56A511153D67}" srcOrd="1" destOrd="0" parTransId="{90A276FA-DB35-4838-A204-475CBFE02340}" sibTransId="{49FCDA16-FA66-462D-8F64-92EB092FF3D9}"/>
    <dgm:cxn modelId="{4DAFDCBC-769A-4A60-A82F-116C1410DDBF}" type="presOf" srcId="{857F8A65-C75F-4720-884C-73A5870FAB99}" destId="{791AC01F-96BA-42A2-B493-894BA069012F}" srcOrd="0" destOrd="0" presId="urn:microsoft.com/office/officeart/2005/8/layout/pyramid1"/>
    <dgm:cxn modelId="{D68CD0CE-BF82-4584-B1DE-3489F80CA6EB}" type="presOf" srcId="{7CA59759-3441-431C-98B8-51940927126F}" destId="{E39D11F6-10C5-4F0F-87B9-3705ECCD10A8}" srcOrd="1" destOrd="0" presId="urn:microsoft.com/office/officeart/2005/8/layout/pyramid1"/>
    <dgm:cxn modelId="{22F8F6E6-FC28-4F7D-9FD4-7CD78B35C9FC}" type="presOf" srcId="{1D29C60B-FB62-4658-94C0-C48323F287EB}" destId="{1CCC15B6-BBD5-438A-84C0-3F5056751207}" srcOrd="1" destOrd="0" presId="urn:microsoft.com/office/officeart/2005/8/layout/pyramid1"/>
    <dgm:cxn modelId="{57EA7FF3-C2EE-4677-92EE-223B34C66FCA}" srcId="{857F8A65-C75F-4720-884C-73A5870FAB99}" destId="{FCF42963-2374-4805-82CC-A15F07FF1CCA}" srcOrd="4" destOrd="0" parTransId="{AE8E703A-CEBB-45A7-BB68-0E5C4371C85C}" sibTransId="{1B28E050-9923-43C3-B4FD-0EA1346A41D3}"/>
    <dgm:cxn modelId="{020B703E-4D64-4BB7-95DD-F41BC5662E28}" type="presParOf" srcId="{791AC01F-96BA-42A2-B493-894BA069012F}" destId="{573F985C-CD1D-47A0-BFCD-10FA2050136A}" srcOrd="0" destOrd="0" presId="urn:microsoft.com/office/officeart/2005/8/layout/pyramid1"/>
    <dgm:cxn modelId="{62AD8108-EC49-492F-823F-02350F57D8A5}" type="presParOf" srcId="{573F985C-CD1D-47A0-BFCD-10FA2050136A}" destId="{B3C619A1-491B-44CF-B154-CF8F90BDF729}" srcOrd="0" destOrd="0" presId="urn:microsoft.com/office/officeart/2005/8/layout/pyramid1"/>
    <dgm:cxn modelId="{167B6A89-2551-4994-AE24-D26B6E80E8F8}" type="presParOf" srcId="{573F985C-CD1D-47A0-BFCD-10FA2050136A}" destId="{1CCC15B6-BBD5-438A-84C0-3F5056751207}" srcOrd="1" destOrd="0" presId="urn:microsoft.com/office/officeart/2005/8/layout/pyramid1"/>
    <dgm:cxn modelId="{E3127885-E740-496F-9806-744015518E9C}" type="presParOf" srcId="{791AC01F-96BA-42A2-B493-894BA069012F}" destId="{79895666-DFA2-4A12-87AD-E1958DEB3B9E}" srcOrd="1" destOrd="0" presId="urn:microsoft.com/office/officeart/2005/8/layout/pyramid1"/>
    <dgm:cxn modelId="{4430B0C1-9A59-4B5C-8773-E88D5DB4ABCC}" type="presParOf" srcId="{79895666-DFA2-4A12-87AD-E1958DEB3B9E}" destId="{81FA35D7-2775-426D-9920-8AA7C677FCFB}" srcOrd="0" destOrd="0" presId="urn:microsoft.com/office/officeart/2005/8/layout/pyramid1"/>
    <dgm:cxn modelId="{76463A27-5270-4088-AF07-CB628F55E222}" type="presParOf" srcId="{79895666-DFA2-4A12-87AD-E1958DEB3B9E}" destId="{98F41AE3-F4D4-4904-9A49-C33096BB05BF}" srcOrd="1" destOrd="0" presId="urn:microsoft.com/office/officeart/2005/8/layout/pyramid1"/>
    <dgm:cxn modelId="{1BF6D763-0B1D-4F60-9386-C32797FF50F2}" type="presParOf" srcId="{791AC01F-96BA-42A2-B493-894BA069012F}" destId="{7A7E1ACD-3438-47C9-AAE4-E7982273F6DF}" srcOrd="2" destOrd="0" presId="urn:microsoft.com/office/officeart/2005/8/layout/pyramid1"/>
    <dgm:cxn modelId="{B7FFCE04-3D08-488D-8BCF-14A5091C1336}" type="presParOf" srcId="{7A7E1ACD-3438-47C9-AAE4-E7982273F6DF}" destId="{0A85AFE4-5E6D-470E-9F61-4FBDE01B6847}" srcOrd="0" destOrd="0" presId="urn:microsoft.com/office/officeart/2005/8/layout/pyramid1"/>
    <dgm:cxn modelId="{D7AA83CF-EF0E-4799-AA9C-A700DE59A082}" type="presParOf" srcId="{7A7E1ACD-3438-47C9-AAE4-E7982273F6DF}" destId="{B619157E-E62D-43DA-91E9-8628733127B7}" srcOrd="1" destOrd="0" presId="urn:microsoft.com/office/officeart/2005/8/layout/pyramid1"/>
    <dgm:cxn modelId="{CCEA6D2C-7F47-40CA-8EAE-048DF5D89DDA}" type="presParOf" srcId="{791AC01F-96BA-42A2-B493-894BA069012F}" destId="{2ABE5B05-F624-428D-A38E-8882FC6580B4}" srcOrd="3" destOrd="0" presId="urn:microsoft.com/office/officeart/2005/8/layout/pyramid1"/>
    <dgm:cxn modelId="{2EE62396-FA50-42D8-8416-981C51A736BE}" type="presParOf" srcId="{2ABE5B05-F624-428D-A38E-8882FC6580B4}" destId="{9563208F-C311-410C-BC61-1BA0560D648E}" srcOrd="0" destOrd="0" presId="urn:microsoft.com/office/officeart/2005/8/layout/pyramid1"/>
    <dgm:cxn modelId="{1DCE4C85-0CC6-44EB-B928-8DFCE95C1E8E}" type="presParOf" srcId="{2ABE5B05-F624-428D-A38E-8882FC6580B4}" destId="{E39D11F6-10C5-4F0F-87B9-3705ECCD10A8}" srcOrd="1" destOrd="0" presId="urn:microsoft.com/office/officeart/2005/8/layout/pyramid1"/>
    <dgm:cxn modelId="{B31DEF2B-333B-4B78-834A-28447E49B676}" type="presParOf" srcId="{791AC01F-96BA-42A2-B493-894BA069012F}" destId="{095DB399-ECCA-4503-8426-DE5D48755BF2}" srcOrd="4" destOrd="0" presId="urn:microsoft.com/office/officeart/2005/8/layout/pyramid1"/>
    <dgm:cxn modelId="{1BDAC2C1-B047-47D6-AB0D-93E8BAD7302E}" type="presParOf" srcId="{095DB399-ECCA-4503-8426-DE5D48755BF2}" destId="{6DF57358-A6BE-4C81-A480-FF841350FC0C}" srcOrd="0" destOrd="0" presId="urn:microsoft.com/office/officeart/2005/8/layout/pyramid1"/>
    <dgm:cxn modelId="{5FFD7A0A-86D4-43E6-9F41-E70D125C73CB}" type="presParOf" srcId="{095DB399-ECCA-4503-8426-DE5D48755BF2}" destId="{16D55072-0C03-4983-9422-D7559141B56F}"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28EA016-92CC-474B-BF0F-6AF5F9D3621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35581D3C-1199-4F5C-ADAD-087D22655E43}">
      <dgm:prSet phldrT="[文本]" custT="1"/>
      <dgm:spPr/>
      <dgm:t>
        <a:bodyPr/>
        <a:lstStyle/>
        <a:p>
          <a:r>
            <a:rPr lang="zh-CN" altLang="en-US" sz="4400" dirty="0">
              <a:solidFill>
                <a:schemeClr val="tx1"/>
              </a:solidFill>
            </a:rPr>
            <a:t>泄露可采</a:t>
          </a:r>
        </a:p>
      </dgm:t>
    </dgm:pt>
    <dgm:pt modelId="{9A75779F-D276-4FFD-9DB6-43F75BFDE424}" type="parTrans" cxnId="{4A9F289D-BAD0-47A7-951B-F2612EC9320B}">
      <dgm:prSet/>
      <dgm:spPr/>
      <dgm:t>
        <a:bodyPr/>
        <a:lstStyle/>
        <a:p>
          <a:endParaRPr lang="zh-CN" altLang="en-US"/>
        </a:p>
      </dgm:t>
    </dgm:pt>
    <dgm:pt modelId="{6113CE14-9DAC-44A2-A2C5-9E88B6905C27}" type="sibTrans" cxnId="{4A9F289D-BAD0-47A7-951B-F2612EC9320B}">
      <dgm:prSet/>
      <dgm:spPr/>
      <dgm:t>
        <a:bodyPr/>
        <a:lstStyle/>
        <a:p>
          <a:endParaRPr lang="zh-CN" altLang="en-US"/>
        </a:p>
      </dgm:t>
    </dgm:pt>
    <dgm:pt modelId="{25972068-4ECB-4A38-830E-7B4924F14C69}">
      <dgm:prSet phldrT="[文本]" custT="1"/>
      <dgm:spPr/>
      <dgm:t>
        <a:bodyPr/>
        <a:lstStyle/>
        <a:p>
          <a:r>
            <a:rPr lang="zh-CN" altLang="en-US" sz="2800" dirty="0">
              <a:solidFill>
                <a:schemeClr val="tx1"/>
              </a:solidFill>
              <a:latin typeface="华文中宋" pitchFamily="2" charset="-122"/>
              <a:ea typeface="华文中宋" pitchFamily="2" charset="-122"/>
            </a:rPr>
            <a:t>基础环境建设 （泄露采集平台搭建）</a:t>
          </a:r>
        </a:p>
      </dgm:t>
    </dgm:pt>
    <dgm:pt modelId="{78FD361A-2721-4167-A524-7D49DEEC2EFB}" type="parTrans" cxnId="{111A1CEE-7BCD-4A20-80A8-B46AB66391A2}">
      <dgm:prSet/>
      <dgm:spPr/>
      <dgm:t>
        <a:bodyPr/>
        <a:lstStyle/>
        <a:p>
          <a:endParaRPr lang="zh-CN" altLang="en-US"/>
        </a:p>
      </dgm:t>
    </dgm:pt>
    <dgm:pt modelId="{5A697CFE-AF59-4BBF-87C6-91EBEAF31AD2}" type="sibTrans" cxnId="{111A1CEE-7BCD-4A20-80A8-B46AB66391A2}">
      <dgm:prSet/>
      <dgm:spPr/>
      <dgm:t>
        <a:bodyPr/>
        <a:lstStyle/>
        <a:p>
          <a:endParaRPr lang="zh-CN" altLang="en-US"/>
        </a:p>
      </dgm:t>
    </dgm:pt>
    <dgm:pt modelId="{B1BCC6C4-964A-4E2A-ADE8-D5F69A1684A3}">
      <dgm:prSet phldrT="[文本]" custT="1"/>
      <dgm:spPr/>
      <dgm:t>
        <a:bodyPr/>
        <a:lstStyle/>
        <a:p>
          <a:r>
            <a:rPr lang="zh-CN" altLang="en-US" sz="4400" dirty="0">
              <a:solidFill>
                <a:schemeClr val="tx1"/>
              </a:solidFill>
            </a:rPr>
            <a:t>泄露可用</a:t>
          </a:r>
        </a:p>
      </dgm:t>
    </dgm:pt>
    <dgm:pt modelId="{C63DE9BC-901F-490A-A8DB-8EF9B184CF95}" type="parTrans" cxnId="{D5FF2BA8-CBA7-4D90-9D58-8D0B88FD36C8}">
      <dgm:prSet/>
      <dgm:spPr/>
      <dgm:t>
        <a:bodyPr/>
        <a:lstStyle/>
        <a:p>
          <a:endParaRPr lang="zh-CN" altLang="en-US"/>
        </a:p>
      </dgm:t>
    </dgm:pt>
    <dgm:pt modelId="{6C690F97-1B0C-4790-82EE-7A266B321416}" type="sibTrans" cxnId="{D5FF2BA8-CBA7-4D90-9D58-8D0B88FD36C8}">
      <dgm:prSet/>
      <dgm:spPr/>
      <dgm:t>
        <a:bodyPr/>
        <a:lstStyle/>
        <a:p>
          <a:endParaRPr lang="zh-CN" altLang="en-US"/>
        </a:p>
      </dgm:t>
    </dgm:pt>
    <dgm:pt modelId="{74C255C9-9FCC-4E76-8745-92AE2544983D}">
      <dgm:prSet phldrT="[文本]" custT="1"/>
      <dgm:spPr/>
      <dgm:t>
        <a:bodyPr/>
        <a:lstStyle/>
        <a:p>
          <a:r>
            <a:rPr lang="zh-CN" altLang="en-US" sz="2800" dirty="0">
              <a:solidFill>
                <a:schemeClr val="tx1"/>
              </a:solidFill>
              <a:latin typeface="华文中宋" pitchFamily="2" charset="-122"/>
              <a:ea typeface="华文中宋" pitchFamily="2" charset="-122"/>
            </a:rPr>
            <a:t>研究旁路泄露的对齐、选点等预处理方法，确保后续分析的旁路泄露信息可信</a:t>
          </a:r>
        </a:p>
      </dgm:t>
    </dgm:pt>
    <dgm:pt modelId="{145FA9EE-5003-465D-872A-D47E9614801B}" type="parTrans" cxnId="{1494B93F-8241-4EF5-B0F9-6FF0777E7658}">
      <dgm:prSet/>
      <dgm:spPr/>
      <dgm:t>
        <a:bodyPr/>
        <a:lstStyle/>
        <a:p>
          <a:endParaRPr lang="zh-CN" altLang="en-US"/>
        </a:p>
      </dgm:t>
    </dgm:pt>
    <dgm:pt modelId="{491D6584-5592-4E99-AB1A-7549E81E4F2A}" type="sibTrans" cxnId="{1494B93F-8241-4EF5-B0F9-6FF0777E7658}">
      <dgm:prSet/>
      <dgm:spPr/>
      <dgm:t>
        <a:bodyPr/>
        <a:lstStyle/>
        <a:p>
          <a:endParaRPr lang="zh-CN" altLang="en-US"/>
        </a:p>
      </dgm:t>
    </dgm:pt>
    <dgm:pt modelId="{124C4AE7-D6BE-4D61-910C-D903705606DA}">
      <dgm:prSet phldrT="[文本]" custT="1"/>
      <dgm:spPr/>
      <dgm:t>
        <a:bodyPr/>
        <a:lstStyle/>
        <a:p>
          <a:r>
            <a:rPr lang="zh-CN" altLang="en-US" sz="4400" dirty="0">
              <a:solidFill>
                <a:schemeClr val="tx1"/>
              </a:solidFill>
            </a:rPr>
            <a:t>深入分析</a:t>
          </a:r>
        </a:p>
      </dgm:t>
    </dgm:pt>
    <dgm:pt modelId="{9EA88675-6983-4955-AEE3-F7D9DB67E948}" type="parTrans" cxnId="{49F54690-681F-43D0-B8D5-75B2F5D5FEC3}">
      <dgm:prSet/>
      <dgm:spPr/>
      <dgm:t>
        <a:bodyPr/>
        <a:lstStyle/>
        <a:p>
          <a:endParaRPr lang="zh-CN" altLang="en-US"/>
        </a:p>
      </dgm:t>
    </dgm:pt>
    <dgm:pt modelId="{B1DF47F2-3154-4984-84EF-3C7B381571A9}" type="sibTrans" cxnId="{49F54690-681F-43D0-B8D5-75B2F5D5FEC3}">
      <dgm:prSet/>
      <dgm:spPr/>
      <dgm:t>
        <a:bodyPr/>
        <a:lstStyle/>
        <a:p>
          <a:endParaRPr lang="zh-CN" altLang="en-US"/>
        </a:p>
      </dgm:t>
    </dgm:pt>
    <dgm:pt modelId="{E6F318F6-B958-4E9E-99A6-E8358EED1578}">
      <dgm:prSet phldrT="[文本]" custT="1"/>
      <dgm:spPr/>
      <dgm:t>
        <a:bodyPr/>
        <a:lstStyle/>
        <a:p>
          <a:r>
            <a:rPr lang="zh-CN" altLang="en-US" sz="2800" dirty="0">
              <a:solidFill>
                <a:schemeClr val="tx1"/>
              </a:solidFill>
              <a:latin typeface="华文中宋" pitchFamily="2" charset="-122"/>
              <a:ea typeface="华文中宋" pitchFamily="2" charset="-122"/>
            </a:rPr>
            <a:t>深入挖掘所采集泄露与秘密信息相关性</a:t>
          </a:r>
        </a:p>
      </dgm:t>
    </dgm:pt>
    <dgm:pt modelId="{78A70EA7-686C-479D-A72C-810B6FB29C91}" type="parTrans" cxnId="{205EAA4E-9EBC-4B07-A81D-10BEA2FD0071}">
      <dgm:prSet/>
      <dgm:spPr/>
      <dgm:t>
        <a:bodyPr/>
        <a:lstStyle/>
        <a:p>
          <a:endParaRPr lang="zh-CN" altLang="en-US"/>
        </a:p>
      </dgm:t>
    </dgm:pt>
    <dgm:pt modelId="{01074965-FA39-4D47-9A3D-418B714518C6}" type="sibTrans" cxnId="{205EAA4E-9EBC-4B07-A81D-10BEA2FD0071}">
      <dgm:prSet/>
      <dgm:spPr/>
      <dgm:t>
        <a:bodyPr/>
        <a:lstStyle/>
        <a:p>
          <a:endParaRPr lang="zh-CN" altLang="en-US"/>
        </a:p>
      </dgm:t>
    </dgm:pt>
    <dgm:pt modelId="{2A352B19-1A2E-4BF0-AE0F-26DDF09A8DD4}">
      <dgm:prSet phldrT="[文本]" custT="1"/>
      <dgm:spPr/>
      <dgm:t>
        <a:bodyPr/>
        <a:lstStyle/>
        <a:p>
          <a:r>
            <a:rPr lang="zh-CN" altLang="en-US" sz="4400" dirty="0">
              <a:solidFill>
                <a:schemeClr val="tx1"/>
              </a:solidFill>
            </a:rPr>
            <a:t>攻防结合</a:t>
          </a:r>
        </a:p>
      </dgm:t>
    </dgm:pt>
    <dgm:pt modelId="{40A00123-28A6-4F6E-A22D-C51F75E6BE2D}" type="parTrans" cxnId="{B57F0D1D-4EA9-4B0C-8B26-1DAA5F4A4AED}">
      <dgm:prSet/>
      <dgm:spPr/>
      <dgm:t>
        <a:bodyPr/>
        <a:lstStyle/>
        <a:p>
          <a:endParaRPr lang="zh-CN" altLang="en-US"/>
        </a:p>
      </dgm:t>
    </dgm:pt>
    <dgm:pt modelId="{036A8AB0-9418-441D-871A-2A36E1708F65}" type="sibTrans" cxnId="{B57F0D1D-4EA9-4B0C-8B26-1DAA5F4A4AED}">
      <dgm:prSet/>
      <dgm:spPr/>
      <dgm:t>
        <a:bodyPr/>
        <a:lstStyle/>
        <a:p>
          <a:endParaRPr lang="zh-CN" altLang="en-US"/>
        </a:p>
      </dgm:t>
    </dgm:pt>
    <dgm:pt modelId="{2CBF1F9F-7271-4879-9FB0-B5003BE5F486}">
      <dgm:prSet phldrT="[文本]" custT="1"/>
      <dgm:spPr/>
      <dgm:t>
        <a:bodyPr/>
        <a:lstStyle/>
        <a:p>
          <a:r>
            <a:rPr lang="zh-CN" altLang="en-US" sz="2800" dirty="0">
              <a:solidFill>
                <a:schemeClr val="tx1"/>
              </a:solidFill>
              <a:latin typeface="华文中宋" pitchFamily="2" charset="-122"/>
              <a:ea typeface="华文中宋" pitchFamily="2" charset="-122"/>
            </a:rPr>
            <a:t>以攻查漏、以防阻攻、以攻验防</a:t>
          </a:r>
        </a:p>
      </dgm:t>
    </dgm:pt>
    <dgm:pt modelId="{26127B3A-9BB2-4BFE-8A89-E6455E75188E}" type="parTrans" cxnId="{FA94A14F-47C9-4341-9A41-8F9D02867462}">
      <dgm:prSet/>
      <dgm:spPr/>
      <dgm:t>
        <a:bodyPr/>
        <a:lstStyle/>
        <a:p>
          <a:endParaRPr lang="zh-CN" altLang="en-US"/>
        </a:p>
      </dgm:t>
    </dgm:pt>
    <dgm:pt modelId="{B647FDAF-4D5B-4B1D-9EEC-8674DB6C7ED8}" type="sibTrans" cxnId="{FA94A14F-47C9-4341-9A41-8F9D02867462}">
      <dgm:prSet/>
      <dgm:spPr/>
      <dgm:t>
        <a:bodyPr/>
        <a:lstStyle/>
        <a:p>
          <a:endParaRPr lang="zh-CN" altLang="en-US"/>
        </a:p>
      </dgm:t>
    </dgm:pt>
    <dgm:pt modelId="{E96F2955-48BC-4761-BE38-21B8D5583194}">
      <dgm:prSet phldrT="[文本]" custT="1"/>
      <dgm:spPr/>
      <dgm:t>
        <a:bodyPr/>
        <a:lstStyle/>
        <a:p>
          <a:r>
            <a:rPr lang="zh-CN" altLang="en-US" sz="4400" dirty="0">
              <a:solidFill>
                <a:schemeClr val="tx1"/>
              </a:solidFill>
            </a:rPr>
            <a:t>理论提升</a:t>
          </a:r>
        </a:p>
      </dgm:t>
    </dgm:pt>
    <dgm:pt modelId="{929A9E7C-F374-4639-B50A-B635F77A6422}" type="parTrans" cxnId="{BA1FB714-D839-4111-B287-B4E240EE8E7B}">
      <dgm:prSet/>
      <dgm:spPr/>
      <dgm:t>
        <a:bodyPr/>
        <a:lstStyle/>
        <a:p>
          <a:endParaRPr lang="zh-CN" altLang="en-US"/>
        </a:p>
      </dgm:t>
    </dgm:pt>
    <dgm:pt modelId="{95223367-A359-4654-8D4B-B993FF54869F}" type="sibTrans" cxnId="{BA1FB714-D839-4111-B287-B4E240EE8E7B}">
      <dgm:prSet/>
      <dgm:spPr/>
      <dgm:t>
        <a:bodyPr/>
        <a:lstStyle/>
        <a:p>
          <a:endParaRPr lang="zh-CN" altLang="en-US"/>
        </a:p>
      </dgm:t>
    </dgm:pt>
    <dgm:pt modelId="{D01E7996-7C11-4AAD-860D-EA9DA9E4DAFF}">
      <dgm:prSet phldrT="[文本]" custT="1"/>
      <dgm:spPr/>
      <dgm:t>
        <a:bodyPr/>
        <a:lstStyle/>
        <a:p>
          <a:r>
            <a:rPr lang="zh-CN" altLang="en-US" sz="2800" dirty="0">
              <a:solidFill>
                <a:schemeClr val="tx1"/>
              </a:solidFill>
              <a:latin typeface="华文中宋" pitchFamily="2" charset="-122"/>
              <a:ea typeface="华文中宋" pitchFamily="2" charset="-122"/>
            </a:rPr>
            <a:t>在攻防基础上加强密码旁路攻击领域理论分析，形成相关标准</a:t>
          </a:r>
        </a:p>
      </dgm:t>
    </dgm:pt>
    <dgm:pt modelId="{9C9D98ED-E090-4F92-A9B2-D7884616CF92}" type="parTrans" cxnId="{FFEF2321-DD3A-48E7-A2AE-D7DFD00201FB}">
      <dgm:prSet/>
      <dgm:spPr/>
      <dgm:t>
        <a:bodyPr/>
        <a:lstStyle/>
        <a:p>
          <a:endParaRPr lang="zh-CN" altLang="en-US"/>
        </a:p>
      </dgm:t>
    </dgm:pt>
    <dgm:pt modelId="{6E5624E6-C8EC-43A0-99F9-1F862D9E5B84}" type="sibTrans" cxnId="{FFEF2321-DD3A-48E7-A2AE-D7DFD00201FB}">
      <dgm:prSet/>
      <dgm:spPr/>
      <dgm:t>
        <a:bodyPr/>
        <a:lstStyle/>
        <a:p>
          <a:endParaRPr lang="zh-CN" altLang="en-US"/>
        </a:p>
      </dgm:t>
    </dgm:pt>
    <dgm:pt modelId="{7FC7EB46-B2B9-4485-B66C-BA570600B712}">
      <dgm:prSet phldrT="[文本]" custT="1"/>
      <dgm:spPr/>
      <dgm:t>
        <a:bodyPr/>
        <a:lstStyle/>
        <a:p>
          <a:r>
            <a:rPr lang="zh-CN" altLang="en-US" sz="4400" dirty="0">
              <a:solidFill>
                <a:schemeClr val="tx1"/>
              </a:solidFill>
            </a:rPr>
            <a:t>注意三多</a:t>
          </a:r>
        </a:p>
      </dgm:t>
    </dgm:pt>
    <dgm:pt modelId="{A4978675-1C2D-462B-A3E7-AAE171DF6205}" type="parTrans" cxnId="{45B8B865-9CC4-45D9-A3D1-C6FB5117D1C4}">
      <dgm:prSet/>
      <dgm:spPr/>
      <dgm:t>
        <a:bodyPr/>
        <a:lstStyle/>
        <a:p>
          <a:endParaRPr lang="zh-CN" altLang="en-US"/>
        </a:p>
      </dgm:t>
    </dgm:pt>
    <dgm:pt modelId="{D5329FAE-4345-4CFC-ADB0-EDFCBADA99C2}" type="sibTrans" cxnId="{45B8B865-9CC4-45D9-A3D1-C6FB5117D1C4}">
      <dgm:prSet/>
      <dgm:spPr/>
      <dgm:t>
        <a:bodyPr/>
        <a:lstStyle/>
        <a:p>
          <a:endParaRPr lang="zh-CN" altLang="en-US"/>
        </a:p>
      </dgm:t>
    </dgm:pt>
    <dgm:pt modelId="{F86C2ADB-2DC0-4298-AAAE-CBDD4653B173}">
      <dgm:prSet phldrT="[文本]" custT="1"/>
      <dgm:spPr/>
      <dgm:t>
        <a:bodyPr/>
        <a:lstStyle/>
        <a:p>
          <a:r>
            <a:rPr lang="zh-CN" altLang="en-US" sz="2800" dirty="0">
              <a:solidFill>
                <a:schemeClr val="tx1"/>
              </a:solidFill>
              <a:latin typeface="华文中宋" pitchFamily="2" charset="-122"/>
              <a:ea typeface="华文中宋" pitchFamily="2" charset="-122"/>
            </a:rPr>
            <a:t>多投入、多交流（国内外交流，跨学科交流）、多深入（提高攻击实用性）</a:t>
          </a:r>
        </a:p>
      </dgm:t>
    </dgm:pt>
    <dgm:pt modelId="{94C4F942-D2AB-4C9A-A499-F889CEB42F60}" type="parTrans" cxnId="{72B40EA8-7848-41A9-8E31-83B9B9DE3D83}">
      <dgm:prSet/>
      <dgm:spPr/>
      <dgm:t>
        <a:bodyPr/>
        <a:lstStyle/>
        <a:p>
          <a:endParaRPr lang="zh-CN" altLang="en-US"/>
        </a:p>
      </dgm:t>
    </dgm:pt>
    <dgm:pt modelId="{0B29B6DE-FA60-4F65-B91D-AFA71E87349B}" type="sibTrans" cxnId="{72B40EA8-7848-41A9-8E31-83B9B9DE3D83}">
      <dgm:prSet/>
      <dgm:spPr/>
      <dgm:t>
        <a:bodyPr/>
        <a:lstStyle/>
        <a:p>
          <a:endParaRPr lang="zh-CN" altLang="en-US"/>
        </a:p>
      </dgm:t>
    </dgm:pt>
    <dgm:pt modelId="{F4A06B0E-D50B-43D4-8673-6EE0653E8D4E}" type="pres">
      <dgm:prSet presAssocID="{C28EA016-92CC-474B-BF0F-6AF5F9D3621C}" presName="Name0" presStyleCnt="0">
        <dgm:presLayoutVars>
          <dgm:dir/>
          <dgm:animLvl val="lvl"/>
          <dgm:resizeHandles val="exact"/>
        </dgm:presLayoutVars>
      </dgm:prSet>
      <dgm:spPr/>
    </dgm:pt>
    <dgm:pt modelId="{2A3C9C8D-FE53-4761-8DEC-1092A916C917}" type="pres">
      <dgm:prSet presAssocID="{35581D3C-1199-4F5C-ADAD-087D22655E43}" presName="linNode" presStyleCnt="0"/>
      <dgm:spPr/>
    </dgm:pt>
    <dgm:pt modelId="{ECB45E7F-D7EB-4320-8DDC-0CFF26498E92}" type="pres">
      <dgm:prSet presAssocID="{35581D3C-1199-4F5C-ADAD-087D22655E43}" presName="parentText" presStyleLbl="node1" presStyleIdx="0" presStyleCnt="6">
        <dgm:presLayoutVars>
          <dgm:chMax val="1"/>
          <dgm:bulletEnabled val="1"/>
        </dgm:presLayoutVars>
      </dgm:prSet>
      <dgm:spPr/>
    </dgm:pt>
    <dgm:pt modelId="{D25650C4-F00D-4507-901C-1E1800203D26}" type="pres">
      <dgm:prSet presAssocID="{35581D3C-1199-4F5C-ADAD-087D22655E43}" presName="descendantText" presStyleLbl="alignAccFollowNode1" presStyleIdx="0" presStyleCnt="6">
        <dgm:presLayoutVars>
          <dgm:bulletEnabled val="1"/>
        </dgm:presLayoutVars>
      </dgm:prSet>
      <dgm:spPr/>
    </dgm:pt>
    <dgm:pt modelId="{181EE750-78E7-47F4-A70C-D090CCFFD936}" type="pres">
      <dgm:prSet presAssocID="{6113CE14-9DAC-44A2-A2C5-9E88B6905C27}" presName="sp" presStyleCnt="0"/>
      <dgm:spPr/>
    </dgm:pt>
    <dgm:pt modelId="{E3912E1F-67EE-47E7-B189-D942646ACB78}" type="pres">
      <dgm:prSet presAssocID="{B1BCC6C4-964A-4E2A-ADE8-D5F69A1684A3}" presName="linNode" presStyleCnt="0"/>
      <dgm:spPr/>
    </dgm:pt>
    <dgm:pt modelId="{31048BC5-A47F-4C53-92D1-264A60CB3E95}" type="pres">
      <dgm:prSet presAssocID="{B1BCC6C4-964A-4E2A-ADE8-D5F69A1684A3}" presName="parentText" presStyleLbl="node1" presStyleIdx="1" presStyleCnt="6">
        <dgm:presLayoutVars>
          <dgm:chMax val="1"/>
          <dgm:bulletEnabled val="1"/>
        </dgm:presLayoutVars>
      </dgm:prSet>
      <dgm:spPr/>
    </dgm:pt>
    <dgm:pt modelId="{90264E0C-0BB3-45D0-981B-7DDCFE87A482}" type="pres">
      <dgm:prSet presAssocID="{B1BCC6C4-964A-4E2A-ADE8-D5F69A1684A3}" presName="descendantText" presStyleLbl="alignAccFollowNode1" presStyleIdx="1" presStyleCnt="6">
        <dgm:presLayoutVars>
          <dgm:bulletEnabled val="1"/>
        </dgm:presLayoutVars>
      </dgm:prSet>
      <dgm:spPr/>
    </dgm:pt>
    <dgm:pt modelId="{BC0B49A3-4051-48B5-A7A1-A0FEBE607279}" type="pres">
      <dgm:prSet presAssocID="{6C690F97-1B0C-4790-82EE-7A266B321416}" presName="sp" presStyleCnt="0"/>
      <dgm:spPr/>
    </dgm:pt>
    <dgm:pt modelId="{0DEE2919-AE8F-491F-B54D-F8FEED6507CF}" type="pres">
      <dgm:prSet presAssocID="{124C4AE7-D6BE-4D61-910C-D903705606DA}" presName="linNode" presStyleCnt="0"/>
      <dgm:spPr/>
    </dgm:pt>
    <dgm:pt modelId="{559E1F19-C823-4E6A-9655-82B8CBFB6671}" type="pres">
      <dgm:prSet presAssocID="{124C4AE7-D6BE-4D61-910C-D903705606DA}" presName="parentText" presStyleLbl="node1" presStyleIdx="2" presStyleCnt="6">
        <dgm:presLayoutVars>
          <dgm:chMax val="1"/>
          <dgm:bulletEnabled val="1"/>
        </dgm:presLayoutVars>
      </dgm:prSet>
      <dgm:spPr/>
    </dgm:pt>
    <dgm:pt modelId="{E2F0C55D-1949-4CC0-ACC2-5A1FE654EB40}" type="pres">
      <dgm:prSet presAssocID="{124C4AE7-D6BE-4D61-910C-D903705606DA}" presName="descendantText" presStyleLbl="alignAccFollowNode1" presStyleIdx="2" presStyleCnt="6">
        <dgm:presLayoutVars>
          <dgm:bulletEnabled val="1"/>
        </dgm:presLayoutVars>
      </dgm:prSet>
      <dgm:spPr/>
    </dgm:pt>
    <dgm:pt modelId="{AF9603F1-86FB-4419-8352-134D5EF4A445}" type="pres">
      <dgm:prSet presAssocID="{B1DF47F2-3154-4984-84EF-3C7B381571A9}" presName="sp" presStyleCnt="0"/>
      <dgm:spPr/>
    </dgm:pt>
    <dgm:pt modelId="{A41A19B9-7DB0-4697-9322-02F3B6D54FA8}" type="pres">
      <dgm:prSet presAssocID="{2A352B19-1A2E-4BF0-AE0F-26DDF09A8DD4}" presName="linNode" presStyleCnt="0"/>
      <dgm:spPr/>
    </dgm:pt>
    <dgm:pt modelId="{055F1253-0BFA-49F6-AF4E-A5D6805DA065}" type="pres">
      <dgm:prSet presAssocID="{2A352B19-1A2E-4BF0-AE0F-26DDF09A8DD4}" presName="parentText" presStyleLbl="node1" presStyleIdx="3" presStyleCnt="6">
        <dgm:presLayoutVars>
          <dgm:chMax val="1"/>
          <dgm:bulletEnabled val="1"/>
        </dgm:presLayoutVars>
      </dgm:prSet>
      <dgm:spPr/>
    </dgm:pt>
    <dgm:pt modelId="{BA839446-27B9-4B97-8D8D-0DA3D042CB19}" type="pres">
      <dgm:prSet presAssocID="{2A352B19-1A2E-4BF0-AE0F-26DDF09A8DD4}" presName="descendantText" presStyleLbl="alignAccFollowNode1" presStyleIdx="3" presStyleCnt="6">
        <dgm:presLayoutVars>
          <dgm:bulletEnabled val="1"/>
        </dgm:presLayoutVars>
      </dgm:prSet>
      <dgm:spPr/>
    </dgm:pt>
    <dgm:pt modelId="{F06BE5C6-739D-4F96-917A-4B4F6AD71329}" type="pres">
      <dgm:prSet presAssocID="{036A8AB0-9418-441D-871A-2A36E1708F65}" presName="sp" presStyleCnt="0"/>
      <dgm:spPr/>
    </dgm:pt>
    <dgm:pt modelId="{665AD559-3B31-4EBF-9A23-9BD71CEEC4B4}" type="pres">
      <dgm:prSet presAssocID="{E96F2955-48BC-4761-BE38-21B8D5583194}" presName="linNode" presStyleCnt="0"/>
      <dgm:spPr/>
    </dgm:pt>
    <dgm:pt modelId="{02F6CC4F-D815-4028-9E33-47161D58B085}" type="pres">
      <dgm:prSet presAssocID="{E96F2955-48BC-4761-BE38-21B8D5583194}" presName="parentText" presStyleLbl="node1" presStyleIdx="4" presStyleCnt="6">
        <dgm:presLayoutVars>
          <dgm:chMax val="1"/>
          <dgm:bulletEnabled val="1"/>
        </dgm:presLayoutVars>
      </dgm:prSet>
      <dgm:spPr/>
    </dgm:pt>
    <dgm:pt modelId="{6EB1E395-8EF2-4AAA-B2AC-6CC57DF5E948}" type="pres">
      <dgm:prSet presAssocID="{E96F2955-48BC-4761-BE38-21B8D5583194}" presName="descendantText" presStyleLbl="alignAccFollowNode1" presStyleIdx="4" presStyleCnt="6">
        <dgm:presLayoutVars>
          <dgm:bulletEnabled val="1"/>
        </dgm:presLayoutVars>
      </dgm:prSet>
      <dgm:spPr/>
    </dgm:pt>
    <dgm:pt modelId="{CFC4DC88-AA7E-4821-8C13-43391E0378E4}" type="pres">
      <dgm:prSet presAssocID="{95223367-A359-4654-8D4B-B993FF54869F}" presName="sp" presStyleCnt="0"/>
      <dgm:spPr/>
    </dgm:pt>
    <dgm:pt modelId="{A24E4153-5025-4478-8942-0CA684D6F82E}" type="pres">
      <dgm:prSet presAssocID="{7FC7EB46-B2B9-4485-B66C-BA570600B712}" presName="linNode" presStyleCnt="0"/>
      <dgm:spPr/>
    </dgm:pt>
    <dgm:pt modelId="{49DAB447-9AA4-4A1F-ABD5-D204E02F8A94}" type="pres">
      <dgm:prSet presAssocID="{7FC7EB46-B2B9-4485-B66C-BA570600B712}" presName="parentText" presStyleLbl="node1" presStyleIdx="5" presStyleCnt="6">
        <dgm:presLayoutVars>
          <dgm:chMax val="1"/>
          <dgm:bulletEnabled val="1"/>
        </dgm:presLayoutVars>
      </dgm:prSet>
      <dgm:spPr/>
    </dgm:pt>
    <dgm:pt modelId="{86B4F664-7250-4C3F-89A4-45857A1001E9}" type="pres">
      <dgm:prSet presAssocID="{7FC7EB46-B2B9-4485-B66C-BA570600B712}" presName="descendantText" presStyleLbl="alignAccFollowNode1" presStyleIdx="5" presStyleCnt="6">
        <dgm:presLayoutVars>
          <dgm:bulletEnabled val="1"/>
        </dgm:presLayoutVars>
      </dgm:prSet>
      <dgm:spPr/>
    </dgm:pt>
  </dgm:ptLst>
  <dgm:cxnLst>
    <dgm:cxn modelId="{9854C70F-C2BF-4B8E-8604-C0919351AF40}" type="presOf" srcId="{2CBF1F9F-7271-4879-9FB0-B5003BE5F486}" destId="{BA839446-27B9-4B97-8D8D-0DA3D042CB19}" srcOrd="0" destOrd="0" presId="urn:microsoft.com/office/officeart/2005/8/layout/vList5"/>
    <dgm:cxn modelId="{BA1FB714-D839-4111-B287-B4E240EE8E7B}" srcId="{C28EA016-92CC-474B-BF0F-6AF5F9D3621C}" destId="{E96F2955-48BC-4761-BE38-21B8D5583194}" srcOrd="4" destOrd="0" parTransId="{929A9E7C-F374-4639-B50A-B635F77A6422}" sibTransId="{95223367-A359-4654-8D4B-B993FF54869F}"/>
    <dgm:cxn modelId="{CC390D19-4EBA-4FEE-9FEF-244CCD0F8170}" type="presOf" srcId="{B1BCC6C4-964A-4E2A-ADE8-D5F69A1684A3}" destId="{31048BC5-A47F-4C53-92D1-264A60CB3E95}" srcOrd="0" destOrd="0" presId="urn:microsoft.com/office/officeart/2005/8/layout/vList5"/>
    <dgm:cxn modelId="{B57F0D1D-4EA9-4B0C-8B26-1DAA5F4A4AED}" srcId="{C28EA016-92CC-474B-BF0F-6AF5F9D3621C}" destId="{2A352B19-1A2E-4BF0-AE0F-26DDF09A8DD4}" srcOrd="3" destOrd="0" parTransId="{40A00123-28A6-4F6E-A22D-C51F75E6BE2D}" sibTransId="{036A8AB0-9418-441D-871A-2A36E1708F65}"/>
    <dgm:cxn modelId="{DC994C1F-05D4-4608-8EA7-4D7C814AF25A}" type="presOf" srcId="{F86C2ADB-2DC0-4298-AAAE-CBDD4653B173}" destId="{86B4F664-7250-4C3F-89A4-45857A1001E9}" srcOrd="0" destOrd="0" presId="urn:microsoft.com/office/officeart/2005/8/layout/vList5"/>
    <dgm:cxn modelId="{FFEF2321-DD3A-48E7-A2AE-D7DFD00201FB}" srcId="{E96F2955-48BC-4761-BE38-21B8D5583194}" destId="{D01E7996-7C11-4AAD-860D-EA9DA9E4DAFF}" srcOrd="0" destOrd="0" parTransId="{9C9D98ED-E090-4F92-A9B2-D7884616CF92}" sibTransId="{6E5624E6-C8EC-43A0-99F9-1F862D9E5B84}"/>
    <dgm:cxn modelId="{FA47C028-FD98-436F-AC29-C35397B5F27B}" type="presOf" srcId="{2A352B19-1A2E-4BF0-AE0F-26DDF09A8DD4}" destId="{055F1253-0BFA-49F6-AF4E-A5D6805DA065}" srcOrd="0" destOrd="0" presId="urn:microsoft.com/office/officeart/2005/8/layout/vList5"/>
    <dgm:cxn modelId="{0A4E503D-41CF-4F7D-8646-247E28EDF357}" type="presOf" srcId="{D01E7996-7C11-4AAD-860D-EA9DA9E4DAFF}" destId="{6EB1E395-8EF2-4AAA-B2AC-6CC57DF5E948}" srcOrd="0" destOrd="0" presId="urn:microsoft.com/office/officeart/2005/8/layout/vList5"/>
    <dgm:cxn modelId="{1494B93F-8241-4EF5-B0F9-6FF0777E7658}" srcId="{B1BCC6C4-964A-4E2A-ADE8-D5F69A1684A3}" destId="{74C255C9-9FCC-4E76-8745-92AE2544983D}" srcOrd="0" destOrd="0" parTransId="{145FA9EE-5003-465D-872A-D47E9614801B}" sibTransId="{491D6584-5592-4E99-AB1A-7549E81E4F2A}"/>
    <dgm:cxn modelId="{45B8B865-9CC4-45D9-A3D1-C6FB5117D1C4}" srcId="{C28EA016-92CC-474B-BF0F-6AF5F9D3621C}" destId="{7FC7EB46-B2B9-4485-B66C-BA570600B712}" srcOrd="5" destOrd="0" parTransId="{A4978675-1C2D-462B-A3E7-AAE171DF6205}" sibTransId="{D5329FAE-4345-4CFC-ADB0-EDFCBADA99C2}"/>
    <dgm:cxn modelId="{205EAA4E-9EBC-4B07-A81D-10BEA2FD0071}" srcId="{124C4AE7-D6BE-4D61-910C-D903705606DA}" destId="{E6F318F6-B958-4E9E-99A6-E8358EED1578}" srcOrd="0" destOrd="0" parTransId="{78A70EA7-686C-479D-A72C-810B6FB29C91}" sibTransId="{01074965-FA39-4D47-9A3D-418B714518C6}"/>
    <dgm:cxn modelId="{FA94A14F-47C9-4341-9A41-8F9D02867462}" srcId="{2A352B19-1A2E-4BF0-AE0F-26DDF09A8DD4}" destId="{2CBF1F9F-7271-4879-9FB0-B5003BE5F486}" srcOrd="0" destOrd="0" parTransId="{26127B3A-9BB2-4BFE-8A89-E6455E75188E}" sibTransId="{B647FDAF-4D5B-4B1D-9EEC-8674DB6C7ED8}"/>
    <dgm:cxn modelId="{2B737982-22F0-4D95-BDE4-754BB29014DE}" type="presOf" srcId="{E6F318F6-B958-4E9E-99A6-E8358EED1578}" destId="{E2F0C55D-1949-4CC0-ACC2-5A1FE654EB40}" srcOrd="0" destOrd="0" presId="urn:microsoft.com/office/officeart/2005/8/layout/vList5"/>
    <dgm:cxn modelId="{C207E98C-F0AE-4965-AFFA-B19615E4518D}" type="presOf" srcId="{35581D3C-1199-4F5C-ADAD-087D22655E43}" destId="{ECB45E7F-D7EB-4320-8DDC-0CFF26498E92}" srcOrd="0" destOrd="0" presId="urn:microsoft.com/office/officeart/2005/8/layout/vList5"/>
    <dgm:cxn modelId="{49F54690-681F-43D0-B8D5-75B2F5D5FEC3}" srcId="{C28EA016-92CC-474B-BF0F-6AF5F9D3621C}" destId="{124C4AE7-D6BE-4D61-910C-D903705606DA}" srcOrd="2" destOrd="0" parTransId="{9EA88675-6983-4955-AEE3-F7D9DB67E948}" sibTransId="{B1DF47F2-3154-4984-84EF-3C7B381571A9}"/>
    <dgm:cxn modelId="{C9B82D95-0D65-4FEB-9A14-E01924B97C73}" type="presOf" srcId="{E96F2955-48BC-4761-BE38-21B8D5583194}" destId="{02F6CC4F-D815-4028-9E33-47161D58B085}" srcOrd="0" destOrd="0" presId="urn:microsoft.com/office/officeart/2005/8/layout/vList5"/>
    <dgm:cxn modelId="{4A9F289D-BAD0-47A7-951B-F2612EC9320B}" srcId="{C28EA016-92CC-474B-BF0F-6AF5F9D3621C}" destId="{35581D3C-1199-4F5C-ADAD-087D22655E43}" srcOrd="0" destOrd="0" parTransId="{9A75779F-D276-4FFD-9DB6-43F75BFDE424}" sibTransId="{6113CE14-9DAC-44A2-A2C5-9E88B6905C27}"/>
    <dgm:cxn modelId="{72B40EA8-7848-41A9-8E31-83B9B9DE3D83}" srcId="{7FC7EB46-B2B9-4485-B66C-BA570600B712}" destId="{F86C2ADB-2DC0-4298-AAAE-CBDD4653B173}" srcOrd="0" destOrd="0" parTransId="{94C4F942-D2AB-4C9A-A499-F889CEB42F60}" sibTransId="{0B29B6DE-FA60-4F65-B91D-AFA71E87349B}"/>
    <dgm:cxn modelId="{D5FF2BA8-CBA7-4D90-9D58-8D0B88FD36C8}" srcId="{C28EA016-92CC-474B-BF0F-6AF5F9D3621C}" destId="{B1BCC6C4-964A-4E2A-ADE8-D5F69A1684A3}" srcOrd="1" destOrd="0" parTransId="{C63DE9BC-901F-490A-A8DB-8EF9B184CF95}" sibTransId="{6C690F97-1B0C-4790-82EE-7A266B321416}"/>
    <dgm:cxn modelId="{6771B0BA-D7AB-4D46-9D03-61AEF4EB9911}" type="presOf" srcId="{25972068-4ECB-4A38-830E-7B4924F14C69}" destId="{D25650C4-F00D-4507-901C-1E1800203D26}" srcOrd="0" destOrd="0" presId="urn:microsoft.com/office/officeart/2005/8/layout/vList5"/>
    <dgm:cxn modelId="{03C9AFC4-0B76-4E97-A628-FB8C1857F131}" type="presOf" srcId="{74C255C9-9FCC-4E76-8745-92AE2544983D}" destId="{90264E0C-0BB3-45D0-981B-7DDCFE87A482}" srcOrd="0" destOrd="0" presId="urn:microsoft.com/office/officeart/2005/8/layout/vList5"/>
    <dgm:cxn modelId="{E6085FE6-3FAD-433B-BD67-102C4E43EEC5}" type="presOf" srcId="{124C4AE7-D6BE-4D61-910C-D903705606DA}" destId="{559E1F19-C823-4E6A-9655-82B8CBFB6671}" srcOrd="0" destOrd="0" presId="urn:microsoft.com/office/officeart/2005/8/layout/vList5"/>
    <dgm:cxn modelId="{111A1CEE-7BCD-4A20-80A8-B46AB66391A2}" srcId="{35581D3C-1199-4F5C-ADAD-087D22655E43}" destId="{25972068-4ECB-4A38-830E-7B4924F14C69}" srcOrd="0" destOrd="0" parTransId="{78FD361A-2721-4167-A524-7D49DEEC2EFB}" sibTransId="{5A697CFE-AF59-4BBF-87C6-91EBEAF31AD2}"/>
    <dgm:cxn modelId="{280261FE-55EE-48A9-9114-9D3FE3CF6BA9}" type="presOf" srcId="{7FC7EB46-B2B9-4485-B66C-BA570600B712}" destId="{49DAB447-9AA4-4A1F-ABD5-D204E02F8A94}" srcOrd="0" destOrd="0" presId="urn:microsoft.com/office/officeart/2005/8/layout/vList5"/>
    <dgm:cxn modelId="{550C40FF-37EF-4EEF-9C9B-173B993FC0E6}" type="presOf" srcId="{C28EA016-92CC-474B-BF0F-6AF5F9D3621C}" destId="{F4A06B0E-D50B-43D4-8673-6EE0653E8D4E}" srcOrd="0" destOrd="0" presId="urn:microsoft.com/office/officeart/2005/8/layout/vList5"/>
    <dgm:cxn modelId="{6CD53670-892F-4947-BB47-758E63957778}" type="presParOf" srcId="{F4A06B0E-D50B-43D4-8673-6EE0653E8D4E}" destId="{2A3C9C8D-FE53-4761-8DEC-1092A916C917}" srcOrd="0" destOrd="0" presId="urn:microsoft.com/office/officeart/2005/8/layout/vList5"/>
    <dgm:cxn modelId="{85C6806A-C4E8-4ED9-BD94-A436048A148F}" type="presParOf" srcId="{2A3C9C8D-FE53-4761-8DEC-1092A916C917}" destId="{ECB45E7F-D7EB-4320-8DDC-0CFF26498E92}" srcOrd="0" destOrd="0" presId="urn:microsoft.com/office/officeart/2005/8/layout/vList5"/>
    <dgm:cxn modelId="{97BB7D59-4287-464C-A73C-C3C552C3E5D9}" type="presParOf" srcId="{2A3C9C8D-FE53-4761-8DEC-1092A916C917}" destId="{D25650C4-F00D-4507-901C-1E1800203D26}" srcOrd="1" destOrd="0" presId="urn:microsoft.com/office/officeart/2005/8/layout/vList5"/>
    <dgm:cxn modelId="{229F94DE-E13F-4559-A576-DD0F476E6A98}" type="presParOf" srcId="{F4A06B0E-D50B-43D4-8673-6EE0653E8D4E}" destId="{181EE750-78E7-47F4-A70C-D090CCFFD936}" srcOrd="1" destOrd="0" presId="urn:microsoft.com/office/officeart/2005/8/layout/vList5"/>
    <dgm:cxn modelId="{9C723CDF-DFCD-4FEB-8FB1-F550AE12E72A}" type="presParOf" srcId="{F4A06B0E-D50B-43D4-8673-6EE0653E8D4E}" destId="{E3912E1F-67EE-47E7-B189-D942646ACB78}" srcOrd="2" destOrd="0" presId="urn:microsoft.com/office/officeart/2005/8/layout/vList5"/>
    <dgm:cxn modelId="{71A1E59B-ADF6-4FD4-838D-88E45594E137}" type="presParOf" srcId="{E3912E1F-67EE-47E7-B189-D942646ACB78}" destId="{31048BC5-A47F-4C53-92D1-264A60CB3E95}" srcOrd="0" destOrd="0" presId="urn:microsoft.com/office/officeart/2005/8/layout/vList5"/>
    <dgm:cxn modelId="{1B2CA0C8-DDC2-4D00-90C2-F66E4B671491}" type="presParOf" srcId="{E3912E1F-67EE-47E7-B189-D942646ACB78}" destId="{90264E0C-0BB3-45D0-981B-7DDCFE87A482}" srcOrd="1" destOrd="0" presId="urn:microsoft.com/office/officeart/2005/8/layout/vList5"/>
    <dgm:cxn modelId="{550F5934-6FBE-45B3-A4F4-4DDF8381C0FB}" type="presParOf" srcId="{F4A06B0E-D50B-43D4-8673-6EE0653E8D4E}" destId="{BC0B49A3-4051-48B5-A7A1-A0FEBE607279}" srcOrd="3" destOrd="0" presId="urn:microsoft.com/office/officeart/2005/8/layout/vList5"/>
    <dgm:cxn modelId="{5EA9CCAC-41D9-45FE-9091-BE2B8278CAEB}" type="presParOf" srcId="{F4A06B0E-D50B-43D4-8673-6EE0653E8D4E}" destId="{0DEE2919-AE8F-491F-B54D-F8FEED6507CF}" srcOrd="4" destOrd="0" presId="urn:microsoft.com/office/officeart/2005/8/layout/vList5"/>
    <dgm:cxn modelId="{28DABA34-2CF3-4529-9456-4062FDA1BFCE}" type="presParOf" srcId="{0DEE2919-AE8F-491F-B54D-F8FEED6507CF}" destId="{559E1F19-C823-4E6A-9655-82B8CBFB6671}" srcOrd="0" destOrd="0" presId="urn:microsoft.com/office/officeart/2005/8/layout/vList5"/>
    <dgm:cxn modelId="{43194814-6982-4128-AB4D-280BAFF59685}" type="presParOf" srcId="{0DEE2919-AE8F-491F-B54D-F8FEED6507CF}" destId="{E2F0C55D-1949-4CC0-ACC2-5A1FE654EB40}" srcOrd="1" destOrd="0" presId="urn:microsoft.com/office/officeart/2005/8/layout/vList5"/>
    <dgm:cxn modelId="{F9484841-EDAE-4304-8D37-920A0C4BFB53}" type="presParOf" srcId="{F4A06B0E-D50B-43D4-8673-6EE0653E8D4E}" destId="{AF9603F1-86FB-4419-8352-134D5EF4A445}" srcOrd="5" destOrd="0" presId="urn:microsoft.com/office/officeart/2005/8/layout/vList5"/>
    <dgm:cxn modelId="{34B0A0EF-691F-47DB-B494-515E66C0915D}" type="presParOf" srcId="{F4A06B0E-D50B-43D4-8673-6EE0653E8D4E}" destId="{A41A19B9-7DB0-4697-9322-02F3B6D54FA8}" srcOrd="6" destOrd="0" presId="urn:microsoft.com/office/officeart/2005/8/layout/vList5"/>
    <dgm:cxn modelId="{E319C407-98CE-4841-899D-364BEC92E85F}" type="presParOf" srcId="{A41A19B9-7DB0-4697-9322-02F3B6D54FA8}" destId="{055F1253-0BFA-49F6-AF4E-A5D6805DA065}" srcOrd="0" destOrd="0" presId="urn:microsoft.com/office/officeart/2005/8/layout/vList5"/>
    <dgm:cxn modelId="{F6AE7A5B-1863-49BD-B2E5-4F1B0884A878}" type="presParOf" srcId="{A41A19B9-7DB0-4697-9322-02F3B6D54FA8}" destId="{BA839446-27B9-4B97-8D8D-0DA3D042CB19}" srcOrd="1" destOrd="0" presId="urn:microsoft.com/office/officeart/2005/8/layout/vList5"/>
    <dgm:cxn modelId="{2E3424BD-EB98-4A5F-B20B-C902CA3E086D}" type="presParOf" srcId="{F4A06B0E-D50B-43D4-8673-6EE0653E8D4E}" destId="{F06BE5C6-739D-4F96-917A-4B4F6AD71329}" srcOrd="7" destOrd="0" presId="urn:microsoft.com/office/officeart/2005/8/layout/vList5"/>
    <dgm:cxn modelId="{6616853D-A456-4C7D-A45B-F6F94E3E8E60}" type="presParOf" srcId="{F4A06B0E-D50B-43D4-8673-6EE0653E8D4E}" destId="{665AD559-3B31-4EBF-9A23-9BD71CEEC4B4}" srcOrd="8" destOrd="0" presId="urn:microsoft.com/office/officeart/2005/8/layout/vList5"/>
    <dgm:cxn modelId="{1DACCBC4-7756-4E10-8C40-AE4006127258}" type="presParOf" srcId="{665AD559-3B31-4EBF-9A23-9BD71CEEC4B4}" destId="{02F6CC4F-D815-4028-9E33-47161D58B085}" srcOrd="0" destOrd="0" presId="urn:microsoft.com/office/officeart/2005/8/layout/vList5"/>
    <dgm:cxn modelId="{5FACA303-AA63-439E-9364-CC59BE65D935}" type="presParOf" srcId="{665AD559-3B31-4EBF-9A23-9BD71CEEC4B4}" destId="{6EB1E395-8EF2-4AAA-B2AC-6CC57DF5E948}" srcOrd="1" destOrd="0" presId="urn:microsoft.com/office/officeart/2005/8/layout/vList5"/>
    <dgm:cxn modelId="{5F31D814-5177-4549-A4DE-E59711B03689}" type="presParOf" srcId="{F4A06B0E-D50B-43D4-8673-6EE0653E8D4E}" destId="{CFC4DC88-AA7E-4821-8C13-43391E0378E4}" srcOrd="9" destOrd="0" presId="urn:microsoft.com/office/officeart/2005/8/layout/vList5"/>
    <dgm:cxn modelId="{E9E174B0-DCBB-4364-A9A7-EE3BB5693BA7}" type="presParOf" srcId="{F4A06B0E-D50B-43D4-8673-6EE0653E8D4E}" destId="{A24E4153-5025-4478-8942-0CA684D6F82E}" srcOrd="10" destOrd="0" presId="urn:microsoft.com/office/officeart/2005/8/layout/vList5"/>
    <dgm:cxn modelId="{36247DBF-5023-4192-9842-B9ADB87741F0}" type="presParOf" srcId="{A24E4153-5025-4478-8942-0CA684D6F82E}" destId="{49DAB447-9AA4-4A1F-ABD5-D204E02F8A94}" srcOrd="0" destOrd="0" presId="urn:microsoft.com/office/officeart/2005/8/layout/vList5"/>
    <dgm:cxn modelId="{1841BF50-85C7-4FEA-B3D4-1FEE4E0B841C}" type="presParOf" srcId="{A24E4153-5025-4478-8942-0CA684D6F82E}" destId="{86B4F664-7250-4C3F-89A4-45857A1001E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E0DB57-4B4A-4DB3-B8CC-B3FCE2BBDA8D}">
      <dsp:nvSpPr>
        <dsp:cNvPr id="0" name=""/>
        <dsp:cNvSpPr/>
      </dsp:nvSpPr>
      <dsp:spPr>
        <a:xfrm>
          <a:off x="0" y="2795272"/>
          <a:ext cx="2798028" cy="1049582"/>
        </a:xfrm>
        <a:prstGeom prst="roundRect">
          <a:avLst>
            <a:gd name="adj" fmla="val 10000"/>
          </a:avLst>
        </a:prstGeom>
        <a:blipFill rotWithShape="0">
          <a:blip xmlns:r="http://schemas.openxmlformats.org/officeDocument/2006/relationships" r:embed="rId1"/>
          <a:tile tx="0" ty="0" sx="100000" sy="100000" flip="none" algn="tl"/>
        </a:blip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zh-CN" altLang="en-US" sz="3500" b="1" kern="1200" dirty="0"/>
            <a:t>旁路分析方法</a:t>
          </a:r>
        </a:p>
      </dsp:txBody>
      <dsp:txXfrm>
        <a:off x="30741" y="2826013"/>
        <a:ext cx="2736546" cy="988100"/>
      </dsp:txXfrm>
    </dsp:sp>
    <dsp:sp modelId="{54D78E59-55E9-4D13-BFDA-75CECA7FD88A}">
      <dsp:nvSpPr>
        <dsp:cNvPr id="0" name=""/>
        <dsp:cNvSpPr/>
      </dsp:nvSpPr>
      <dsp:spPr>
        <a:xfrm rot="18103316">
          <a:off x="2008392" y="1885093"/>
          <a:ext cx="3330375" cy="37089"/>
        </a:xfrm>
        <a:custGeom>
          <a:avLst/>
          <a:gdLst/>
          <a:ahLst/>
          <a:cxnLst/>
          <a:rect l="0" t="0" r="0" b="0"/>
          <a:pathLst>
            <a:path>
              <a:moveTo>
                <a:pt x="0" y="18544"/>
              </a:moveTo>
              <a:lnTo>
                <a:pt x="3330375" y="1854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3590320" y="1820378"/>
        <a:ext cx="166518" cy="166518"/>
      </dsp:txXfrm>
    </dsp:sp>
    <dsp:sp modelId="{84F4ABA8-A9EC-4FD7-93C3-BDD5B0921797}">
      <dsp:nvSpPr>
        <dsp:cNvPr id="0" name=""/>
        <dsp:cNvSpPr/>
      </dsp:nvSpPr>
      <dsp:spPr>
        <a:xfrm>
          <a:off x="4549131" y="40848"/>
          <a:ext cx="3156395" cy="892728"/>
        </a:xfrm>
        <a:prstGeom prst="roundRect">
          <a:avLst>
            <a:gd name="adj" fmla="val 10000"/>
          </a:avLst>
        </a:prstGeom>
        <a:gradFill rotWithShape="0">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zh-CN" altLang="en-US" sz="3500" b="1" kern="1200" dirty="0">
              <a:solidFill>
                <a:srgbClr val="002060"/>
              </a:solidFill>
            </a:rPr>
            <a:t>计时分析</a:t>
          </a:r>
        </a:p>
      </dsp:txBody>
      <dsp:txXfrm>
        <a:off x="4575278" y="66995"/>
        <a:ext cx="3104101" cy="840434"/>
      </dsp:txXfrm>
    </dsp:sp>
    <dsp:sp modelId="{C960E8A6-9F10-492E-9D2B-C9DE53DE9207}">
      <dsp:nvSpPr>
        <dsp:cNvPr id="0" name=""/>
        <dsp:cNvSpPr/>
      </dsp:nvSpPr>
      <dsp:spPr>
        <a:xfrm rot="18905619">
          <a:off x="2436604" y="2426942"/>
          <a:ext cx="2477726" cy="37089"/>
        </a:xfrm>
        <a:custGeom>
          <a:avLst/>
          <a:gdLst/>
          <a:ahLst/>
          <a:cxnLst/>
          <a:rect l="0" t="0" r="0" b="0"/>
          <a:pathLst>
            <a:path>
              <a:moveTo>
                <a:pt x="0" y="18544"/>
              </a:moveTo>
              <a:lnTo>
                <a:pt x="2477726" y="1854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3613525" y="2383544"/>
        <a:ext cx="123886" cy="123886"/>
      </dsp:txXfrm>
    </dsp:sp>
    <dsp:sp modelId="{D9AA5C2A-68AC-4C4C-84E4-8DE59DC2AA7C}">
      <dsp:nvSpPr>
        <dsp:cNvPr id="0" name=""/>
        <dsp:cNvSpPr/>
      </dsp:nvSpPr>
      <dsp:spPr>
        <a:xfrm>
          <a:off x="4552907" y="1093728"/>
          <a:ext cx="3152619" cy="954367"/>
        </a:xfrm>
        <a:prstGeom prst="roundRect">
          <a:avLst>
            <a:gd name="adj" fmla="val 10000"/>
          </a:avLst>
        </a:prstGeom>
        <a:gradFill rotWithShape="0">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zh-CN" altLang="en-US" sz="3500" b="1" kern="1200" dirty="0">
              <a:solidFill>
                <a:srgbClr val="002060"/>
              </a:solidFill>
            </a:rPr>
            <a:t>功耗分析</a:t>
          </a:r>
        </a:p>
      </dsp:txBody>
      <dsp:txXfrm>
        <a:off x="4580859" y="1121680"/>
        <a:ext cx="3096715" cy="898463"/>
      </dsp:txXfrm>
    </dsp:sp>
    <dsp:sp modelId="{6F586BAD-E4F1-4EBA-9005-DAFA05FF8C85}">
      <dsp:nvSpPr>
        <dsp:cNvPr id="0" name=""/>
        <dsp:cNvSpPr/>
      </dsp:nvSpPr>
      <dsp:spPr>
        <a:xfrm rot="20356220">
          <a:off x="2736811" y="2966812"/>
          <a:ext cx="1891215" cy="37089"/>
        </a:xfrm>
        <a:custGeom>
          <a:avLst/>
          <a:gdLst/>
          <a:ahLst/>
          <a:cxnLst/>
          <a:rect l="0" t="0" r="0" b="0"/>
          <a:pathLst>
            <a:path>
              <a:moveTo>
                <a:pt x="0" y="18544"/>
              </a:moveTo>
              <a:lnTo>
                <a:pt x="1891215" y="1854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3635138" y="2938076"/>
        <a:ext cx="94560" cy="94560"/>
      </dsp:txXfrm>
    </dsp:sp>
    <dsp:sp modelId="{3EB9FC4D-738B-49DE-898D-FD0A37E158FD}">
      <dsp:nvSpPr>
        <dsp:cNvPr id="0" name=""/>
        <dsp:cNvSpPr/>
      </dsp:nvSpPr>
      <dsp:spPr>
        <a:xfrm>
          <a:off x="4566808" y="2146608"/>
          <a:ext cx="3138718" cy="1008083"/>
        </a:xfrm>
        <a:prstGeom prst="roundRect">
          <a:avLst>
            <a:gd name="adj" fmla="val 10000"/>
          </a:avLst>
        </a:prstGeom>
        <a:gradFill rotWithShape="0">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zh-CN" altLang="en-US" sz="3500" b="1" kern="1200" dirty="0">
              <a:solidFill>
                <a:srgbClr val="002060"/>
              </a:solidFill>
            </a:rPr>
            <a:t>电磁分析</a:t>
          </a:r>
        </a:p>
      </dsp:txBody>
      <dsp:txXfrm>
        <a:off x="4596334" y="2176134"/>
        <a:ext cx="3079666" cy="949031"/>
      </dsp:txXfrm>
    </dsp:sp>
    <dsp:sp modelId="{91548544-56D9-498E-9411-A1881F17E7CE}">
      <dsp:nvSpPr>
        <dsp:cNvPr id="0" name=""/>
        <dsp:cNvSpPr/>
      </dsp:nvSpPr>
      <dsp:spPr>
        <a:xfrm rot="732672">
          <a:off x="2777965" y="3489085"/>
          <a:ext cx="1773552" cy="37089"/>
        </a:xfrm>
        <a:custGeom>
          <a:avLst/>
          <a:gdLst/>
          <a:ahLst/>
          <a:cxnLst/>
          <a:rect l="0" t="0" r="0" b="0"/>
          <a:pathLst>
            <a:path>
              <a:moveTo>
                <a:pt x="0" y="18544"/>
              </a:moveTo>
              <a:lnTo>
                <a:pt x="1773552" y="1854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3620402" y="3463291"/>
        <a:ext cx="88677" cy="88677"/>
      </dsp:txXfrm>
    </dsp:sp>
    <dsp:sp modelId="{1CF2FDF5-34F5-4A97-A94E-23CC95A411FC}">
      <dsp:nvSpPr>
        <dsp:cNvPr id="0" name=""/>
        <dsp:cNvSpPr/>
      </dsp:nvSpPr>
      <dsp:spPr>
        <a:xfrm>
          <a:off x="4531453" y="3255024"/>
          <a:ext cx="3174073" cy="880346"/>
        </a:xfrm>
        <a:prstGeom prst="roundRect">
          <a:avLst>
            <a:gd name="adj" fmla="val 10000"/>
          </a:avLst>
        </a:prstGeom>
        <a:gradFill rotWithShape="0">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zh-CN" altLang="en-US" sz="3500" b="1" kern="1200" dirty="0">
              <a:solidFill>
                <a:srgbClr val="002060"/>
              </a:solidFill>
            </a:rPr>
            <a:t>声音分析</a:t>
          </a:r>
        </a:p>
      </dsp:txBody>
      <dsp:txXfrm>
        <a:off x="4557237" y="3280808"/>
        <a:ext cx="3122505" cy="828778"/>
      </dsp:txXfrm>
    </dsp:sp>
    <dsp:sp modelId="{858F614F-5B25-4B86-9D4E-603F22FADC38}">
      <dsp:nvSpPr>
        <dsp:cNvPr id="0" name=""/>
        <dsp:cNvSpPr/>
      </dsp:nvSpPr>
      <dsp:spPr>
        <a:xfrm rot="2772934">
          <a:off x="2395881" y="4243985"/>
          <a:ext cx="2610899" cy="37089"/>
        </a:xfrm>
        <a:custGeom>
          <a:avLst/>
          <a:gdLst/>
          <a:ahLst/>
          <a:cxnLst/>
          <a:rect l="0" t="0" r="0" b="0"/>
          <a:pathLst>
            <a:path>
              <a:moveTo>
                <a:pt x="0" y="18544"/>
              </a:moveTo>
              <a:lnTo>
                <a:pt x="2610899" y="1854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3636058" y="4197258"/>
        <a:ext cx="130544" cy="130544"/>
      </dsp:txXfrm>
    </dsp:sp>
    <dsp:sp modelId="{E131EEBF-C452-4BAB-985D-723529D928A7}">
      <dsp:nvSpPr>
        <dsp:cNvPr id="0" name=""/>
        <dsp:cNvSpPr/>
      </dsp:nvSpPr>
      <dsp:spPr>
        <a:xfrm>
          <a:off x="4604632" y="4736789"/>
          <a:ext cx="2975159" cy="936416"/>
        </a:xfrm>
        <a:prstGeom prst="roundRect">
          <a:avLst>
            <a:gd name="adj" fmla="val 10000"/>
          </a:avLst>
        </a:prstGeom>
        <a:gradFill rotWithShape="0">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zh-CN" altLang="en-US" sz="3500" b="1" kern="1200" dirty="0">
              <a:solidFill>
                <a:srgbClr val="002060"/>
              </a:solidFill>
            </a:rPr>
            <a:t>故障分析</a:t>
          </a:r>
        </a:p>
      </dsp:txBody>
      <dsp:txXfrm>
        <a:off x="4632059" y="4764216"/>
        <a:ext cx="2920305" cy="881562"/>
      </dsp:txXfrm>
    </dsp:sp>
    <dsp:sp modelId="{03B7F3A4-298D-4896-852F-4D892EC2BF69}">
      <dsp:nvSpPr>
        <dsp:cNvPr id="0" name=""/>
        <dsp:cNvSpPr/>
      </dsp:nvSpPr>
      <dsp:spPr>
        <a:xfrm rot="3416844">
          <a:off x="2024679" y="4727412"/>
          <a:ext cx="3402395" cy="37089"/>
        </a:xfrm>
        <a:custGeom>
          <a:avLst/>
          <a:gdLst/>
          <a:ahLst/>
          <a:cxnLst/>
          <a:rect l="0" t="0" r="0" b="0"/>
          <a:pathLst>
            <a:path>
              <a:moveTo>
                <a:pt x="0" y="18544"/>
              </a:moveTo>
              <a:lnTo>
                <a:pt x="3402395" y="1854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640817" y="4660897"/>
        <a:ext cx="170119" cy="170119"/>
      </dsp:txXfrm>
    </dsp:sp>
    <dsp:sp modelId="{75FA60F0-8CA9-4BA7-B6C8-EE49DB6E046D}">
      <dsp:nvSpPr>
        <dsp:cNvPr id="0" name=""/>
        <dsp:cNvSpPr/>
      </dsp:nvSpPr>
      <dsp:spPr>
        <a:xfrm>
          <a:off x="4653724" y="5703574"/>
          <a:ext cx="2906228" cy="936552"/>
        </a:xfrm>
        <a:prstGeom prst="roundRect">
          <a:avLst>
            <a:gd name="adj" fmla="val 10000"/>
          </a:avLst>
        </a:prstGeom>
        <a:gradFill rotWithShape="0">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zh-CN" altLang="en-US" sz="3500" b="1" kern="1200" dirty="0">
              <a:solidFill>
                <a:srgbClr val="002060"/>
              </a:solidFill>
            </a:rPr>
            <a:t>探针分析</a:t>
          </a:r>
        </a:p>
      </dsp:txBody>
      <dsp:txXfrm>
        <a:off x="4681155" y="5731005"/>
        <a:ext cx="2851366" cy="8816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2AF090-BEC9-46E0-A596-F789C1DED7E8}">
      <dsp:nvSpPr>
        <dsp:cNvPr id="0" name=""/>
        <dsp:cNvSpPr/>
      </dsp:nvSpPr>
      <dsp:spPr>
        <a:xfrm>
          <a:off x="1175216" y="575726"/>
          <a:ext cx="3836085" cy="3836085"/>
        </a:xfrm>
        <a:prstGeom prst="blockArc">
          <a:avLst>
            <a:gd name="adj1" fmla="val 11880000"/>
            <a:gd name="adj2" fmla="val 1620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AF50879-5209-4B1D-B42F-3E61C4D35697}">
      <dsp:nvSpPr>
        <dsp:cNvPr id="0" name=""/>
        <dsp:cNvSpPr/>
      </dsp:nvSpPr>
      <dsp:spPr>
        <a:xfrm>
          <a:off x="1175216" y="575726"/>
          <a:ext cx="3836085" cy="3836085"/>
        </a:xfrm>
        <a:prstGeom prst="blockArc">
          <a:avLst>
            <a:gd name="adj1" fmla="val 7560000"/>
            <a:gd name="adj2" fmla="val 1188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BA39515-5DF0-40C9-BFD4-2DBAD8DBA16C}">
      <dsp:nvSpPr>
        <dsp:cNvPr id="0" name=""/>
        <dsp:cNvSpPr/>
      </dsp:nvSpPr>
      <dsp:spPr>
        <a:xfrm>
          <a:off x="1175216" y="575726"/>
          <a:ext cx="3836085" cy="3836085"/>
        </a:xfrm>
        <a:prstGeom prst="blockArc">
          <a:avLst>
            <a:gd name="adj1" fmla="val 3240000"/>
            <a:gd name="adj2" fmla="val 756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5035BD-6222-4283-B2F9-CD6D79C3492B}">
      <dsp:nvSpPr>
        <dsp:cNvPr id="0" name=""/>
        <dsp:cNvSpPr/>
      </dsp:nvSpPr>
      <dsp:spPr>
        <a:xfrm>
          <a:off x="1175216" y="575726"/>
          <a:ext cx="3836085" cy="3836085"/>
        </a:xfrm>
        <a:prstGeom prst="blockArc">
          <a:avLst>
            <a:gd name="adj1" fmla="val 20520000"/>
            <a:gd name="adj2" fmla="val 324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43891D-9C20-4860-A3E5-EC2551055AF5}">
      <dsp:nvSpPr>
        <dsp:cNvPr id="0" name=""/>
        <dsp:cNvSpPr/>
      </dsp:nvSpPr>
      <dsp:spPr>
        <a:xfrm>
          <a:off x="1175216" y="575726"/>
          <a:ext cx="3836085" cy="3836085"/>
        </a:xfrm>
        <a:prstGeom prst="blockArc">
          <a:avLst>
            <a:gd name="adj1" fmla="val 16200000"/>
            <a:gd name="adj2" fmla="val 2052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91C5AC-3310-4136-9C9F-5CB424E3C6E0}">
      <dsp:nvSpPr>
        <dsp:cNvPr id="0" name=""/>
        <dsp:cNvSpPr/>
      </dsp:nvSpPr>
      <dsp:spPr>
        <a:xfrm>
          <a:off x="2209686" y="1610196"/>
          <a:ext cx="1767145" cy="17671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tx1"/>
              </a:solidFill>
            </a:rPr>
            <a:t>时间差异源</a:t>
          </a:r>
        </a:p>
      </dsp:txBody>
      <dsp:txXfrm>
        <a:off x="2468478" y="1868988"/>
        <a:ext cx="1249561" cy="1249561"/>
      </dsp:txXfrm>
    </dsp:sp>
    <dsp:sp modelId="{1730B6DC-26A6-4645-8004-55B3E8D30D47}">
      <dsp:nvSpPr>
        <dsp:cNvPr id="0" name=""/>
        <dsp:cNvSpPr/>
      </dsp:nvSpPr>
      <dsp:spPr>
        <a:xfrm>
          <a:off x="2474758" y="1757"/>
          <a:ext cx="1237001" cy="123700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tx1"/>
              </a:solidFill>
            </a:rPr>
            <a:t>性能优化</a:t>
          </a:r>
        </a:p>
      </dsp:txBody>
      <dsp:txXfrm>
        <a:off x="2655913" y="182912"/>
        <a:ext cx="874691" cy="874691"/>
      </dsp:txXfrm>
    </dsp:sp>
    <dsp:sp modelId="{D5173010-0EF7-4C0B-B059-94B863A313E0}">
      <dsp:nvSpPr>
        <dsp:cNvPr id="0" name=""/>
        <dsp:cNvSpPr/>
      </dsp:nvSpPr>
      <dsp:spPr>
        <a:xfrm>
          <a:off x="4256572" y="1296321"/>
          <a:ext cx="1237001" cy="123700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tx1"/>
              </a:solidFill>
            </a:rPr>
            <a:t>分支运算</a:t>
          </a:r>
        </a:p>
      </dsp:txBody>
      <dsp:txXfrm>
        <a:off x="4437727" y="1477476"/>
        <a:ext cx="874691" cy="874691"/>
      </dsp:txXfrm>
    </dsp:sp>
    <dsp:sp modelId="{0E46AECC-64F2-40A0-9DFF-51850E382171}">
      <dsp:nvSpPr>
        <dsp:cNvPr id="0" name=""/>
        <dsp:cNvSpPr/>
      </dsp:nvSpPr>
      <dsp:spPr>
        <a:xfrm>
          <a:off x="3575980" y="3390970"/>
          <a:ext cx="1237001" cy="123700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tx1"/>
              </a:solidFill>
            </a:rPr>
            <a:t>条件跳转</a:t>
          </a:r>
        </a:p>
      </dsp:txBody>
      <dsp:txXfrm>
        <a:off x="3757135" y="3572125"/>
        <a:ext cx="874691" cy="874691"/>
      </dsp:txXfrm>
    </dsp:sp>
    <dsp:sp modelId="{3A74E73C-EE97-45E8-A33B-D9077721C96F}">
      <dsp:nvSpPr>
        <dsp:cNvPr id="0" name=""/>
        <dsp:cNvSpPr/>
      </dsp:nvSpPr>
      <dsp:spPr>
        <a:xfrm>
          <a:off x="1373536" y="3390970"/>
          <a:ext cx="1237001" cy="123700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solidFill>
                <a:schemeClr val="tx1"/>
              </a:solidFill>
            </a:rPr>
            <a:t>Cache</a:t>
          </a:r>
          <a:r>
            <a:rPr lang="zh-CN" altLang="en-US" sz="2000" b="1" kern="1200" dirty="0">
              <a:solidFill>
                <a:schemeClr val="tx1"/>
              </a:solidFill>
            </a:rPr>
            <a:t>命中、失效</a:t>
          </a:r>
        </a:p>
      </dsp:txBody>
      <dsp:txXfrm>
        <a:off x="1554691" y="3572125"/>
        <a:ext cx="874691" cy="874691"/>
      </dsp:txXfrm>
    </dsp:sp>
    <dsp:sp modelId="{3003B570-C992-4EC0-9AEB-FECE4C382BDF}">
      <dsp:nvSpPr>
        <dsp:cNvPr id="0" name=""/>
        <dsp:cNvSpPr/>
      </dsp:nvSpPr>
      <dsp:spPr>
        <a:xfrm>
          <a:off x="692943" y="1296321"/>
          <a:ext cx="1237001" cy="123700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tx1"/>
              </a:solidFill>
            </a:rPr>
            <a:t>乘法、除法指令</a:t>
          </a:r>
        </a:p>
      </dsp:txBody>
      <dsp:txXfrm>
        <a:off x="874098" y="1477476"/>
        <a:ext cx="874691" cy="8746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75B4C-EF53-46BA-A209-BA14BF4CFDA0}">
      <dsp:nvSpPr>
        <dsp:cNvPr id="0" name=""/>
        <dsp:cNvSpPr/>
      </dsp:nvSpPr>
      <dsp:spPr>
        <a:xfrm rot="5400000">
          <a:off x="-303023" y="307336"/>
          <a:ext cx="2020156" cy="141410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accent2"/>
              </a:solidFill>
              <a:latin typeface="华文中宋" pitchFamily="2" charset="-122"/>
              <a:ea typeface="华文中宋" pitchFamily="2" charset="-122"/>
            </a:rPr>
            <a:t>攻击优点</a:t>
          </a:r>
        </a:p>
      </dsp:txBody>
      <dsp:txXfrm rot="-5400000">
        <a:off x="1" y="711368"/>
        <a:ext cx="1414109" cy="606047"/>
      </dsp:txXfrm>
    </dsp:sp>
    <dsp:sp modelId="{DB6EA035-E9B6-446B-A3B5-95C7DAAC9547}">
      <dsp:nvSpPr>
        <dsp:cNvPr id="0" name=""/>
        <dsp:cNvSpPr/>
      </dsp:nvSpPr>
      <dsp:spPr>
        <a:xfrm rot="5400000">
          <a:off x="5652285" y="-4233863"/>
          <a:ext cx="1313791" cy="97901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软件实现。可在本地和远程环境中实施。</a:t>
          </a:r>
        </a:p>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适用性强。可对软件、硬件等各种密码算法实现实施。</a:t>
          </a:r>
        </a:p>
      </dsp:txBody>
      <dsp:txXfrm rot="-5400000">
        <a:off x="1414109" y="68447"/>
        <a:ext cx="9726010" cy="1185523"/>
      </dsp:txXfrm>
    </dsp:sp>
    <dsp:sp modelId="{1CF93785-8F59-4EE8-A21C-FF09F81F6BB1}">
      <dsp:nvSpPr>
        <dsp:cNvPr id="0" name=""/>
        <dsp:cNvSpPr/>
      </dsp:nvSpPr>
      <dsp:spPr>
        <a:xfrm rot="5400000">
          <a:off x="-303023" y="2137261"/>
          <a:ext cx="2020156" cy="141410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accent2"/>
              </a:solidFill>
              <a:latin typeface="华文中宋" pitchFamily="2" charset="-122"/>
              <a:ea typeface="华文中宋" pitchFamily="2" charset="-122"/>
            </a:rPr>
            <a:t>攻击难点</a:t>
          </a:r>
        </a:p>
      </dsp:txBody>
      <dsp:txXfrm rot="-5400000">
        <a:off x="1" y="2541293"/>
        <a:ext cx="1414109" cy="606047"/>
      </dsp:txXfrm>
    </dsp:sp>
    <dsp:sp modelId="{3D353176-9B32-49E2-A71A-E66F4FCB0600}">
      <dsp:nvSpPr>
        <dsp:cNvPr id="0" name=""/>
        <dsp:cNvSpPr/>
      </dsp:nvSpPr>
      <dsp:spPr>
        <a:xfrm rot="5400000">
          <a:off x="5652630" y="-2404283"/>
          <a:ext cx="1313101" cy="97901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计时精度问题。高精度计时指令执行不稳定。</a:t>
          </a:r>
        </a:p>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计时干扰问题。本地攻击系统进程存在干扰，远程攻击网络传输时延干扰。</a:t>
          </a:r>
        </a:p>
      </dsp:txBody>
      <dsp:txXfrm rot="-5400000">
        <a:off x="1414109" y="1898338"/>
        <a:ext cx="9726044" cy="1184901"/>
      </dsp:txXfrm>
    </dsp:sp>
    <dsp:sp modelId="{C06DB3C1-CEFE-473C-8158-91F8C929F3FA}">
      <dsp:nvSpPr>
        <dsp:cNvPr id="0" name=""/>
        <dsp:cNvSpPr/>
      </dsp:nvSpPr>
      <dsp:spPr>
        <a:xfrm rot="5400000">
          <a:off x="-303023" y="3967185"/>
          <a:ext cx="2020156" cy="141410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accent2"/>
              </a:solidFill>
              <a:latin typeface="华文中宋" pitchFamily="2" charset="-122"/>
              <a:ea typeface="华文中宋" pitchFamily="2" charset="-122"/>
            </a:rPr>
            <a:t>防御方法</a:t>
          </a:r>
        </a:p>
      </dsp:txBody>
      <dsp:txXfrm rot="-5400000">
        <a:off x="1" y="4371217"/>
        <a:ext cx="1414109" cy="606047"/>
      </dsp:txXfrm>
    </dsp:sp>
    <dsp:sp modelId="{39D88AC3-4EC2-47D5-86CF-1F770751CBC5}">
      <dsp:nvSpPr>
        <dsp:cNvPr id="0" name=""/>
        <dsp:cNvSpPr/>
      </dsp:nvSpPr>
      <dsp:spPr>
        <a:xfrm rot="5400000">
          <a:off x="5652630" y="-574359"/>
          <a:ext cx="1313101" cy="97901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在密码执行过程中加入随机时延。</a:t>
          </a:r>
        </a:p>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修改密码实现算法，使得不同密钥处理的执行时间相同。</a:t>
          </a:r>
        </a:p>
      </dsp:txBody>
      <dsp:txXfrm rot="-5400000">
        <a:off x="1414109" y="3728262"/>
        <a:ext cx="9726044" cy="11849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75B4C-EF53-46BA-A209-BA14BF4CFDA0}">
      <dsp:nvSpPr>
        <dsp:cNvPr id="0" name=""/>
        <dsp:cNvSpPr/>
      </dsp:nvSpPr>
      <dsp:spPr>
        <a:xfrm rot="5400000">
          <a:off x="-303023" y="307336"/>
          <a:ext cx="2020156" cy="141410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accent2"/>
              </a:solidFill>
              <a:latin typeface="华文中宋" pitchFamily="2" charset="-122"/>
              <a:ea typeface="华文中宋" pitchFamily="2" charset="-122"/>
            </a:rPr>
            <a:t>攻击优点</a:t>
          </a:r>
        </a:p>
      </dsp:txBody>
      <dsp:txXfrm rot="-5400000">
        <a:off x="1" y="711368"/>
        <a:ext cx="1414109" cy="606047"/>
      </dsp:txXfrm>
    </dsp:sp>
    <dsp:sp modelId="{DB6EA035-E9B6-446B-A3B5-95C7DAAC9547}">
      <dsp:nvSpPr>
        <dsp:cNvPr id="0" name=""/>
        <dsp:cNvSpPr/>
      </dsp:nvSpPr>
      <dsp:spPr>
        <a:xfrm rot="5400000">
          <a:off x="5652285" y="-4233863"/>
          <a:ext cx="1313791" cy="97901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泄露信息丰富。</a:t>
          </a:r>
        </a:p>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攻击适用性好。</a:t>
          </a:r>
        </a:p>
      </dsp:txBody>
      <dsp:txXfrm rot="-5400000">
        <a:off x="1414109" y="68447"/>
        <a:ext cx="9726010" cy="1185523"/>
      </dsp:txXfrm>
    </dsp:sp>
    <dsp:sp modelId="{1CF93785-8F59-4EE8-A21C-FF09F81F6BB1}">
      <dsp:nvSpPr>
        <dsp:cNvPr id="0" name=""/>
        <dsp:cNvSpPr/>
      </dsp:nvSpPr>
      <dsp:spPr>
        <a:xfrm rot="5400000">
          <a:off x="-303023" y="2137261"/>
          <a:ext cx="2020156" cy="141410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accent2"/>
              </a:solidFill>
              <a:latin typeface="华文中宋" pitchFamily="2" charset="-122"/>
              <a:ea typeface="华文中宋" pitchFamily="2" charset="-122"/>
            </a:rPr>
            <a:t>攻击难点</a:t>
          </a:r>
        </a:p>
      </dsp:txBody>
      <dsp:txXfrm rot="-5400000">
        <a:off x="1" y="2541293"/>
        <a:ext cx="1414109" cy="606047"/>
      </dsp:txXfrm>
    </dsp:sp>
    <dsp:sp modelId="{3D353176-9B32-49E2-A71A-E66F4FCB0600}">
      <dsp:nvSpPr>
        <dsp:cNvPr id="0" name=""/>
        <dsp:cNvSpPr/>
      </dsp:nvSpPr>
      <dsp:spPr>
        <a:xfrm rot="5400000">
          <a:off x="5652630" y="-2404283"/>
          <a:ext cx="1313101" cy="97901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功耗信号预处理问题。</a:t>
          </a:r>
        </a:p>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电磁信号远场采集问题。</a:t>
          </a:r>
        </a:p>
      </dsp:txBody>
      <dsp:txXfrm rot="-5400000">
        <a:off x="1414109" y="1898338"/>
        <a:ext cx="9726044" cy="1184901"/>
      </dsp:txXfrm>
    </dsp:sp>
    <dsp:sp modelId="{C06DB3C1-CEFE-473C-8158-91F8C929F3FA}">
      <dsp:nvSpPr>
        <dsp:cNvPr id="0" name=""/>
        <dsp:cNvSpPr/>
      </dsp:nvSpPr>
      <dsp:spPr>
        <a:xfrm rot="5400000">
          <a:off x="-303023" y="3967185"/>
          <a:ext cx="2020156" cy="141410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accent2"/>
              </a:solidFill>
              <a:latin typeface="华文中宋" pitchFamily="2" charset="-122"/>
              <a:ea typeface="华文中宋" pitchFamily="2" charset="-122"/>
            </a:rPr>
            <a:t>防御方法</a:t>
          </a:r>
        </a:p>
      </dsp:txBody>
      <dsp:txXfrm rot="-5400000">
        <a:off x="1" y="4371217"/>
        <a:ext cx="1414109" cy="606047"/>
      </dsp:txXfrm>
    </dsp:sp>
    <dsp:sp modelId="{39D88AC3-4EC2-47D5-86CF-1F770751CBC5}">
      <dsp:nvSpPr>
        <dsp:cNvPr id="0" name=""/>
        <dsp:cNvSpPr/>
      </dsp:nvSpPr>
      <dsp:spPr>
        <a:xfrm rot="5400000">
          <a:off x="5652630" y="-574359"/>
          <a:ext cx="1313101" cy="97901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在密码执行过程中加入随机时延。</a:t>
          </a:r>
        </a:p>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在密码执行过程中增加随机掩码。</a:t>
          </a:r>
        </a:p>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在门电路设计过程中使用平衡电路</a:t>
          </a:r>
        </a:p>
      </dsp:txBody>
      <dsp:txXfrm rot="-5400000">
        <a:off x="1414109" y="3728262"/>
        <a:ext cx="9726044" cy="11849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75B4C-EF53-46BA-A209-BA14BF4CFDA0}">
      <dsp:nvSpPr>
        <dsp:cNvPr id="0" name=""/>
        <dsp:cNvSpPr/>
      </dsp:nvSpPr>
      <dsp:spPr>
        <a:xfrm rot="5400000">
          <a:off x="-264313" y="269696"/>
          <a:ext cx="1762086" cy="123346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accent2"/>
              </a:solidFill>
              <a:latin typeface="华文中宋" pitchFamily="2" charset="-122"/>
              <a:ea typeface="华文中宋" pitchFamily="2" charset="-122"/>
            </a:rPr>
            <a:t>攻击优点</a:t>
          </a:r>
        </a:p>
      </dsp:txBody>
      <dsp:txXfrm rot="-5400000">
        <a:off x="0" y="622113"/>
        <a:ext cx="1233460" cy="528626"/>
      </dsp:txXfrm>
    </dsp:sp>
    <dsp:sp modelId="{DB6EA035-E9B6-446B-A3B5-95C7DAAC9547}">
      <dsp:nvSpPr>
        <dsp:cNvPr id="0" name=""/>
        <dsp:cNvSpPr/>
      </dsp:nvSpPr>
      <dsp:spPr>
        <a:xfrm rot="5400000">
          <a:off x="5645878" y="-4407033"/>
          <a:ext cx="1145958" cy="997079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适用于使用了</a:t>
          </a:r>
          <a:r>
            <a:rPr lang="en-US" altLang="zh-CN" sz="2800" kern="1200" dirty="0">
              <a:latin typeface="华文中宋" pitchFamily="2" charset="-122"/>
              <a:ea typeface="华文中宋" pitchFamily="2" charset="-122"/>
            </a:rPr>
            <a:t>Cache</a:t>
          </a:r>
          <a:r>
            <a:rPr lang="zh-CN" altLang="en-US" sz="2800" kern="1200" dirty="0">
              <a:latin typeface="华文中宋" pitchFamily="2" charset="-122"/>
              <a:ea typeface="华文中宋" pitchFamily="2" charset="-122"/>
            </a:rPr>
            <a:t>的各种软件实现。</a:t>
          </a:r>
        </a:p>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攻击可利用时间、功耗、电磁等多种旁路泄露。</a:t>
          </a:r>
        </a:p>
      </dsp:txBody>
      <dsp:txXfrm rot="-5400000">
        <a:off x="1233461" y="61325"/>
        <a:ext cx="9914852" cy="1034076"/>
      </dsp:txXfrm>
    </dsp:sp>
    <dsp:sp modelId="{1CF93785-8F59-4EE8-A21C-FF09F81F6BB1}">
      <dsp:nvSpPr>
        <dsp:cNvPr id="0" name=""/>
        <dsp:cNvSpPr/>
      </dsp:nvSpPr>
      <dsp:spPr>
        <a:xfrm rot="5400000">
          <a:off x="-264313" y="2216641"/>
          <a:ext cx="1762086" cy="123346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accent2"/>
              </a:solidFill>
              <a:latin typeface="华文中宋" pitchFamily="2" charset="-122"/>
              <a:ea typeface="华文中宋" pitchFamily="2" charset="-122"/>
            </a:rPr>
            <a:t>攻击难点</a:t>
          </a:r>
        </a:p>
      </dsp:txBody>
      <dsp:txXfrm rot="-5400000">
        <a:off x="0" y="2569058"/>
        <a:ext cx="1233460" cy="528626"/>
      </dsp:txXfrm>
    </dsp:sp>
    <dsp:sp modelId="{3D353176-9B32-49E2-A71A-E66F4FCB0600}">
      <dsp:nvSpPr>
        <dsp:cNvPr id="0" name=""/>
        <dsp:cNvSpPr/>
      </dsp:nvSpPr>
      <dsp:spPr>
        <a:xfrm rot="5400000">
          <a:off x="5295390" y="-2460389"/>
          <a:ext cx="1846933" cy="997079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altLang="zh-CN" sz="2800" kern="1200" dirty="0">
              <a:latin typeface="华文中宋" pitchFamily="2" charset="-122"/>
              <a:ea typeface="华文中宋" pitchFamily="2" charset="-122"/>
            </a:rPr>
            <a:t>Cache</a:t>
          </a:r>
          <a:r>
            <a:rPr lang="zh-CN" altLang="en-US" sz="2800" kern="1200" dirty="0">
              <a:latin typeface="华文中宋" pitchFamily="2" charset="-122"/>
              <a:ea typeface="华文中宋" pitchFamily="2" charset="-122"/>
            </a:rPr>
            <a:t>访问命中和失效的高精度采集。</a:t>
          </a:r>
        </a:p>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网络传输时延、发包</a:t>
          </a:r>
          <a:r>
            <a:rPr lang="en-US" altLang="zh-CN" sz="2800" kern="1200" dirty="0">
              <a:latin typeface="华文中宋" pitchFamily="2" charset="-122"/>
              <a:ea typeface="华文中宋" pitchFamily="2" charset="-122"/>
            </a:rPr>
            <a:t>/</a:t>
          </a:r>
          <a:r>
            <a:rPr lang="zh-CN" altLang="en-US" sz="2800" kern="1200" dirty="0">
              <a:latin typeface="华文中宋" pitchFamily="2" charset="-122"/>
              <a:ea typeface="华文中宋" pitchFamily="2" charset="-122"/>
            </a:rPr>
            <a:t>拆包给攻击带来的噪声。</a:t>
          </a:r>
        </a:p>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间谍进程如何在一次密码加密过程中多次采集泄露</a:t>
          </a:r>
        </a:p>
      </dsp:txBody>
      <dsp:txXfrm rot="-5400000">
        <a:off x="1233460" y="1691701"/>
        <a:ext cx="9880633" cy="1666613"/>
      </dsp:txXfrm>
    </dsp:sp>
    <dsp:sp modelId="{C06DB3C1-CEFE-473C-8158-91F8C929F3FA}">
      <dsp:nvSpPr>
        <dsp:cNvPr id="0" name=""/>
        <dsp:cNvSpPr/>
      </dsp:nvSpPr>
      <dsp:spPr>
        <a:xfrm rot="5400000">
          <a:off x="-264313" y="4185474"/>
          <a:ext cx="1762086" cy="123346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accent2"/>
              </a:solidFill>
              <a:latin typeface="华文中宋" pitchFamily="2" charset="-122"/>
              <a:ea typeface="华文中宋" pitchFamily="2" charset="-122"/>
            </a:rPr>
            <a:t>防御方法</a:t>
          </a:r>
        </a:p>
      </dsp:txBody>
      <dsp:txXfrm rot="-5400000">
        <a:off x="0" y="4537891"/>
        <a:ext cx="1233460" cy="528626"/>
      </dsp:txXfrm>
    </dsp:sp>
    <dsp:sp modelId="{39D88AC3-4EC2-47D5-86CF-1F770751CBC5}">
      <dsp:nvSpPr>
        <dsp:cNvPr id="0" name=""/>
        <dsp:cNvSpPr/>
      </dsp:nvSpPr>
      <dsp:spPr>
        <a:xfrm rot="5400000">
          <a:off x="5273503" y="-491556"/>
          <a:ext cx="1890708" cy="997079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在密码执行前进行</a:t>
          </a:r>
          <a:r>
            <a:rPr lang="en-US" altLang="zh-CN" sz="2800" kern="1200" dirty="0">
              <a:latin typeface="华文中宋" pitchFamily="2" charset="-122"/>
              <a:ea typeface="华文中宋" pitchFamily="2" charset="-122"/>
            </a:rPr>
            <a:t>Cache</a:t>
          </a:r>
          <a:r>
            <a:rPr lang="zh-CN" altLang="en-US" sz="2800" kern="1200" dirty="0">
              <a:latin typeface="华文中宋" pitchFamily="2" charset="-122"/>
              <a:ea typeface="华文中宋" pitchFamily="2" charset="-122"/>
            </a:rPr>
            <a:t>预热。</a:t>
          </a:r>
        </a:p>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在密码执行前插入随机时延。</a:t>
          </a:r>
        </a:p>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密码加密不再访问</a:t>
          </a:r>
          <a:r>
            <a:rPr lang="en-US" altLang="zh-CN" sz="2800" kern="1200" dirty="0">
              <a:latin typeface="华文中宋" pitchFamily="2" charset="-122"/>
              <a:ea typeface="华文中宋" pitchFamily="2" charset="-122"/>
            </a:rPr>
            <a:t>Cache</a:t>
          </a:r>
          <a:r>
            <a:rPr lang="zh-CN" altLang="en-US" sz="2800" kern="1200" dirty="0">
              <a:latin typeface="华文中宋" pitchFamily="2" charset="-122"/>
              <a:ea typeface="华文中宋" pitchFamily="2" charset="-122"/>
            </a:rPr>
            <a:t>，如</a:t>
          </a:r>
          <a:r>
            <a:rPr lang="en-US" altLang="zh-CN" sz="2800" kern="1200" dirty="0">
              <a:latin typeface="华文中宋" pitchFamily="2" charset="-122"/>
              <a:ea typeface="华文中宋" pitchFamily="2" charset="-122"/>
            </a:rPr>
            <a:t>Intel</a:t>
          </a:r>
          <a:r>
            <a:rPr lang="zh-CN" altLang="en-US" sz="2800" kern="1200" dirty="0">
              <a:latin typeface="华文中宋" pitchFamily="2" charset="-122"/>
              <a:ea typeface="华文中宋" pitchFamily="2" charset="-122"/>
            </a:rPr>
            <a:t>推出的</a:t>
          </a:r>
          <a:r>
            <a:rPr lang="en-US" altLang="zh-CN" sz="2800" kern="1200" dirty="0">
              <a:latin typeface="华文中宋" pitchFamily="2" charset="-122"/>
              <a:ea typeface="华文中宋" pitchFamily="2" charset="-122"/>
            </a:rPr>
            <a:t>AES-NI</a:t>
          </a:r>
          <a:r>
            <a:rPr lang="zh-CN" altLang="en-US" sz="2800" kern="1200" dirty="0">
              <a:latin typeface="华文中宋" pitchFamily="2" charset="-122"/>
              <a:ea typeface="华文中宋" pitchFamily="2" charset="-122"/>
            </a:rPr>
            <a:t>设计</a:t>
          </a:r>
        </a:p>
      </dsp:txBody>
      <dsp:txXfrm rot="-5400000">
        <a:off x="1233461" y="3640783"/>
        <a:ext cx="9878496" cy="17061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75B4C-EF53-46BA-A209-BA14BF4CFDA0}">
      <dsp:nvSpPr>
        <dsp:cNvPr id="0" name=""/>
        <dsp:cNvSpPr/>
      </dsp:nvSpPr>
      <dsp:spPr>
        <a:xfrm rot="5400000">
          <a:off x="-264313" y="269696"/>
          <a:ext cx="1762086" cy="123346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accent2"/>
              </a:solidFill>
              <a:latin typeface="华文中宋" pitchFamily="2" charset="-122"/>
              <a:ea typeface="华文中宋" pitchFamily="2" charset="-122"/>
            </a:rPr>
            <a:t>攻击优点</a:t>
          </a:r>
        </a:p>
      </dsp:txBody>
      <dsp:txXfrm rot="-5400000">
        <a:off x="0" y="622113"/>
        <a:ext cx="1233460" cy="528626"/>
      </dsp:txXfrm>
    </dsp:sp>
    <dsp:sp modelId="{DB6EA035-E9B6-446B-A3B5-95C7DAAC9547}">
      <dsp:nvSpPr>
        <dsp:cNvPr id="0" name=""/>
        <dsp:cNvSpPr/>
      </dsp:nvSpPr>
      <dsp:spPr>
        <a:xfrm rot="5400000">
          <a:off x="5645878" y="-4407033"/>
          <a:ext cx="1145958" cy="997079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攻击所需样本量极少。</a:t>
          </a:r>
        </a:p>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可用于攻破抗其他旁路攻击的密码实现。</a:t>
          </a:r>
        </a:p>
      </dsp:txBody>
      <dsp:txXfrm rot="-5400000">
        <a:off x="1233461" y="61325"/>
        <a:ext cx="9914852" cy="1034076"/>
      </dsp:txXfrm>
    </dsp:sp>
    <dsp:sp modelId="{1CF93785-8F59-4EE8-A21C-FF09F81F6BB1}">
      <dsp:nvSpPr>
        <dsp:cNvPr id="0" name=""/>
        <dsp:cNvSpPr/>
      </dsp:nvSpPr>
      <dsp:spPr>
        <a:xfrm rot="5400000">
          <a:off x="-264313" y="2216641"/>
          <a:ext cx="1762086" cy="123346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accent2"/>
              </a:solidFill>
              <a:latin typeface="华文中宋" pitchFamily="2" charset="-122"/>
              <a:ea typeface="华文中宋" pitchFamily="2" charset="-122"/>
            </a:rPr>
            <a:t>攻击难点</a:t>
          </a:r>
        </a:p>
      </dsp:txBody>
      <dsp:txXfrm rot="-5400000">
        <a:off x="0" y="2569058"/>
        <a:ext cx="1233460" cy="528626"/>
      </dsp:txXfrm>
    </dsp:sp>
    <dsp:sp modelId="{3D353176-9B32-49E2-A71A-E66F4FCB0600}">
      <dsp:nvSpPr>
        <dsp:cNvPr id="0" name=""/>
        <dsp:cNvSpPr/>
      </dsp:nvSpPr>
      <dsp:spPr>
        <a:xfrm rot="5400000">
          <a:off x="5295390" y="-2460389"/>
          <a:ext cx="1846933" cy="997079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如何精确的在密码运行过程中注入故障。</a:t>
          </a:r>
        </a:p>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如何从故障输出中提取出故障分析有用的样本。</a:t>
          </a:r>
        </a:p>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如何对深轮的故障进行有效分析。</a:t>
          </a:r>
        </a:p>
      </dsp:txBody>
      <dsp:txXfrm rot="-5400000">
        <a:off x="1233460" y="1691701"/>
        <a:ext cx="9880633" cy="1666613"/>
      </dsp:txXfrm>
    </dsp:sp>
    <dsp:sp modelId="{C06DB3C1-CEFE-473C-8158-91F8C929F3FA}">
      <dsp:nvSpPr>
        <dsp:cNvPr id="0" name=""/>
        <dsp:cNvSpPr/>
      </dsp:nvSpPr>
      <dsp:spPr>
        <a:xfrm rot="5400000">
          <a:off x="-264313" y="4185474"/>
          <a:ext cx="1762086" cy="123346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accent2"/>
              </a:solidFill>
              <a:latin typeface="华文中宋" pitchFamily="2" charset="-122"/>
              <a:ea typeface="华文中宋" pitchFamily="2" charset="-122"/>
            </a:rPr>
            <a:t>防御方法</a:t>
          </a:r>
        </a:p>
      </dsp:txBody>
      <dsp:txXfrm rot="-5400000">
        <a:off x="0" y="4537891"/>
        <a:ext cx="1233460" cy="528626"/>
      </dsp:txXfrm>
    </dsp:sp>
    <dsp:sp modelId="{39D88AC3-4EC2-47D5-86CF-1F770751CBC5}">
      <dsp:nvSpPr>
        <dsp:cNvPr id="0" name=""/>
        <dsp:cNvSpPr/>
      </dsp:nvSpPr>
      <dsp:spPr>
        <a:xfrm rot="5400000">
          <a:off x="5273503" y="-491556"/>
          <a:ext cx="1890708" cy="997079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在密码芯片层面增强设备工作条件感知能力。</a:t>
          </a:r>
        </a:p>
        <a:p>
          <a:pPr marL="285750" lvl="1" indent="-285750" algn="l" defTabSz="1244600">
            <a:lnSpc>
              <a:spcPct val="90000"/>
            </a:lnSpc>
            <a:spcBef>
              <a:spcPct val="0"/>
            </a:spcBef>
            <a:spcAft>
              <a:spcPct val="15000"/>
            </a:spcAft>
            <a:buChar char="•"/>
          </a:pPr>
          <a:r>
            <a:rPr lang="zh-CN" altLang="en-US" sz="2800" kern="1200" dirty="0">
              <a:latin typeface="华文中宋" pitchFamily="2" charset="-122"/>
              <a:ea typeface="华文中宋" pitchFamily="2" charset="-122"/>
            </a:rPr>
            <a:t>在密码运行过程中进行错误校验。</a:t>
          </a:r>
        </a:p>
      </dsp:txBody>
      <dsp:txXfrm rot="-5400000">
        <a:off x="1233461" y="3640783"/>
        <a:ext cx="9878496" cy="17061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619A1-491B-44CF-B154-CF8F90BDF729}">
      <dsp:nvSpPr>
        <dsp:cNvPr id="0" name=""/>
        <dsp:cNvSpPr/>
      </dsp:nvSpPr>
      <dsp:spPr>
        <a:xfrm>
          <a:off x="4204885" y="0"/>
          <a:ext cx="2102442" cy="888661"/>
        </a:xfrm>
        <a:prstGeom prst="trapezoid">
          <a:avLst>
            <a:gd name="adj" fmla="val 11829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altLang="zh-CN" sz="3200" b="1" kern="1200" dirty="0"/>
        </a:p>
        <a:p>
          <a:pPr marL="0" lvl="0" indent="0" algn="ctr" defTabSz="1422400">
            <a:lnSpc>
              <a:spcPct val="90000"/>
            </a:lnSpc>
            <a:spcBef>
              <a:spcPct val="0"/>
            </a:spcBef>
            <a:spcAft>
              <a:spcPct val="35000"/>
            </a:spcAft>
            <a:buNone/>
          </a:pPr>
          <a:r>
            <a:rPr lang="zh-CN" altLang="en-US" sz="3200" b="1" kern="1200" dirty="0"/>
            <a:t>应用层</a:t>
          </a:r>
        </a:p>
      </dsp:txBody>
      <dsp:txXfrm>
        <a:off x="4204885" y="0"/>
        <a:ext cx="2102442" cy="888661"/>
      </dsp:txXfrm>
    </dsp:sp>
    <dsp:sp modelId="{81FA35D7-2775-426D-9920-8AA7C677FCFB}">
      <dsp:nvSpPr>
        <dsp:cNvPr id="0" name=""/>
        <dsp:cNvSpPr/>
      </dsp:nvSpPr>
      <dsp:spPr>
        <a:xfrm>
          <a:off x="3153663" y="888661"/>
          <a:ext cx="4204885" cy="888661"/>
        </a:xfrm>
        <a:prstGeom prst="trapezoid">
          <a:avLst>
            <a:gd name="adj" fmla="val 11829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zh-CN" altLang="en-US" sz="3200" b="1" kern="1200" dirty="0"/>
            <a:t>协议层</a:t>
          </a:r>
        </a:p>
      </dsp:txBody>
      <dsp:txXfrm>
        <a:off x="3889518" y="888661"/>
        <a:ext cx="2733175" cy="888661"/>
      </dsp:txXfrm>
    </dsp:sp>
    <dsp:sp modelId="{0A85AFE4-5E6D-470E-9F61-4FBDE01B6847}">
      <dsp:nvSpPr>
        <dsp:cNvPr id="0" name=""/>
        <dsp:cNvSpPr/>
      </dsp:nvSpPr>
      <dsp:spPr>
        <a:xfrm>
          <a:off x="2102442" y="1777322"/>
          <a:ext cx="6307327" cy="888661"/>
        </a:xfrm>
        <a:prstGeom prst="trapezoid">
          <a:avLst>
            <a:gd name="adj" fmla="val 11829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zh-CN" altLang="en-US" sz="3200" b="1" kern="1200" dirty="0"/>
            <a:t>算法层</a:t>
          </a:r>
        </a:p>
      </dsp:txBody>
      <dsp:txXfrm>
        <a:off x="3206224" y="1777322"/>
        <a:ext cx="4099763" cy="888661"/>
      </dsp:txXfrm>
    </dsp:sp>
    <dsp:sp modelId="{9563208F-C311-410C-BC61-1BA0560D648E}">
      <dsp:nvSpPr>
        <dsp:cNvPr id="0" name=""/>
        <dsp:cNvSpPr/>
      </dsp:nvSpPr>
      <dsp:spPr>
        <a:xfrm>
          <a:off x="1051221" y="2665984"/>
          <a:ext cx="8409770" cy="888661"/>
        </a:xfrm>
        <a:prstGeom prst="trapezoid">
          <a:avLst>
            <a:gd name="adj" fmla="val 11829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zh-CN" altLang="en-US" sz="3200" b="1" kern="1200" dirty="0"/>
            <a:t>单元操作层</a:t>
          </a:r>
        </a:p>
      </dsp:txBody>
      <dsp:txXfrm>
        <a:off x="2522931" y="2665984"/>
        <a:ext cx="5466350" cy="888661"/>
      </dsp:txXfrm>
    </dsp:sp>
    <dsp:sp modelId="{6DF57358-A6BE-4C81-A480-FF841350FC0C}">
      <dsp:nvSpPr>
        <dsp:cNvPr id="0" name=""/>
        <dsp:cNvSpPr/>
      </dsp:nvSpPr>
      <dsp:spPr>
        <a:xfrm>
          <a:off x="0" y="3554645"/>
          <a:ext cx="10512213" cy="888661"/>
        </a:xfrm>
        <a:prstGeom prst="trapezoid">
          <a:avLst>
            <a:gd name="adj" fmla="val 11829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zh-CN" altLang="en-US" sz="3200" b="1" kern="1200" dirty="0"/>
            <a:t>电路与工艺层</a:t>
          </a:r>
        </a:p>
      </dsp:txBody>
      <dsp:txXfrm>
        <a:off x="1839637" y="3554645"/>
        <a:ext cx="6832938" cy="8886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650C4-F00D-4507-901C-1E1800203D26}">
      <dsp:nvSpPr>
        <dsp:cNvPr id="0" name=""/>
        <dsp:cNvSpPr/>
      </dsp:nvSpPr>
      <dsp:spPr>
        <a:xfrm rot="5400000">
          <a:off x="6999427" y="-2946154"/>
          <a:ext cx="887306" cy="700525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solidFill>
                <a:schemeClr val="tx1"/>
              </a:solidFill>
              <a:latin typeface="华文中宋" pitchFamily="2" charset="-122"/>
              <a:ea typeface="华文中宋" pitchFamily="2" charset="-122"/>
            </a:rPr>
            <a:t>基础环境建设 （泄露采集平台搭建）</a:t>
          </a:r>
        </a:p>
      </dsp:txBody>
      <dsp:txXfrm rot="-5400000">
        <a:off x="3940455" y="156133"/>
        <a:ext cx="6961937" cy="800676"/>
      </dsp:txXfrm>
    </dsp:sp>
    <dsp:sp modelId="{ECB45E7F-D7EB-4320-8DDC-0CFF26498E92}">
      <dsp:nvSpPr>
        <dsp:cNvPr id="0" name=""/>
        <dsp:cNvSpPr/>
      </dsp:nvSpPr>
      <dsp:spPr>
        <a:xfrm>
          <a:off x="0" y="1904"/>
          <a:ext cx="3940454" cy="110913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solidFill>
                <a:schemeClr val="tx1"/>
              </a:solidFill>
            </a:rPr>
            <a:t>泄露可采</a:t>
          </a:r>
        </a:p>
      </dsp:txBody>
      <dsp:txXfrm>
        <a:off x="54143" y="56047"/>
        <a:ext cx="3832168" cy="1000847"/>
      </dsp:txXfrm>
    </dsp:sp>
    <dsp:sp modelId="{90264E0C-0BB3-45D0-981B-7DDCFE87A482}">
      <dsp:nvSpPr>
        <dsp:cNvPr id="0" name=""/>
        <dsp:cNvSpPr/>
      </dsp:nvSpPr>
      <dsp:spPr>
        <a:xfrm rot="5400000">
          <a:off x="6999427" y="-1781564"/>
          <a:ext cx="887306" cy="700525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solidFill>
                <a:schemeClr val="tx1"/>
              </a:solidFill>
              <a:latin typeface="华文中宋" pitchFamily="2" charset="-122"/>
              <a:ea typeface="华文中宋" pitchFamily="2" charset="-122"/>
            </a:rPr>
            <a:t>研究旁路泄露的对齐、选点等预处理方法，确保后续分析的旁路泄露信息可信</a:t>
          </a:r>
        </a:p>
      </dsp:txBody>
      <dsp:txXfrm rot="-5400000">
        <a:off x="3940455" y="1320723"/>
        <a:ext cx="6961937" cy="800676"/>
      </dsp:txXfrm>
    </dsp:sp>
    <dsp:sp modelId="{31048BC5-A47F-4C53-92D1-264A60CB3E95}">
      <dsp:nvSpPr>
        <dsp:cNvPr id="0" name=""/>
        <dsp:cNvSpPr/>
      </dsp:nvSpPr>
      <dsp:spPr>
        <a:xfrm>
          <a:off x="0" y="1166494"/>
          <a:ext cx="3940454" cy="110913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solidFill>
                <a:schemeClr val="tx1"/>
              </a:solidFill>
            </a:rPr>
            <a:t>泄露可用</a:t>
          </a:r>
        </a:p>
      </dsp:txBody>
      <dsp:txXfrm>
        <a:off x="54143" y="1220637"/>
        <a:ext cx="3832168" cy="1000847"/>
      </dsp:txXfrm>
    </dsp:sp>
    <dsp:sp modelId="{E2F0C55D-1949-4CC0-ACC2-5A1FE654EB40}">
      <dsp:nvSpPr>
        <dsp:cNvPr id="0" name=""/>
        <dsp:cNvSpPr/>
      </dsp:nvSpPr>
      <dsp:spPr>
        <a:xfrm rot="5400000">
          <a:off x="6999427" y="-616974"/>
          <a:ext cx="887306" cy="700525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solidFill>
                <a:schemeClr val="tx1"/>
              </a:solidFill>
              <a:latin typeface="华文中宋" pitchFamily="2" charset="-122"/>
              <a:ea typeface="华文中宋" pitchFamily="2" charset="-122"/>
            </a:rPr>
            <a:t>深入挖掘所采集泄露与秘密信息相关性</a:t>
          </a:r>
        </a:p>
      </dsp:txBody>
      <dsp:txXfrm rot="-5400000">
        <a:off x="3940455" y="2485313"/>
        <a:ext cx="6961937" cy="800676"/>
      </dsp:txXfrm>
    </dsp:sp>
    <dsp:sp modelId="{559E1F19-C823-4E6A-9655-82B8CBFB6671}">
      <dsp:nvSpPr>
        <dsp:cNvPr id="0" name=""/>
        <dsp:cNvSpPr/>
      </dsp:nvSpPr>
      <dsp:spPr>
        <a:xfrm>
          <a:off x="0" y="2331084"/>
          <a:ext cx="3940454" cy="110913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solidFill>
                <a:schemeClr val="tx1"/>
              </a:solidFill>
            </a:rPr>
            <a:t>深入分析</a:t>
          </a:r>
        </a:p>
      </dsp:txBody>
      <dsp:txXfrm>
        <a:off x="54143" y="2385227"/>
        <a:ext cx="3832168" cy="1000847"/>
      </dsp:txXfrm>
    </dsp:sp>
    <dsp:sp modelId="{BA839446-27B9-4B97-8D8D-0DA3D042CB19}">
      <dsp:nvSpPr>
        <dsp:cNvPr id="0" name=""/>
        <dsp:cNvSpPr/>
      </dsp:nvSpPr>
      <dsp:spPr>
        <a:xfrm rot="5400000">
          <a:off x="6999427" y="547615"/>
          <a:ext cx="887306" cy="700525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solidFill>
                <a:schemeClr val="tx1"/>
              </a:solidFill>
              <a:latin typeface="华文中宋" pitchFamily="2" charset="-122"/>
              <a:ea typeface="华文中宋" pitchFamily="2" charset="-122"/>
            </a:rPr>
            <a:t>以攻查漏、以防阻攻、以攻验防</a:t>
          </a:r>
        </a:p>
      </dsp:txBody>
      <dsp:txXfrm rot="-5400000">
        <a:off x="3940455" y="3649903"/>
        <a:ext cx="6961937" cy="800676"/>
      </dsp:txXfrm>
    </dsp:sp>
    <dsp:sp modelId="{055F1253-0BFA-49F6-AF4E-A5D6805DA065}">
      <dsp:nvSpPr>
        <dsp:cNvPr id="0" name=""/>
        <dsp:cNvSpPr/>
      </dsp:nvSpPr>
      <dsp:spPr>
        <a:xfrm>
          <a:off x="0" y="3495674"/>
          <a:ext cx="3940454" cy="110913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solidFill>
                <a:schemeClr val="tx1"/>
              </a:solidFill>
            </a:rPr>
            <a:t>攻防结合</a:t>
          </a:r>
        </a:p>
      </dsp:txBody>
      <dsp:txXfrm>
        <a:off x="54143" y="3549817"/>
        <a:ext cx="3832168" cy="1000847"/>
      </dsp:txXfrm>
    </dsp:sp>
    <dsp:sp modelId="{6EB1E395-8EF2-4AAA-B2AC-6CC57DF5E948}">
      <dsp:nvSpPr>
        <dsp:cNvPr id="0" name=""/>
        <dsp:cNvSpPr/>
      </dsp:nvSpPr>
      <dsp:spPr>
        <a:xfrm rot="5400000">
          <a:off x="6999427" y="1712205"/>
          <a:ext cx="887306" cy="700525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solidFill>
                <a:schemeClr val="tx1"/>
              </a:solidFill>
              <a:latin typeface="华文中宋" pitchFamily="2" charset="-122"/>
              <a:ea typeface="华文中宋" pitchFamily="2" charset="-122"/>
            </a:rPr>
            <a:t>在攻防基础上加强密码旁路攻击领域理论分析，形成相关标准</a:t>
          </a:r>
        </a:p>
      </dsp:txBody>
      <dsp:txXfrm rot="-5400000">
        <a:off x="3940455" y="4814493"/>
        <a:ext cx="6961937" cy="800676"/>
      </dsp:txXfrm>
    </dsp:sp>
    <dsp:sp modelId="{02F6CC4F-D815-4028-9E33-47161D58B085}">
      <dsp:nvSpPr>
        <dsp:cNvPr id="0" name=""/>
        <dsp:cNvSpPr/>
      </dsp:nvSpPr>
      <dsp:spPr>
        <a:xfrm>
          <a:off x="0" y="4660264"/>
          <a:ext cx="3940454" cy="110913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solidFill>
                <a:schemeClr val="tx1"/>
              </a:solidFill>
            </a:rPr>
            <a:t>理论提升</a:t>
          </a:r>
        </a:p>
      </dsp:txBody>
      <dsp:txXfrm>
        <a:off x="54143" y="4714407"/>
        <a:ext cx="3832168" cy="1000847"/>
      </dsp:txXfrm>
    </dsp:sp>
    <dsp:sp modelId="{86B4F664-7250-4C3F-89A4-45857A1001E9}">
      <dsp:nvSpPr>
        <dsp:cNvPr id="0" name=""/>
        <dsp:cNvSpPr/>
      </dsp:nvSpPr>
      <dsp:spPr>
        <a:xfrm rot="5400000">
          <a:off x="6999427" y="2876795"/>
          <a:ext cx="887306" cy="700525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solidFill>
                <a:schemeClr val="tx1"/>
              </a:solidFill>
              <a:latin typeface="华文中宋" pitchFamily="2" charset="-122"/>
              <a:ea typeface="华文中宋" pitchFamily="2" charset="-122"/>
            </a:rPr>
            <a:t>多投入、多交流（国内外交流，跨学科交流）、多深入（提高攻击实用性）</a:t>
          </a:r>
        </a:p>
      </dsp:txBody>
      <dsp:txXfrm rot="-5400000">
        <a:off x="3940455" y="5979083"/>
        <a:ext cx="6961937" cy="800676"/>
      </dsp:txXfrm>
    </dsp:sp>
    <dsp:sp modelId="{49DAB447-9AA4-4A1F-ABD5-D204E02F8A94}">
      <dsp:nvSpPr>
        <dsp:cNvPr id="0" name=""/>
        <dsp:cNvSpPr/>
      </dsp:nvSpPr>
      <dsp:spPr>
        <a:xfrm>
          <a:off x="0" y="5824854"/>
          <a:ext cx="3940454" cy="110913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solidFill>
                <a:schemeClr val="tx1"/>
              </a:solidFill>
            </a:rPr>
            <a:t>注意三多</a:t>
          </a:r>
        </a:p>
      </dsp:txBody>
      <dsp:txXfrm>
        <a:off x="54143" y="5878997"/>
        <a:ext cx="3832168" cy="100084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image" Target="../media/image1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image" Target="../media/image14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4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4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48.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image" Target="../media/image149.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image" Target="../media/image157.emf"/><Relationship Id="rId1" Type="http://schemas.openxmlformats.org/officeDocument/2006/relationships/image" Target="../media/image15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65.emf"/><Relationship Id="rId1" Type="http://schemas.openxmlformats.org/officeDocument/2006/relationships/image" Target="../media/image164.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image" Target="../media/image167.emf"/><Relationship Id="rId1" Type="http://schemas.openxmlformats.org/officeDocument/2006/relationships/image" Target="../media/image16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7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73.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7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7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image" Target="../media/image8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emf"/><Relationship Id="rId6" Type="http://schemas.openxmlformats.org/officeDocument/2006/relationships/image" Target="../media/image101.wmf"/><Relationship Id="rId5" Type="http://schemas.openxmlformats.org/officeDocument/2006/relationships/image" Target="../media/image100.wmf"/><Relationship Id="rId4" Type="http://schemas.openxmlformats.org/officeDocument/2006/relationships/image" Target="../media/image9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EE8C7-256C-4CB3-91DC-CC4AFF25D59C}" type="datetimeFigureOut">
              <a:rPr lang="zh-CN" altLang="en-US" smtClean="0"/>
              <a:pPr/>
              <a:t>2019/5/6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26149-A2B9-4B1D-A232-F5C0380F6BFD}" type="slidenum">
              <a:rPr lang="zh-CN" altLang="en-US" smtClean="0"/>
              <a:pPr/>
              <a:t>‹#›</a:t>
            </a:fld>
            <a:endParaRPr lang="zh-CN" altLang="en-US"/>
          </a:p>
        </p:txBody>
      </p:sp>
    </p:spTree>
    <p:extLst>
      <p:ext uri="{BB962C8B-B14F-4D97-AF65-F5344CB8AC3E}">
        <p14:creationId xmlns:p14="http://schemas.microsoft.com/office/powerpoint/2010/main" val="31404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ln/>
        </p:spPr>
      </p:sp>
      <p:sp>
        <p:nvSpPr>
          <p:cNvPr id="145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dirty="0"/>
          </a:p>
        </p:txBody>
      </p:sp>
      <p:sp>
        <p:nvSpPr>
          <p:cNvPr id="145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F0B025B-931F-41E0-9011-7DAA8ABC8C16}" type="slidenum">
              <a:rPr lang="zh-CN" altLang="zh-CN" smtClean="0"/>
              <a:pPr eaLnBrk="1" hangingPunct="1"/>
              <a:t>1</a:t>
            </a:fld>
            <a:endParaRPr lang="zh-CN" altLang="zh-CN"/>
          </a:p>
        </p:txBody>
      </p:sp>
    </p:spTree>
    <p:extLst>
      <p:ext uri="{BB962C8B-B14F-4D97-AF65-F5344CB8AC3E}">
        <p14:creationId xmlns:p14="http://schemas.microsoft.com/office/powerpoint/2010/main" val="489088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5342D3-CA7E-4387-BFEF-C3F31B1C0DB9}" type="slidenum">
              <a:rPr lang="zh-CN" altLang="en-US"/>
              <a:pPr/>
              <a:t>17</a:t>
            </a:fld>
            <a:endParaRPr lang="en-US" altLang="zh-CN"/>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1629082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黑体" pitchFamily="49" charset="-122"/>
              </a:defRPr>
            </a:lvl1pPr>
            <a:lvl2pPr marL="742950" indent="-285750" eaLnBrk="0" hangingPunct="0">
              <a:defRPr>
                <a:solidFill>
                  <a:schemeClr val="tx1"/>
                </a:solidFill>
                <a:latin typeface="Arial" pitchFamily="34" charset="0"/>
                <a:ea typeface="黑体" pitchFamily="49" charset="-122"/>
              </a:defRPr>
            </a:lvl2pPr>
            <a:lvl3pPr marL="1143000" indent="-228600" eaLnBrk="0" hangingPunct="0">
              <a:defRPr>
                <a:solidFill>
                  <a:schemeClr val="tx1"/>
                </a:solidFill>
                <a:latin typeface="Arial" pitchFamily="34" charset="0"/>
                <a:ea typeface="黑体" pitchFamily="49" charset="-122"/>
              </a:defRPr>
            </a:lvl3pPr>
            <a:lvl4pPr marL="1600200" indent="-228600" eaLnBrk="0" hangingPunct="0">
              <a:defRPr>
                <a:solidFill>
                  <a:schemeClr val="tx1"/>
                </a:solidFill>
                <a:latin typeface="Arial" pitchFamily="34" charset="0"/>
                <a:ea typeface="黑体" pitchFamily="49" charset="-122"/>
              </a:defRPr>
            </a:lvl4pPr>
            <a:lvl5pPr marL="2057400" indent="-228600" eaLnBrk="0" hangingPunct="0">
              <a:defRPr>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a:solidFill>
                  <a:schemeClr val="tx1"/>
                </a:solidFill>
                <a:latin typeface="Arial" pitchFamily="34" charset="0"/>
                <a:ea typeface="黑体" pitchFamily="49" charset="-122"/>
              </a:defRPr>
            </a:lvl9pPr>
          </a:lstStyle>
          <a:p>
            <a:pPr eaLnBrk="1" hangingPunct="1"/>
            <a:fld id="{AC8CDB73-3A9D-44DA-90A3-0070E7A0CF9A}" type="slidenum">
              <a:rPr lang="en-US" altLang="zh-CN" smtClean="0">
                <a:ea typeface="宋体" pitchFamily="2" charset="-122"/>
              </a:rPr>
              <a:pPr eaLnBrk="1" hangingPunct="1"/>
              <a:t>40</a:t>
            </a:fld>
            <a:endParaRPr lang="en-US" altLang="zh-CN">
              <a:ea typeface="宋体" pitchFamily="2" charset="-122"/>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rPr>
              <a:t>（</a:t>
            </a:r>
            <a:r>
              <a:rPr lang="en-US" altLang="zh-CN" dirty="0">
                <a:latin typeface="Arial" pitchFamily="34" charset="0"/>
              </a:rPr>
              <a:t>IAIK</a:t>
            </a:r>
            <a:r>
              <a:rPr lang="zh-CN" altLang="en-US" dirty="0">
                <a:latin typeface="Arial" pitchFamily="34" charset="0"/>
              </a:rPr>
              <a:t>、</a:t>
            </a:r>
            <a:r>
              <a:rPr lang="en-US" altLang="zh-CN" dirty="0">
                <a:latin typeface="Arial" pitchFamily="34" charset="0"/>
              </a:rPr>
              <a:t>UCL</a:t>
            </a:r>
            <a:r>
              <a:rPr lang="zh-CN" altLang="en-US" dirty="0">
                <a:latin typeface="Arial" pitchFamily="34" charset="0"/>
              </a:rPr>
              <a:t>、</a:t>
            </a:r>
            <a:r>
              <a:rPr lang="en-US" altLang="zh-CN" dirty="0">
                <a:latin typeface="Arial" pitchFamily="34" charset="0"/>
              </a:rPr>
              <a:t>Orange Lab</a:t>
            </a:r>
            <a:r>
              <a:rPr lang="zh-CN" altLang="en-US" dirty="0">
                <a:latin typeface="Arial" pitchFamily="34" charset="0"/>
              </a:rPr>
              <a:t>） </a:t>
            </a:r>
          </a:p>
          <a:p>
            <a:r>
              <a:rPr lang="en-US" altLang="zh-CN" dirty="0" err="1">
                <a:latin typeface="Arial" pitchFamily="34" charset="0"/>
              </a:rPr>
              <a:t>Riscure</a:t>
            </a:r>
            <a:r>
              <a:rPr lang="zh-CN" altLang="en-US" dirty="0">
                <a:latin typeface="Arial" pitchFamily="34" charset="0"/>
              </a:rPr>
              <a:t>公司 </a:t>
            </a:r>
            <a:r>
              <a:rPr lang="en-US" altLang="zh-CN" dirty="0">
                <a:latin typeface="Arial" pitchFamily="34" charset="0"/>
              </a:rPr>
              <a:t>Security Lab</a:t>
            </a:r>
          </a:p>
          <a:p>
            <a:r>
              <a:rPr lang="en-US" altLang="zh-CN" dirty="0">
                <a:latin typeface="Arial" pitchFamily="34" charset="0"/>
              </a:rPr>
              <a:t>Inspector SCA with Power Tracer, RF Tracer and EM Probe Station</a:t>
            </a:r>
          </a:p>
          <a:p>
            <a:r>
              <a:rPr lang="zh-CN" altLang="en-US" dirty="0">
                <a:latin typeface="Arial" pitchFamily="34" charset="0"/>
              </a:rPr>
              <a:t>信号获取（触发控制、示波器控制、测试目标板卡控制、实时信号采集处理）；信号处理（编辑、滤波、频谱分析、统计分析、信号对齐、信号关联）；信号分析（基本单元泄露特征分析、</a:t>
            </a:r>
            <a:r>
              <a:rPr lang="en-US" altLang="zh-CN" dirty="0">
                <a:latin typeface="Arial" pitchFamily="34" charset="0"/>
              </a:rPr>
              <a:t>SPA</a:t>
            </a:r>
            <a:r>
              <a:rPr lang="zh-CN" altLang="en-US" dirty="0">
                <a:latin typeface="Arial" pitchFamily="34" charset="0"/>
              </a:rPr>
              <a:t>、</a:t>
            </a:r>
            <a:r>
              <a:rPr lang="en-US" altLang="zh-CN" dirty="0">
                <a:latin typeface="Arial" pitchFamily="34" charset="0"/>
              </a:rPr>
              <a:t>DPA</a:t>
            </a:r>
            <a:r>
              <a:rPr lang="zh-CN" altLang="en-US" dirty="0">
                <a:latin typeface="Arial" pitchFamily="34" charset="0"/>
              </a:rPr>
              <a:t>、</a:t>
            </a:r>
            <a:r>
              <a:rPr lang="en-US" altLang="zh-CN" dirty="0">
                <a:latin typeface="Arial" pitchFamily="34" charset="0"/>
              </a:rPr>
              <a:t>CPA</a:t>
            </a:r>
            <a:r>
              <a:rPr lang="zh-CN" altLang="en-US" dirty="0">
                <a:latin typeface="Arial" pitchFamily="34" charset="0"/>
              </a:rPr>
              <a:t>、</a:t>
            </a:r>
            <a:r>
              <a:rPr lang="en-US" altLang="zh-CN" dirty="0">
                <a:latin typeface="Arial" pitchFamily="34" charset="0"/>
              </a:rPr>
              <a:t>2</a:t>
            </a:r>
            <a:r>
              <a:rPr lang="zh-CN" altLang="en-US" dirty="0">
                <a:latin typeface="Arial" pitchFamily="34" charset="0"/>
              </a:rPr>
              <a:t>阶或高阶旁路分析，分析对象：</a:t>
            </a:r>
            <a:r>
              <a:rPr lang="en-US" altLang="zh-CN" dirty="0">
                <a:latin typeface="Arial" pitchFamily="34" charset="0"/>
              </a:rPr>
              <a:t>DES</a:t>
            </a:r>
            <a:r>
              <a:rPr lang="zh-CN" altLang="en-US" dirty="0">
                <a:latin typeface="Arial" pitchFamily="34" charset="0"/>
              </a:rPr>
              <a:t>、</a:t>
            </a:r>
            <a:r>
              <a:rPr lang="en-US" altLang="zh-CN" dirty="0">
                <a:latin typeface="Arial" pitchFamily="34" charset="0"/>
              </a:rPr>
              <a:t>AES</a:t>
            </a:r>
            <a:r>
              <a:rPr lang="zh-CN" altLang="en-US" dirty="0">
                <a:latin typeface="Arial" pitchFamily="34" charset="0"/>
              </a:rPr>
              <a:t>、</a:t>
            </a:r>
            <a:r>
              <a:rPr lang="en-US" altLang="zh-CN" dirty="0">
                <a:latin typeface="Arial" pitchFamily="34" charset="0"/>
              </a:rPr>
              <a:t>RSA</a:t>
            </a:r>
            <a:r>
              <a:rPr lang="zh-CN" altLang="en-US" dirty="0">
                <a:latin typeface="Arial" pitchFamily="34" charset="0"/>
              </a:rPr>
              <a:t>、</a:t>
            </a:r>
            <a:r>
              <a:rPr lang="en-US" altLang="zh-CN" dirty="0">
                <a:latin typeface="Arial" pitchFamily="34" charset="0"/>
              </a:rPr>
              <a:t>ECC</a:t>
            </a:r>
            <a:r>
              <a:rPr lang="zh-CN" altLang="en-US" dirty="0">
                <a:latin typeface="Arial" pitchFamily="34" charset="0"/>
              </a:rPr>
              <a:t>）</a:t>
            </a:r>
          </a:p>
          <a:p>
            <a:r>
              <a:rPr lang="en-US" altLang="zh-CN" dirty="0">
                <a:latin typeface="Arial" pitchFamily="34" charset="0"/>
              </a:rPr>
              <a:t>Inspector FI with VC </a:t>
            </a:r>
            <a:r>
              <a:rPr lang="en-US" altLang="zh-CN" dirty="0" err="1">
                <a:latin typeface="Arial" pitchFamily="34" charset="0"/>
              </a:rPr>
              <a:t>Glitcher</a:t>
            </a:r>
            <a:r>
              <a:rPr lang="en-US" altLang="zh-CN" dirty="0">
                <a:latin typeface="Arial" pitchFamily="34" charset="0"/>
              </a:rPr>
              <a:t> and Diode Laser Station</a:t>
            </a:r>
          </a:p>
          <a:p>
            <a:r>
              <a:rPr lang="zh-CN" altLang="en-US" dirty="0">
                <a:latin typeface="Arial" pitchFamily="34" charset="0"/>
              </a:rPr>
              <a:t>硬件控制（波形控制、测试目标板卡控制、 示波器控制）；故障诱导（电压、激光控制台、可视化、分析）；差分故障分析（</a:t>
            </a:r>
            <a:r>
              <a:rPr lang="en-US" altLang="zh-CN" dirty="0">
                <a:latin typeface="Arial" pitchFamily="34" charset="0"/>
              </a:rPr>
              <a:t>DES</a:t>
            </a:r>
            <a:r>
              <a:rPr lang="zh-CN" altLang="en-US" dirty="0">
                <a:latin typeface="Arial" pitchFamily="34" charset="0"/>
              </a:rPr>
              <a:t>、</a:t>
            </a:r>
            <a:r>
              <a:rPr lang="en-US" altLang="zh-CN" dirty="0">
                <a:latin typeface="Arial" pitchFamily="34" charset="0"/>
              </a:rPr>
              <a:t>AES</a:t>
            </a:r>
            <a:r>
              <a:rPr lang="zh-CN" altLang="en-US" dirty="0">
                <a:latin typeface="Arial" pitchFamily="34" charset="0"/>
              </a:rPr>
              <a:t>、</a:t>
            </a:r>
            <a:r>
              <a:rPr lang="en-US" altLang="zh-CN" dirty="0">
                <a:latin typeface="Arial" pitchFamily="34" charset="0"/>
              </a:rPr>
              <a:t>RSA</a:t>
            </a:r>
            <a:r>
              <a:rPr lang="zh-CN" altLang="en-US" dirty="0">
                <a:latin typeface="Arial" pitchFamily="34" charset="0"/>
              </a:rPr>
              <a:t>）</a:t>
            </a:r>
          </a:p>
        </p:txBody>
      </p:sp>
    </p:spTree>
    <p:extLst>
      <p:ext uri="{BB962C8B-B14F-4D97-AF65-F5344CB8AC3E}">
        <p14:creationId xmlns:p14="http://schemas.microsoft.com/office/powerpoint/2010/main" val="1047864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BF7EF8-36F2-480B-9CCA-76AEF0064597}" type="slidenum">
              <a:rPr lang="zh-CN" altLang="en-US"/>
              <a:pPr/>
              <a:t>81</a:t>
            </a:fld>
            <a:endParaRPr lang="en-US" altLang="zh-CN"/>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4008988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fld id="{FFA83E14-B2E0-4C5F-AC4F-C7F1755EAECD}" type="slidenum">
              <a:rPr lang="en-US" altLang="zh-CN" smtClean="0">
                <a:ea typeface="宋体" charset="-122"/>
              </a:rPr>
              <a:pPr eaLnBrk="1" hangingPunct="1"/>
              <a:t>94</a:t>
            </a:fld>
            <a:endParaRPr lang="en-US" altLang="zh-CN">
              <a:ea typeface="宋体" charset="-122"/>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ea typeface="宋体" charset="-122"/>
              </a:rPr>
              <a:t>国内在密码</a:t>
            </a:r>
            <a:r>
              <a:rPr lang="en-US" altLang="zh-CN">
                <a:ea typeface="宋体" charset="-122"/>
              </a:rPr>
              <a:t>Cache</a:t>
            </a:r>
            <a:r>
              <a:rPr lang="zh-CN" altLang="en-US">
                <a:ea typeface="宋体" charset="-122"/>
              </a:rPr>
              <a:t>计时攻击方面起步比较晚，大都针对</a:t>
            </a:r>
            <a:r>
              <a:rPr lang="en-US" altLang="zh-CN">
                <a:ea typeface="宋体" charset="-122"/>
              </a:rPr>
              <a:t>AES</a:t>
            </a:r>
            <a:r>
              <a:rPr lang="zh-CN" altLang="en-US">
                <a:ea typeface="宋体" charset="-122"/>
              </a:rPr>
              <a:t>分组密码，对</a:t>
            </a:r>
            <a:r>
              <a:rPr lang="en-US" altLang="zh-CN">
                <a:ea typeface="宋体" charset="-122"/>
              </a:rPr>
              <a:t>Cache</a:t>
            </a:r>
            <a:r>
              <a:rPr lang="zh-CN" altLang="en-US">
                <a:ea typeface="宋体" charset="-122"/>
              </a:rPr>
              <a:t>旁路攻击机理进行研究、对国外攻击进行复制或改进实验。 </a:t>
            </a:r>
          </a:p>
        </p:txBody>
      </p:sp>
    </p:spTree>
    <p:extLst>
      <p:ext uri="{BB962C8B-B14F-4D97-AF65-F5344CB8AC3E}">
        <p14:creationId xmlns:p14="http://schemas.microsoft.com/office/powerpoint/2010/main" val="4038708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C826149-A2B9-4B1D-A232-F5C0380F6BFD}" type="slidenum">
              <a:rPr lang="zh-CN" altLang="en-US" smtClean="0"/>
              <a:pPr/>
              <a:t>129</a:t>
            </a:fld>
            <a:endParaRPr lang="zh-CN" altLang="en-US"/>
          </a:p>
        </p:txBody>
      </p:sp>
    </p:spTree>
    <p:extLst>
      <p:ext uri="{BB962C8B-B14F-4D97-AF65-F5344CB8AC3E}">
        <p14:creationId xmlns:p14="http://schemas.microsoft.com/office/powerpoint/2010/main" val="1348067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C826149-A2B9-4B1D-A232-F5C0380F6BFD}" type="slidenum">
              <a:rPr lang="zh-CN" altLang="en-US" smtClean="0"/>
              <a:pPr/>
              <a:t>130</a:t>
            </a:fld>
            <a:endParaRPr lang="zh-CN" altLang="en-US"/>
          </a:p>
        </p:txBody>
      </p:sp>
    </p:spTree>
    <p:extLst>
      <p:ext uri="{BB962C8B-B14F-4D97-AF65-F5344CB8AC3E}">
        <p14:creationId xmlns:p14="http://schemas.microsoft.com/office/powerpoint/2010/main" val="1348067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C826149-A2B9-4B1D-A232-F5C0380F6BFD}" type="slidenum">
              <a:rPr lang="zh-CN" altLang="en-US" smtClean="0"/>
              <a:pPr/>
              <a:t>132</a:t>
            </a:fld>
            <a:endParaRPr lang="zh-CN" altLang="en-US"/>
          </a:p>
        </p:txBody>
      </p:sp>
    </p:spTree>
    <p:extLst>
      <p:ext uri="{BB962C8B-B14F-4D97-AF65-F5344CB8AC3E}">
        <p14:creationId xmlns:p14="http://schemas.microsoft.com/office/powerpoint/2010/main" val="1348067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75360" y="3029940"/>
            <a:ext cx="11054080" cy="2090702"/>
          </a:xfrm>
        </p:spPr>
        <p:txBody>
          <a:bodyPr/>
          <a:lstStyle/>
          <a:p>
            <a:r>
              <a:rPr lang="zh-CN" altLang="en-US"/>
              <a:t>单击此处编辑母版标题样式</a:t>
            </a:r>
          </a:p>
        </p:txBody>
      </p:sp>
      <p:sp>
        <p:nvSpPr>
          <p:cNvPr id="3" name="副标题 2"/>
          <p:cNvSpPr>
            <a:spLocks noGrp="1"/>
          </p:cNvSpPr>
          <p:nvPr>
            <p:ph type="subTitle" idx="1"/>
          </p:nvPr>
        </p:nvSpPr>
        <p:spPr>
          <a:xfrm>
            <a:off x="1950720" y="5527040"/>
            <a:ext cx="9103360" cy="2492587"/>
          </a:xfrm>
        </p:spPr>
        <p:txBody>
          <a:bodyPr/>
          <a:lstStyle>
            <a:lvl1pPr marL="0" indent="0" algn="ctr">
              <a:buNone/>
              <a:defRPr>
                <a:solidFill>
                  <a:schemeClr val="tx1">
                    <a:tint val="75000"/>
                  </a:schemeClr>
                </a:solidFill>
              </a:defRPr>
            </a:lvl1pPr>
            <a:lvl2pPr marL="650197" indent="0" algn="ctr">
              <a:buNone/>
              <a:defRPr>
                <a:solidFill>
                  <a:schemeClr val="tx1">
                    <a:tint val="75000"/>
                  </a:schemeClr>
                </a:solidFill>
              </a:defRPr>
            </a:lvl2pPr>
            <a:lvl3pPr marL="1300393" indent="0" algn="ctr">
              <a:buNone/>
              <a:defRPr>
                <a:solidFill>
                  <a:schemeClr val="tx1">
                    <a:tint val="75000"/>
                  </a:schemeClr>
                </a:solidFill>
              </a:defRPr>
            </a:lvl3pPr>
            <a:lvl4pPr marL="1950590" indent="0" algn="ctr">
              <a:buNone/>
              <a:defRPr>
                <a:solidFill>
                  <a:schemeClr val="tx1">
                    <a:tint val="75000"/>
                  </a:schemeClr>
                </a:solidFill>
              </a:defRPr>
            </a:lvl4pPr>
            <a:lvl5pPr marL="2600786" indent="0" algn="ctr">
              <a:buNone/>
              <a:defRPr>
                <a:solidFill>
                  <a:schemeClr val="tx1">
                    <a:tint val="75000"/>
                  </a:schemeClr>
                </a:solidFill>
              </a:defRPr>
            </a:lvl5pPr>
            <a:lvl6pPr marL="3250983" indent="0" algn="ctr">
              <a:buNone/>
              <a:defRPr>
                <a:solidFill>
                  <a:schemeClr val="tx1">
                    <a:tint val="75000"/>
                  </a:schemeClr>
                </a:solidFill>
              </a:defRPr>
            </a:lvl6pPr>
            <a:lvl7pPr marL="3901180" indent="0" algn="ctr">
              <a:buNone/>
              <a:defRPr>
                <a:solidFill>
                  <a:schemeClr val="tx1">
                    <a:tint val="75000"/>
                  </a:schemeClr>
                </a:solidFill>
              </a:defRPr>
            </a:lvl7pPr>
            <a:lvl8pPr marL="4551376" indent="0" algn="ctr">
              <a:buNone/>
              <a:defRPr>
                <a:solidFill>
                  <a:schemeClr val="tx1">
                    <a:tint val="75000"/>
                  </a:schemeClr>
                </a:solidFill>
              </a:defRPr>
            </a:lvl8pPr>
            <a:lvl9pPr marL="5201573"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BACDCD78-E49A-4E96-B9A1-B2DE8FB48989}" type="slidenum">
              <a:rPr lang="en-US" altLang="zh-CN" smtClean="0"/>
              <a:pPr/>
              <a:t>‹#›</a:t>
            </a:fld>
            <a:endParaRPr lang="en-US" altLang="zh-CN"/>
          </a:p>
        </p:txBody>
      </p:sp>
    </p:spTree>
    <p:extLst>
      <p:ext uri="{BB962C8B-B14F-4D97-AF65-F5344CB8AC3E}">
        <p14:creationId xmlns:p14="http://schemas.microsoft.com/office/powerpoint/2010/main" val="2209975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48A8B6B8-7BA5-461A-8D24-98D8FDF69696}" type="slidenum">
              <a:rPr lang="en-US" altLang="zh-CN" smtClean="0"/>
              <a:pPr/>
              <a:t>‹#›</a:t>
            </a:fld>
            <a:endParaRPr lang="en-US" altLang="zh-CN"/>
          </a:p>
        </p:txBody>
      </p:sp>
    </p:spTree>
    <p:extLst>
      <p:ext uri="{BB962C8B-B14F-4D97-AF65-F5344CB8AC3E}">
        <p14:creationId xmlns:p14="http://schemas.microsoft.com/office/powerpoint/2010/main" val="1775329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3408943" y="555416"/>
            <a:ext cx="4161084" cy="1183527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25689" y="555416"/>
            <a:ext cx="12266507" cy="118352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9BD55F42-4139-424E-9094-DD2D4F566491}" type="slidenum">
              <a:rPr lang="en-US" altLang="zh-CN" smtClean="0"/>
              <a:pPr/>
              <a:t>‹#›</a:t>
            </a:fld>
            <a:endParaRPr lang="en-US" altLang="zh-CN"/>
          </a:p>
        </p:txBody>
      </p:sp>
    </p:spTree>
    <p:extLst>
      <p:ext uri="{BB962C8B-B14F-4D97-AF65-F5344CB8AC3E}">
        <p14:creationId xmlns:p14="http://schemas.microsoft.com/office/powerpoint/2010/main" val="141352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BD07A66-F1C4-4CCC-A96B-99E346165ACF}" type="datetimeFigureOut">
              <a:rPr lang="zh-CN" altLang="en-US"/>
              <a:pPr>
                <a:defRPr/>
              </a:pPr>
              <a:t>2019/5/6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D8BD779-C40A-4AB8-A079-FD0DE3B5976B}" type="slidenum">
              <a:rPr lang="zh-CN" altLang="en-US"/>
              <a:pPr>
                <a:defRPr/>
              </a:pPr>
              <a:t>‹#›</a:t>
            </a:fld>
            <a:endParaRPr lang="zh-CN" altLang="en-US"/>
          </a:p>
        </p:txBody>
      </p:sp>
    </p:spTree>
    <p:extLst>
      <p:ext uri="{BB962C8B-B14F-4D97-AF65-F5344CB8AC3E}">
        <p14:creationId xmlns:p14="http://schemas.microsoft.com/office/powerpoint/2010/main" val="3517521278"/>
      </p:ext>
    </p:extLst>
  </p:cSld>
  <p:clrMapOvr>
    <a:masterClrMapping/>
  </p:clrMapOvr>
  <p:transition>
    <p:randomBa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5BAA45EF-2EBC-405A-A4B7-99DF490919EB}" type="slidenum">
              <a:rPr lang="en-US" altLang="zh-CN" smtClean="0"/>
              <a:pPr/>
              <a:t>‹#›</a:t>
            </a:fld>
            <a:endParaRPr lang="en-US" altLang="zh-CN"/>
          </a:p>
        </p:txBody>
      </p:sp>
    </p:spTree>
    <p:extLst>
      <p:ext uri="{BB962C8B-B14F-4D97-AF65-F5344CB8AC3E}">
        <p14:creationId xmlns:p14="http://schemas.microsoft.com/office/powerpoint/2010/main" val="4176725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27290" y="6267593"/>
            <a:ext cx="11054080" cy="1937173"/>
          </a:xfrm>
        </p:spPr>
        <p:txBody>
          <a:bodyPr anchor="t"/>
          <a:lstStyle>
            <a:lvl1pPr algn="l">
              <a:defRPr sz="5700" b="1" cap="all"/>
            </a:lvl1pPr>
          </a:lstStyle>
          <a:p>
            <a:r>
              <a:rPr lang="zh-CN" altLang="en-US"/>
              <a:t>单击此处编辑母版标题样式</a:t>
            </a:r>
          </a:p>
        </p:txBody>
      </p:sp>
      <p:sp>
        <p:nvSpPr>
          <p:cNvPr id="3" name="文本占位符 2"/>
          <p:cNvSpPr>
            <a:spLocks noGrp="1"/>
          </p:cNvSpPr>
          <p:nvPr>
            <p:ph type="body" idx="1"/>
          </p:nvPr>
        </p:nvSpPr>
        <p:spPr>
          <a:xfrm>
            <a:off x="1027290" y="4133994"/>
            <a:ext cx="11054080" cy="2133599"/>
          </a:xfrm>
        </p:spPr>
        <p:txBody>
          <a:bodyPr anchor="b"/>
          <a:lstStyle>
            <a:lvl1pPr marL="0" indent="0">
              <a:buNone/>
              <a:defRPr sz="2800">
                <a:solidFill>
                  <a:schemeClr val="tx1">
                    <a:tint val="75000"/>
                  </a:schemeClr>
                </a:solidFill>
              </a:defRPr>
            </a:lvl1pPr>
            <a:lvl2pPr marL="650197" indent="0">
              <a:buNone/>
              <a:defRPr sz="2600">
                <a:solidFill>
                  <a:schemeClr val="tx1">
                    <a:tint val="75000"/>
                  </a:schemeClr>
                </a:solidFill>
              </a:defRPr>
            </a:lvl2pPr>
            <a:lvl3pPr marL="1300393" indent="0">
              <a:buNone/>
              <a:defRPr sz="2300">
                <a:solidFill>
                  <a:schemeClr val="tx1">
                    <a:tint val="75000"/>
                  </a:schemeClr>
                </a:solidFill>
              </a:defRPr>
            </a:lvl3pPr>
            <a:lvl4pPr marL="1950590" indent="0">
              <a:buNone/>
              <a:defRPr sz="2000">
                <a:solidFill>
                  <a:schemeClr val="tx1">
                    <a:tint val="75000"/>
                  </a:schemeClr>
                </a:solidFill>
              </a:defRPr>
            </a:lvl4pPr>
            <a:lvl5pPr marL="2600786" indent="0">
              <a:buNone/>
              <a:defRPr sz="2000">
                <a:solidFill>
                  <a:schemeClr val="tx1">
                    <a:tint val="75000"/>
                  </a:schemeClr>
                </a:solidFill>
              </a:defRPr>
            </a:lvl5pPr>
            <a:lvl6pPr marL="3250983" indent="0">
              <a:buNone/>
              <a:defRPr sz="2000">
                <a:solidFill>
                  <a:schemeClr val="tx1">
                    <a:tint val="75000"/>
                  </a:schemeClr>
                </a:solidFill>
              </a:defRPr>
            </a:lvl6pPr>
            <a:lvl7pPr marL="3901180" indent="0">
              <a:buNone/>
              <a:defRPr sz="2000">
                <a:solidFill>
                  <a:schemeClr val="tx1">
                    <a:tint val="75000"/>
                  </a:schemeClr>
                </a:solidFill>
              </a:defRPr>
            </a:lvl7pPr>
            <a:lvl8pPr marL="4551376" indent="0">
              <a:buNone/>
              <a:defRPr sz="2000">
                <a:solidFill>
                  <a:schemeClr val="tx1">
                    <a:tint val="75000"/>
                  </a:schemeClr>
                </a:solidFill>
              </a:defRPr>
            </a:lvl8pPr>
            <a:lvl9pPr marL="5201573" indent="0">
              <a:buNone/>
              <a:defRPr sz="20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AB6AD8A6-A7BC-4A1F-A48D-68602B9A7E0F}" type="slidenum">
              <a:rPr lang="en-US" altLang="zh-CN" smtClean="0"/>
              <a:pPr/>
              <a:t>‹#›</a:t>
            </a:fld>
            <a:endParaRPr lang="en-US" altLang="zh-CN"/>
          </a:p>
        </p:txBody>
      </p:sp>
    </p:spTree>
    <p:extLst>
      <p:ext uri="{BB962C8B-B14F-4D97-AF65-F5344CB8AC3E}">
        <p14:creationId xmlns:p14="http://schemas.microsoft.com/office/powerpoint/2010/main" val="2811922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25689" y="3237656"/>
            <a:ext cx="8213796" cy="9153031"/>
          </a:xfrm>
        </p:spPr>
        <p:txBody>
          <a:bodyPr/>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9356233" y="3237656"/>
            <a:ext cx="8213796" cy="9153031"/>
          </a:xfrm>
        </p:spPr>
        <p:txBody>
          <a:bodyPr/>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en-US" altLang="zh-CN"/>
          </a:p>
        </p:txBody>
      </p:sp>
      <p:sp>
        <p:nvSpPr>
          <p:cNvPr id="6" name="页脚占位符 5"/>
          <p:cNvSpPr>
            <a:spLocks noGrp="1"/>
          </p:cNvSpPr>
          <p:nvPr>
            <p:ph type="ftr" sz="quarter" idx="11"/>
          </p:nvPr>
        </p:nvSpPr>
        <p:spPr/>
        <p:txBody>
          <a:bodyPr/>
          <a:lstStyle/>
          <a:p>
            <a:endParaRPr lang="en-US" altLang="zh-CN"/>
          </a:p>
        </p:txBody>
      </p:sp>
      <p:sp>
        <p:nvSpPr>
          <p:cNvPr id="7" name="灯片编号占位符 6"/>
          <p:cNvSpPr>
            <a:spLocks noGrp="1"/>
          </p:cNvSpPr>
          <p:nvPr>
            <p:ph type="sldNum" sz="quarter" idx="12"/>
          </p:nvPr>
        </p:nvSpPr>
        <p:spPr/>
        <p:txBody>
          <a:bodyPr/>
          <a:lstStyle/>
          <a:p>
            <a:fld id="{5200CF97-1D73-47C4-BB71-B2CD5A9E8534}" type="slidenum">
              <a:rPr lang="en-US" altLang="zh-CN" smtClean="0"/>
              <a:pPr/>
              <a:t>‹#›</a:t>
            </a:fld>
            <a:endParaRPr lang="en-US" altLang="zh-CN"/>
          </a:p>
        </p:txBody>
      </p:sp>
    </p:spTree>
    <p:extLst>
      <p:ext uri="{BB962C8B-B14F-4D97-AF65-F5344CB8AC3E}">
        <p14:creationId xmlns:p14="http://schemas.microsoft.com/office/powerpoint/2010/main" val="1810890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50240" y="390596"/>
            <a:ext cx="11704320" cy="16256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50240" y="2183272"/>
            <a:ext cx="5746045" cy="909884"/>
          </a:xfrm>
        </p:spPr>
        <p:txBody>
          <a:bodyPr anchor="b"/>
          <a:lstStyle>
            <a:lvl1pPr marL="0" indent="0">
              <a:buNone/>
              <a:defRPr sz="3400" b="1"/>
            </a:lvl1pPr>
            <a:lvl2pPr marL="650197" indent="0">
              <a:buNone/>
              <a:defRPr sz="2800" b="1"/>
            </a:lvl2pPr>
            <a:lvl3pPr marL="1300393" indent="0">
              <a:buNone/>
              <a:defRPr sz="2600" b="1"/>
            </a:lvl3pPr>
            <a:lvl4pPr marL="1950590" indent="0">
              <a:buNone/>
              <a:defRPr sz="2300" b="1"/>
            </a:lvl4pPr>
            <a:lvl5pPr marL="2600786" indent="0">
              <a:buNone/>
              <a:defRPr sz="2300" b="1"/>
            </a:lvl5pPr>
            <a:lvl6pPr marL="3250983" indent="0">
              <a:buNone/>
              <a:defRPr sz="2300" b="1"/>
            </a:lvl6pPr>
            <a:lvl7pPr marL="3901180" indent="0">
              <a:buNone/>
              <a:defRPr sz="2300" b="1"/>
            </a:lvl7pPr>
            <a:lvl8pPr marL="4551376" indent="0">
              <a:buNone/>
              <a:defRPr sz="2300" b="1"/>
            </a:lvl8pPr>
            <a:lvl9pPr marL="5201573" indent="0">
              <a:buNone/>
              <a:defRPr sz="2300" b="1"/>
            </a:lvl9pPr>
          </a:lstStyle>
          <a:p>
            <a:pPr lvl="0"/>
            <a:r>
              <a:rPr lang="zh-CN" altLang="en-US"/>
              <a:t>单击此处编辑母版文本样式</a:t>
            </a:r>
          </a:p>
        </p:txBody>
      </p:sp>
      <p:sp>
        <p:nvSpPr>
          <p:cNvPr id="4" name="内容占位符 3"/>
          <p:cNvSpPr>
            <a:spLocks noGrp="1"/>
          </p:cNvSpPr>
          <p:nvPr>
            <p:ph sz="half" idx="2"/>
          </p:nvPr>
        </p:nvSpPr>
        <p:spPr>
          <a:xfrm>
            <a:off x="650240" y="3093155"/>
            <a:ext cx="5746045" cy="5619610"/>
          </a:xfrm>
        </p:spPr>
        <p:txBody>
          <a:bodyPr/>
          <a:lstStyle>
            <a:lvl1pPr>
              <a:defRPr sz="3400"/>
            </a:lvl1pPr>
            <a:lvl2pPr>
              <a:defRPr sz="2800"/>
            </a:lvl2pPr>
            <a:lvl3pPr>
              <a:defRPr sz="2600"/>
            </a:lvl3pPr>
            <a:lvl4pPr>
              <a:defRPr sz="2300"/>
            </a:lvl4pPr>
            <a:lvl5pPr>
              <a:defRPr sz="2300"/>
            </a:lvl5pPr>
            <a:lvl6pPr>
              <a:defRPr sz="2300"/>
            </a:lvl6pPr>
            <a:lvl7pPr>
              <a:defRPr sz="2300"/>
            </a:lvl7pPr>
            <a:lvl8pPr>
              <a:defRPr sz="2300"/>
            </a:lvl8pPr>
            <a:lvl9pPr>
              <a:defRPr sz="23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606260" y="2183272"/>
            <a:ext cx="5748302" cy="909884"/>
          </a:xfrm>
        </p:spPr>
        <p:txBody>
          <a:bodyPr anchor="b"/>
          <a:lstStyle>
            <a:lvl1pPr marL="0" indent="0">
              <a:buNone/>
              <a:defRPr sz="3400" b="1"/>
            </a:lvl1pPr>
            <a:lvl2pPr marL="650197" indent="0">
              <a:buNone/>
              <a:defRPr sz="2800" b="1"/>
            </a:lvl2pPr>
            <a:lvl3pPr marL="1300393" indent="0">
              <a:buNone/>
              <a:defRPr sz="2600" b="1"/>
            </a:lvl3pPr>
            <a:lvl4pPr marL="1950590" indent="0">
              <a:buNone/>
              <a:defRPr sz="2300" b="1"/>
            </a:lvl4pPr>
            <a:lvl5pPr marL="2600786" indent="0">
              <a:buNone/>
              <a:defRPr sz="2300" b="1"/>
            </a:lvl5pPr>
            <a:lvl6pPr marL="3250983" indent="0">
              <a:buNone/>
              <a:defRPr sz="2300" b="1"/>
            </a:lvl6pPr>
            <a:lvl7pPr marL="3901180" indent="0">
              <a:buNone/>
              <a:defRPr sz="2300" b="1"/>
            </a:lvl7pPr>
            <a:lvl8pPr marL="4551376" indent="0">
              <a:buNone/>
              <a:defRPr sz="2300" b="1"/>
            </a:lvl8pPr>
            <a:lvl9pPr marL="5201573" indent="0">
              <a:buNone/>
              <a:defRPr sz="2300" b="1"/>
            </a:lvl9pPr>
          </a:lstStyle>
          <a:p>
            <a:pPr lvl="0"/>
            <a:r>
              <a:rPr lang="zh-CN" altLang="en-US"/>
              <a:t>单击此处编辑母版文本样式</a:t>
            </a:r>
          </a:p>
        </p:txBody>
      </p:sp>
      <p:sp>
        <p:nvSpPr>
          <p:cNvPr id="6" name="内容占位符 5"/>
          <p:cNvSpPr>
            <a:spLocks noGrp="1"/>
          </p:cNvSpPr>
          <p:nvPr>
            <p:ph sz="quarter" idx="4"/>
          </p:nvPr>
        </p:nvSpPr>
        <p:spPr>
          <a:xfrm>
            <a:off x="6606260" y="3093155"/>
            <a:ext cx="5748302" cy="5619610"/>
          </a:xfrm>
        </p:spPr>
        <p:txBody>
          <a:bodyPr/>
          <a:lstStyle>
            <a:lvl1pPr>
              <a:defRPr sz="3400"/>
            </a:lvl1pPr>
            <a:lvl2pPr>
              <a:defRPr sz="2800"/>
            </a:lvl2pPr>
            <a:lvl3pPr>
              <a:defRPr sz="2600"/>
            </a:lvl3pPr>
            <a:lvl4pPr>
              <a:defRPr sz="2300"/>
            </a:lvl4pPr>
            <a:lvl5pPr>
              <a:defRPr sz="2300"/>
            </a:lvl5pPr>
            <a:lvl6pPr>
              <a:defRPr sz="2300"/>
            </a:lvl6pPr>
            <a:lvl7pPr>
              <a:defRPr sz="2300"/>
            </a:lvl7pPr>
            <a:lvl8pPr>
              <a:defRPr sz="2300"/>
            </a:lvl8pPr>
            <a:lvl9pPr>
              <a:defRPr sz="23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en-US" altLang="zh-CN"/>
          </a:p>
        </p:txBody>
      </p:sp>
      <p:sp>
        <p:nvSpPr>
          <p:cNvPr id="8" name="页脚占位符 7"/>
          <p:cNvSpPr>
            <a:spLocks noGrp="1"/>
          </p:cNvSpPr>
          <p:nvPr>
            <p:ph type="ftr" sz="quarter" idx="11"/>
          </p:nvPr>
        </p:nvSpPr>
        <p:spPr/>
        <p:txBody>
          <a:bodyPr/>
          <a:lstStyle/>
          <a:p>
            <a:endParaRPr lang="en-US" altLang="zh-CN"/>
          </a:p>
        </p:txBody>
      </p:sp>
      <p:sp>
        <p:nvSpPr>
          <p:cNvPr id="9" name="灯片编号占位符 8"/>
          <p:cNvSpPr>
            <a:spLocks noGrp="1"/>
          </p:cNvSpPr>
          <p:nvPr>
            <p:ph type="sldNum" sz="quarter" idx="12"/>
          </p:nvPr>
        </p:nvSpPr>
        <p:spPr/>
        <p:txBody>
          <a:bodyPr/>
          <a:lstStyle/>
          <a:p>
            <a:fld id="{94338BDF-BB34-47DD-B99E-F7AB96FF2E14}" type="slidenum">
              <a:rPr lang="en-US" altLang="zh-CN" smtClean="0"/>
              <a:pPr/>
              <a:t>‹#›</a:t>
            </a:fld>
            <a:endParaRPr lang="en-US" altLang="zh-CN"/>
          </a:p>
        </p:txBody>
      </p:sp>
    </p:spTree>
    <p:extLst>
      <p:ext uri="{BB962C8B-B14F-4D97-AF65-F5344CB8AC3E}">
        <p14:creationId xmlns:p14="http://schemas.microsoft.com/office/powerpoint/2010/main" val="3761349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en-US" altLang="zh-CN"/>
          </a:p>
        </p:txBody>
      </p:sp>
      <p:sp>
        <p:nvSpPr>
          <p:cNvPr id="4" name="页脚占位符 3"/>
          <p:cNvSpPr>
            <a:spLocks noGrp="1"/>
          </p:cNvSpPr>
          <p:nvPr>
            <p:ph type="ftr" sz="quarter" idx="11"/>
          </p:nvPr>
        </p:nvSpPr>
        <p:spPr/>
        <p:txBody>
          <a:bodyPr/>
          <a:lstStyle/>
          <a:p>
            <a:endParaRPr lang="en-US" altLang="zh-CN"/>
          </a:p>
        </p:txBody>
      </p:sp>
      <p:sp>
        <p:nvSpPr>
          <p:cNvPr id="5" name="灯片编号占位符 4"/>
          <p:cNvSpPr>
            <a:spLocks noGrp="1"/>
          </p:cNvSpPr>
          <p:nvPr>
            <p:ph type="sldNum" sz="quarter" idx="12"/>
          </p:nvPr>
        </p:nvSpPr>
        <p:spPr/>
        <p:txBody>
          <a:bodyPr/>
          <a:lstStyle/>
          <a:p>
            <a:fld id="{DDEB1B80-2662-4351-BB2E-DB618BD81DD4}" type="slidenum">
              <a:rPr lang="en-US" altLang="zh-CN" smtClean="0"/>
              <a:pPr/>
              <a:t>‹#›</a:t>
            </a:fld>
            <a:endParaRPr lang="en-US" altLang="zh-CN"/>
          </a:p>
        </p:txBody>
      </p:sp>
    </p:spTree>
    <p:extLst>
      <p:ext uri="{BB962C8B-B14F-4D97-AF65-F5344CB8AC3E}">
        <p14:creationId xmlns:p14="http://schemas.microsoft.com/office/powerpoint/2010/main" val="2916734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p>
            <a:fld id="{5D030DE2-2A4F-44EF-8109-5C046FED318B}" type="slidenum">
              <a:rPr lang="en-US" altLang="zh-CN" smtClean="0"/>
              <a:pPr/>
              <a:t>‹#›</a:t>
            </a:fld>
            <a:endParaRPr lang="en-US" altLang="zh-CN"/>
          </a:p>
        </p:txBody>
      </p:sp>
    </p:spTree>
    <p:extLst>
      <p:ext uri="{BB962C8B-B14F-4D97-AF65-F5344CB8AC3E}">
        <p14:creationId xmlns:p14="http://schemas.microsoft.com/office/powerpoint/2010/main" val="572626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50242" y="388338"/>
            <a:ext cx="4278490" cy="1652693"/>
          </a:xfrm>
        </p:spPr>
        <p:txBody>
          <a:bodyPr anchor="b"/>
          <a:lstStyle>
            <a:lvl1pPr algn="l">
              <a:defRPr sz="2800" b="1"/>
            </a:lvl1pPr>
          </a:lstStyle>
          <a:p>
            <a:r>
              <a:rPr lang="zh-CN" altLang="en-US"/>
              <a:t>单击此处编辑母版标题样式</a:t>
            </a:r>
          </a:p>
        </p:txBody>
      </p:sp>
      <p:sp>
        <p:nvSpPr>
          <p:cNvPr id="3" name="内容占位符 2"/>
          <p:cNvSpPr>
            <a:spLocks noGrp="1"/>
          </p:cNvSpPr>
          <p:nvPr>
            <p:ph idx="1"/>
          </p:nvPr>
        </p:nvSpPr>
        <p:spPr>
          <a:xfrm>
            <a:off x="5084516" y="388340"/>
            <a:ext cx="7270044" cy="8324427"/>
          </a:xfrm>
        </p:spPr>
        <p:txBody>
          <a:bodyPr/>
          <a:lstStyle>
            <a:lvl1pPr>
              <a:defRPr sz="4600"/>
            </a:lvl1pPr>
            <a:lvl2pPr>
              <a:defRPr sz="4000"/>
            </a:lvl2pPr>
            <a:lvl3pPr>
              <a:defRPr sz="3400"/>
            </a:lvl3pPr>
            <a:lvl4pPr>
              <a:defRPr sz="2800"/>
            </a:lvl4pPr>
            <a:lvl5pPr>
              <a:defRPr sz="2800"/>
            </a:lvl5pPr>
            <a:lvl6pPr>
              <a:defRPr sz="2800"/>
            </a:lvl6pPr>
            <a:lvl7pPr>
              <a:defRPr sz="2800"/>
            </a:lvl7pPr>
            <a:lvl8pPr>
              <a:defRPr sz="2800"/>
            </a:lvl8pPr>
            <a:lvl9pPr>
              <a:defRPr sz="2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50242" y="2041033"/>
            <a:ext cx="4278490" cy="6671734"/>
          </a:xfrm>
        </p:spPr>
        <p:txBody>
          <a:bodyPr/>
          <a:lstStyle>
            <a:lvl1pPr marL="0" indent="0">
              <a:buNone/>
              <a:defRPr sz="2000"/>
            </a:lvl1pPr>
            <a:lvl2pPr marL="650197" indent="0">
              <a:buNone/>
              <a:defRPr sz="1700"/>
            </a:lvl2pPr>
            <a:lvl3pPr marL="1300393" indent="0">
              <a:buNone/>
              <a:defRPr sz="1400"/>
            </a:lvl3pPr>
            <a:lvl4pPr marL="1950590" indent="0">
              <a:buNone/>
              <a:defRPr sz="1300"/>
            </a:lvl4pPr>
            <a:lvl5pPr marL="2600786" indent="0">
              <a:buNone/>
              <a:defRPr sz="1300"/>
            </a:lvl5pPr>
            <a:lvl6pPr marL="3250983" indent="0">
              <a:buNone/>
              <a:defRPr sz="1300"/>
            </a:lvl6pPr>
            <a:lvl7pPr marL="3901180" indent="0">
              <a:buNone/>
              <a:defRPr sz="1300"/>
            </a:lvl7pPr>
            <a:lvl8pPr marL="4551376" indent="0">
              <a:buNone/>
              <a:defRPr sz="1300"/>
            </a:lvl8pPr>
            <a:lvl9pPr marL="5201573" indent="0">
              <a:buNone/>
              <a:defRPr sz="13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en-US" altLang="zh-CN"/>
          </a:p>
        </p:txBody>
      </p:sp>
      <p:sp>
        <p:nvSpPr>
          <p:cNvPr id="6" name="页脚占位符 5"/>
          <p:cNvSpPr>
            <a:spLocks noGrp="1"/>
          </p:cNvSpPr>
          <p:nvPr>
            <p:ph type="ftr" sz="quarter" idx="11"/>
          </p:nvPr>
        </p:nvSpPr>
        <p:spPr/>
        <p:txBody>
          <a:bodyPr/>
          <a:lstStyle/>
          <a:p>
            <a:endParaRPr lang="en-US" altLang="zh-CN"/>
          </a:p>
        </p:txBody>
      </p:sp>
      <p:sp>
        <p:nvSpPr>
          <p:cNvPr id="7" name="灯片编号占位符 6"/>
          <p:cNvSpPr>
            <a:spLocks noGrp="1"/>
          </p:cNvSpPr>
          <p:nvPr>
            <p:ph type="sldNum" sz="quarter" idx="12"/>
          </p:nvPr>
        </p:nvSpPr>
        <p:spPr/>
        <p:txBody>
          <a:bodyPr/>
          <a:lstStyle/>
          <a:p>
            <a:fld id="{4749C0A7-B7CB-4D5B-9A1D-882C9E1E47A5}" type="slidenum">
              <a:rPr lang="en-US" altLang="zh-CN" smtClean="0"/>
              <a:pPr/>
              <a:t>‹#›</a:t>
            </a:fld>
            <a:endParaRPr lang="en-US" altLang="zh-CN"/>
          </a:p>
        </p:txBody>
      </p:sp>
    </p:spTree>
    <p:extLst>
      <p:ext uri="{BB962C8B-B14F-4D97-AF65-F5344CB8AC3E}">
        <p14:creationId xmlns:p14="http://schemas.microsoft.com/office/powerpoint/2010/main" val="1087828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49032" y="6827520"/>
            <a:ext cx="7802880" cy="806027"/>
          </a:xfrm>
        </p:spPr>
        <p:txBody>
          <a:bodyPr anchor="b"/>
          <a:lstStyle>
            <a:lvl1pPr algn="l">
              <a:defRPr sz="2800" b="1"/>
            </a:lvl1pPr>
          </a:lstStyle>
          <a:p>
            <a:r>
              <a:rPr lang="zh-CN" altLang="en-US"/>
              <a:t>单击此处编辑母版标题样式</a:t>
            </a:r>
          </a:p>
        </p:txBody>
      </p:sp>
      <p:sp>
        <p:nvSpPr>
          <p:cNvPr id="3" name="图片占位符 2"/>
          <p:cNvSpPr>
            <a:spLocks noGrp="1"/>
          </p:cNvSpPr>
          <p:nvPr>
            <p:ph type="pic" idx="1"/>
          </p:nvPr>
        </p:nvSpPr>
        <p:spPr>
          <a:xfrm>
            <a:off x="2549032" y="871502"/>
            <a:ext cx="7802880" cy="5852160"/>
          </a:xfrm>
        </p:spPr>
        <p:txBody>
          <a:bodyPr/>
          <a:lstStyle>
            <a:lvl1pPr marL="0" indent="0">
              <a:buNone/>
              <a:defRPr sz="4600"/>
            </a:lvl1pPr>
            <a:lvl2pPr marL="650197" indent="0">
              <a:buNone/>
              <a:defRPr sz="4000"/>
            </a:lvl2pPr>
            <a:lvl3pPr marL="1300393" indent="0">
              <a:buNone/>
              <a:defRPr sz="3400"/>
            </a:lvl3pPr>
            <a:lvl4pPr marL="1950590" indent="0">
              <a:buNone/>
              <a:defRPr sz="2800"/>
            </a:lvl4pPr>
            <a:lvl5pPr marL="2600786" indent="0">
              <a:buNone/>
              <a:defRPr sz="2800"/>
            </a:lvl5pPr>
            <a:lvl6pPr marL="3250983" indent="0">
              <a:buNone/>
              <a:defRPr sz="2800"/>
            </a:lvl6pPr>
            <a:lvl7pPr marL="3901180" indent="0">
              <a:buNone/>
              <a:defRPr sz="2800"/>
            </a:lvl7pPr>
            <a:lvl8pPr marL="4551376" indent="0">
              <a:buNone/>
              <a:defRPr sz="2800"/>
            </a:lvl8pPr>
            <a:lvl9pPr marL="5201573" indent="0">
              <a:buNone/>
              <a:defRPr sz="2800"/>
            </a:lvl9pPr>
          </a:lstStyle>
          <a:p>
            <a:endParaRPr lang="zh-CN" altLang="en-US"/>
          </a:p>
        </p:txBody>
      </p:sp>
      <p:sp>
        <p:nvSpPr>
          <p:cNvPr id="4" name="文本占位符 3"/>
          <p:cNvSpPr>
            <a:spLocks noGrp="1"/>
          </p:cNvSpPr>
          <p:nvPr>
            <p:ph type="body" sz="half" idx="2"/>
          </p:nvPr>
        </p:nvSpPr>
        <p:spPr>
          <a:xfrm>
            <a:off x="2549032" y="7633547"/>
            <a:ext cx="7802880" cy="1144693"/>
          </a:xfrm>
        </p:spPr>
        <p:txBody>
          <a:bodyPr/>
          <a:lstStyle>
            <a:lvl1pPr marL="0" indent="0">
              <a:buNone/>
              <a:defRPr sz="2000"/>
            </a:lvl1pPr>
            <a:lvl2pPr marL="650197" indent="0">
              <a:buNone/>
              <a:defRPr sz="1700"/>
            </a:lvl2pPr>
            <a:lvl3pPr marL="1300393" indent="0">
              <a:buNone/>
              <a:defRPr sz="1400"/>
            </a:lvl3pPr>
            <a:lvl4pPr marL="1950590" indent="0">
              <a:buNone/>
              <a:defRPr sz="1300"/>
            </a:lvl4pPr>
            <a:lvl5pPr marL="2600786" indent="0">
              <a:buNone/>
              <a:defRPr sz="1300"/>
            </a:lvl5pPr>
            <a:lvl6pPr marL="3250983" indent="0">
              <a:buNone/>
              <a:defRPr sz="1300"/>
            </a:lvl6pPr>
            <a:lvl7pPr marL="3901180" indent="0">
              <a:buNone/>
              <a:defRPr sz="1300"/>
            </a:lvl7pPr>
            <a:lvl8pPr marL="4551376" indent="0">
              <a:buNone/>
              <a:defRPr sz="1300"/>
            </a:lvl8pPr>
            <a:lvl9pPr marL="5201573" indent="0">
              <a:buNone/>
              <a:defRPr sz="13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en-US" altLang="zh-CN"/>
          </a:p>
        </p:txBody>
      </p:sp>
      <p:sp>
        <p:nvSpPr>
          <p:cNvPr id="6" name="页脚占位符 5"/>
          <p:cNvSpPr>
            <a:spLocks noGrp="1"/>
          </p:cNvSpPr>
          <p:nvPr>
            <p:ph type="ftr" sz="quarter" idx="11"/>
          </p:nvPr>
        </p:nvSpPr>
        <p:spPr/>
        <p:txBody>
          <a:bodyPr/>
          <a:lstStyle/>
          <a:p>
            <a:endParaRPr lang="en-US" altLang="zh-CN"/>
          </a:p>
        </p:txBody>
      </p:sp>
      <p:sp>
        <p:nvSpPr>
          <p:cNvPr id="7" name="灯片编号占位符 6"/>
          <p:cNvSpPr>
            <a:spLocks noGrp="1"/>
          </p:cNvSpPr>
          <p:nvPr>
            <p:ph type="sldNum" sz="quarter" idx="12"/>
          </p:nvPr>
        </p:nvSpPr>
        <p:spPr/>
        <p:txBody>
          <a:bodyPr/>
          <a:lstStyle/>
          <a:p>
            <a:fld id="{AB1BCD54-3EBE-4D92-815E-8E1811BC5F09}" type="slidenum">
              <a:rPr lang="en-US" altLang="zh-CN" smtClean="0"/>
              <a:pPr/>
              <a:t>‹#›</a:t>
            </a:fld>
            <a:endParaRPr lang="en-US" altLang="zh-CN"/>
          </a:p>
        </p:txBody>
      </p:sp>
    </p:spTree>
    <p:extLst>
      <p:ext uri="{BB962C8B-B14F-4D97-AF65-F5344CB8AC3E}">
        <p14:creationId xmlns:p14="http://schemas.microsoft.com/office/powerpoint/2010/main" val="1990088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50240" y="390596"/>
            <a:ext cx="11704320" cy="1625600"/>
          </a:xfrm>
          <a:prstGeom prst="rect">
            <a:avLst/>
          </a:prstGeom>
        </p:spPr>
        <p:txBody>
          <a:bodyPr vert="horz" lIns="130039" tIns="65020" rIns="130039" bIns="65020" rtlCol="0" anchor="ctr">
            <a:normAutofit/>
          </a:bodyPr>
          <a:lstStyle/>
          <a:p>
            <a:r>
              <a:rPr lang="zh-CN" altLang="en-US"/>
              <a:t>单击此处编辑母版标题样式</a:t>
            </a:r>
          </a:p>
        </p:txBody>
      </p:sp>
      <p:sp>
        <p:nvSpPr>
          <p:cNvPr id="3" name="文本占位符 2"/>
          <p:cNvSpPr>
            <a:spLocks noGrp="1"/>
          </p:cNvSpPr>
          <p:nvPr>
            <p:ph type="body" idx="1"/>
          </p:nvPr>
        </p:nvSpPr>
        <p:spPr>
          <a:xfrm>
            <a:off x="650240" y="2275842"/>
            <a:ext cx="11704320" cy="6436925"/>
          </a:xfrm>
          <a:prstGeom prst="rect">
            <a:avLst/>
          </a:prstGeom>
        </p:spPr>
        <p:txBody>
          <a:bodyPr vert="horz" lIns="130039" tIns="65020" rIns="130039" bIns="650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50240" y="9040144"/>
            <a:ext cx="3034453" cy="519289"/>
          </a:xfrm>
          <a:prstGeom prst="rect">
            <a:avLst/>
          </a:prstGeom>
        </p:spPr>
        <p:txBody>
          <a:bodyPr vert="horz" lIns="130039" tIns="65020" rIns="130039" bIns="65020" rtlCol="0" anchor="ctr"/>
          <a:lstStyle>
            <a:lvl1pPr algn="l">
              <a:defRPr sz="17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4443308" y="9040144"/>
            <a:ext cx="4118187" cy="519289"/>
          </a:xfrm>
          <a:prstGeom prst="rect">
            <a:avLst/>
          </a:prstGeom>
        </p:spPr>
        <p:txBody>
          <a:bodyPr vert="horz" lIns="130039" tIns="65020" rIns="130039" bIns="65020" rtlCol="0" anchor="ctr"/>
          <a:lstStyle>
            <a:lvl1pPr algn="ctr">
              <a:defRPr sz="17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9320107" y="9040144"/>
            <a:ext cx="3034453" cy="519289"/>
          </a:xfrm>
          <a:prstGeom prst="rect">
            <a:avLst/>
          </a:prstGeom>
        </p:spPr>
        <p:txBody>
          <a:bodyPr vert="horz" lIns="130039" tIns="65020" rIns="130039" bIns="65020" rtlCol="0" anchor="ctr"/>
          <a:lstStyle>
            <a:lvl1pPr algn="r">
              <a:defRPr sz="1700">
                <a:solidFill>
                  <a:schemeClr val="tx1">
                    <a:tint val="75000"/>
                  </a:schemeClr>
                </a:solidFill>
              </a:defRPr>
            </a:lvl1pPr>
          </a:lstStyle>
          <a:p>
            <a:fld id="{9BD55F42-4139-424E-9094-DD2D4F566491}" type="slidenum">
              <a:rPr lang="en-US" altLang="zh-CN" smtClean="0"/>
              <a:pPr/>
              <a:t>‹#›</a:t>
            </a:fld>
            <a:endParaRPr lang="en-US" altLang="zh-CN"/>
          </a:p>
        </p:txBody>
      </p:sp>
    </p:spTree>
    <p:extLst>
      <p:ext uri="{BB962C8B-B14F-4D97-AF65-F5344CB8AC3E}">
        <p14:creationId xmlns:p14="http://schemas.microsoft.com/office/powerpoint/2010/main" val="340992930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8" r:id="rId12"/>
  </p:sldLayoutIdLst>
  <p:txStyles>
    <p:titleStyle>
      <a:lvl1pPr algn="ctr" defTabSz="1300393" rtl="0" eaLnBrk="1" latinLnBrk="0" hangingPunct="1">
        <a:spcBef>
          <a:spcPct val="0"/>
        </a:spcBef>
        <a:buNone/>
        <a:defRPr sz="6300" kern="1200">
          <a:solidFill>
            <a:schemeClr val="tx1"/>
          </a:solidFill>
          <a:latin typeface="+mj-lt"/>
          <a:ea typeface="+mj-ea"/>
          <a:cs typeface="+mj-cs"/>
        </a:defRPr>
      </a:lvl1pPr>
    </p:titleStyle>
    <p:bodyStyle>
      <a:lvl1pPr marL="487647" indent="-487647" algn="l" defTabSz="1300393"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56569" indent="-406374" algn="l" defTabSz="1300393"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25492" indent="-325098" algn="l" defTabSz="1300393"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75688" indent="-325098" algn="l" defTabSz="130039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2925885" indent="-325098" algn="l" defTabSz="130039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3576081" indent="-325098" algn="l" defTabSz="130039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226278" indent="-325098" algn="l" defTabSz="130039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76475" indent="-325098" algn="l" defTabSz="130039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526671" indent="-325098" algn="l" defTabSz="130039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p:bodyStyle>
    <p:otherStyle>
      <a:defPPr>
        <a:defRPr lang="zh-CN"/>
      </a:defPPr>
      <a:lvl1pPr marL="0" algn="l" defTabSz="1300393" rtl="0" eaLnBrk="1" latinLnBrk="0" hangingPunct="1">
        <a:defRPr sz="2600" kern="1200">
          <a:solidFill>
            <a:schemeClr val="tx1"/>
          </a:solidFill>
          <a:latin typeface="+mn-lt"/>
          <a:ea typeface="+mn-ea"/>
          <a:cs typeface="+mn-cs"/>
        </a:defRPr>
      </a:lvl1pPr>
      <a:lvl2pPr marL="650197" algn="l" defTabSz="1300393" rtl="0" eaLnBrk="1" latinLnBrk="0" hangingPunct="1">
        <a:defRPr sz="2600" kern="1200">
          <a:solidFill>
            <a:schemeClr val="tx1"/>
          </a:solidFill>
          <a:latin typeface="+mn-lt"/>
          <a:ea typeface="+mn-ea"/>
          <a:cs typeface="+mn-cs"/>
        </a:defRPr>
      </a:lvl2pPr>
      <a:lvl3pPr marL="1300393" algn="l" defTabSz="1300393" rtl="0" eaLnBrk="1" latinLnBrk="0" hangingPunct="1">
        <a:defRPr sz="2600" kern="1200">
          <a:solidFill>
            <a:schemeClr val="tx1"/>
          </a:solidFill>
          <a:latin typeface="+mn-lt"/>
          <a:ea typeface="+mn-ea"/>
          <a:cs typeface="+mn-cs"/>
        </a:defRPr>
      </a:lvl3pPr>
      <a:lvl4pPr marL="1950590" algn="l" defTabSz="1300393" rtl="0" eaLnBrk="1" latinLnBrk="0" hangingPunct="1">
        <a:defRPr sz="2600" kern="1200">
          <a:solidFill>
            <a:schemeClr val="tx1"/>
          </a:solidFill>
          <a:latin typeface="+mn-lt"/>
          <a:ea typeface="+mn-ea"/>
          <a:cs typeface="+mn-cs"/>
        </a:defRPr>
      </a:lvl4pPr>
      <a:lvl5pPr marL="2600786" algn="l" defTabSz="1300393" rtl="0" eaLnBrk="1" latinLnBrk="0" hangingPunct="1">
        <a:defRPr sz="2600" kern="1200">
          <a:solidFill>
            <a:schemeClr val="tx1"/>
          </a:solidFill>
          <a:latin typeface="+mn-lt"/>
          <a:ea typeface="+mn-ea"/>
          <a:cs typeface="+mn-cs"/>
        </a:defRPr>
      </a:lvl5pPr>
      <a:lvl6pPr marL="3250983" algn="l" defTabSz="1300393" rtl="0" eaLnBrk="1" latinLnBrk="0" hangingPunct="1">
        <a:defRPr sz="2600" kern="1200">
          <a:solidFill>
            <a:schemeClr val="tx1"/>
          </a:solidFill>
          <a:latin typeface="+mn-lt"/>
          <a:ea typeface="+mn-ea"/>
          <a:cs typeface="+mn-cs"/>
        </a:defRPr>
      </a:lvl6pPr>
      <a:lvl7pPr marL="3901180" algn="l" defTabSz="1300393" rtl="0" eaLnBrk="1" latinLnBrk="0" hangingPunct="1">
        <a:defRPr sz="2600" kern="1200">
          <a:solidFill>
            <a:schemeClr val="tx1"/>
          </a:solidFill>
          <a:latin typeface="+mn-lt"/>
          <a:ea typeface="+mn-ea"/>
          <a:cs typeface="+mn-cs"/>
        </a:defRPr>
      </a:lvl7pPr>
      <a:lvl8pPr marL="4551376" algn="l" defTabSz="1300393" rtl="0" eaLnBrk="1" latinLnBrk="0" hangingPunct="1">
        <a:defRPr sz="2600" kern="1200">
          <a:solidFill>
            <a:schemeClr val="tx1"/>
          </a:solidFill>
          <a:latin typeface="+mn-lt"/>
          <a:ea typeface="+mn-ea"/>
          <a:cs typeface="+mn-cs"/>
        </a:defRPr>
      </a:lvl8pPr>
      <a:lvl9pPr marL="5201573" algn="l" defTabSz="1300393"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image" Target="../media/image158.emf"/><Relationship Id="rId13" Type="http://schemas.openxmlformats.org/officeDocument/2006/relationships/image" Target="../media/image163.emf"/><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image" Target="../media/image162.png"/><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157.emf"/><Relationship Id="rId11" Type="http://schemas.openxmlformats.org/officeDocument/2006/relationships/image" Target="../media/image161.jpeg"/><Relationship Id="rId5" Type="http://schemas.openxmlformats.org/officeDocument/2006/relationships/oleObject" Target="../embeddings/oleObject30.bin"/><Relationship Id="rId10" Type="http://schemas.openxmlformats.org/officeDocument/2006/relationships/image" Target="../media/image160.jpeg"/><Relationship Id="rId4" Type="http://schemas.openxmlformats.org/officeDocument/2006/relationships/image" Target="../media/image156.emf"/><Relationship Id="rId9" Type="http://schemas.openxmlformats.org/officeDocument/2006/relationships/image" Target="../media/image159.png"/></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2.xml"/><Relationship Id="rId4" Type="http://schemas.openxmlformats.org/officeDocument/2006/relationships/image" Target="../media/image93.gi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2.xml"/><Relationship Id="rId1" Type="http://schemas.openxmlformats.org/officeDocument/2006/relationships/vmlDrawing" Target="../drawings/vmlDrawing20.vml"/><Relationship Id="rId6" Type="http://schemas.openxmlformats.org/officeDocument/2006/relationships/image" Target="../media/image165.emf"/><Relationship Id="rId5" Type="http://schemas.openxmlformats.org/officeDocument/2006/relationships/oleObject" Target="../embeddings/oleObject33.bin"/><Relationship Id="rId4" Type="http://schemas.openxmlformats.org/officeDocument/2006/relationships/image" Target="../media/image164.emf"/></Relationships>
</file>

<file path=ppt/slides/_rels/slide104.xml.rels><?xml version="1.0" encoding="UTF-8" standalone="yes"?>
<Relationships xmlns="http://schemas.openxmlformats.org/package/2006/relationships"><Relationship Id="rId8" Type="http://schemas.openxmlformats.org/officeDocument/2006/relationships/image" Target="../media/image168.e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167.emf"/><Relationship Id="rId5" Type="http://schemas.openxmlformats.org/officeDocument/2006/relationships/oleObject" Target="../embeddings/oleObject35.bin"/><Relationship Id="rId4" Type="http://schemas.openxmlformats.org/officeDocument/2006/relationships/image" Target="../media/image166.emf"/></Relationships>
</file>

<file path=ppt/slides/_rels/slide105.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image" Target="../media/image170.emf"/></Relationships>
</file>

<file path=ppt/slides/_rels/slide10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23.vml"/><Relationship Id="rId4" Type="http://schemas.openxmlformats.org/officeDocument/2006/relationships/image" Target="../media/image173.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75.wmf"/><Relationship Id="rId5" Type="http://schemas.openxmlformats.org/officeDocument/2006/relationships/oleObject" Target="../embeddings/oleObject40.bin"/><Relationship Id="rId4" Type="http://schemas.openxmlformats.org/officeDocument/2006/relationships/image" Target="../media/image174.wmf"/></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25.vml"/><Relationship Id="rId4" Type="http://schemas.openxmlformats.org/officeDocument/2006/relationships/image" Target="../media/image176.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image" Target="../media/image177.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2.xml"/><Relationship Id="rId4" Type="http://schemas.openxmlformats.org/officeDocument/2006/relationships/image" Target="../media/image93.gif"/></Relationships>
</file>

<file path=ppt/slides/_rels/slide12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82.png"/><Relationship Id="rId1" Type="http://schemas.openxmlformats.org/officeDocument/2006/relationships/slideLayout" Target="../slideLayouts/slideLayout12.xml"/><Relationship Id="rId5" Type="http://schemas.openxmlformats.org/officeDocument/2006/relationships/image" Target="../media/image184.png"/><Relationship Id="rId4" Type="http://schemas.openxmlformats.org/officeDocument/2006/relationships/image" Target="../media/image18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6.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28.png"/><Relationship Id="rId5" Type="http://schemas.openxmlformats.org/officeDocument/2006/relationships/diagramColors" Target="../diagrams/colors1.xml"/><Relationship Id="rId10" Type="http://schemas.openxmlformats.org/officeDocument/2006/relationships/image" Target="../media/image27.jpeg"/><Relationship Id="rId4" Type="http://schemas.openxmlformats.org/officeDocument/2006/relationships/diagramQuickStyle" Target="../diagrams/quickStyle1.xml"/><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3.jpeg"/><Relationship Id="rId11" Type="http://schemas.openxmlformats.org/officeDocument/2006/relationships/image" Target="../media/image38.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image" Target="../media/image39.emf"/></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1.emf"/></Relationships>
</file>

<file path=ppt/slides/_rels/slide27.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53.emf"/><Relationship Id="rId3" Type="http://schemas.openxmlformats.org/officeDocument/2006/relationships/image" Target="../media/image43.emf"/><Relationship Id="rId7" Type="http://schemas.openxmlformats.org/officeDocument/2006/relationships/image" Target="../media/image47.emf"/><Relationship Id="rId12" Type="http://schemas.openxmlformats.org/officeDocument/2006/relationships/image" Target="../media/image52.emf"/><Relationship Id="rId17" Type="http://schemas.openxmlformats.org/officeDocument/2006/relationships/image" Target="../media/image57.emf"/><Relationship Id="rId2" Type="http://schemas.openxmlformats.org/officeDocument/2006/relationships/image" Target="../media/image42.emf"/><Relationship Id="rId16" Type="http://schemas.openxmlformats.org/officeDocument/2006/relationships/image" Target="../media/image56.emf"/><Relationship Id="rId1" Type="http://schemas.openxmlformats.org/officeDocument/2006/relationships/slideLayout" Target="../slideLayouts/slideLayout7.xml"/><Relationship Id="rId6" Type="http://schemas.openxmlformats.org/officeDocument/2006/relationships/image" Target="../media/image46.emf"/><Relationship Id="rId11" Type="http://schemas.openxmlformats.org/officeDocument/2006/relationships/image" Target="../media/image51.emf"/><Relationship Id="rId5" Type="http://schemas.openxmlformats.org/officeDocument/2006/relationships/image" Target="../media/image45.emf"/><Relationship Id="rId15" Type="http://schemas.openxmlformats.org/officeDocument/2006/relationships/image" Target="../media/image5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 Id="rId14" Type="http://schemas.openxmlformats.org/officeDocument/2006/relationships/image" Target="../media/image5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wmf"/><Relationship Id="rId5" Type="http://schemas.openxmlformats.org/officeDocument/2006/relationships/image" Target="../media/image4.wmf"/><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66.wmf"/><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2.wmf"/></Relationships>
</file>

<file path=ppt/slides/_rels/slide4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77.png"/><Relationship Id="rId7" Type="http://schemas.openxmlformats.org/officeDocument/2006/relationships/image" Target="../media/image81.jpeg"/><Relationship Id="rId12" Type="http://schemas.openxmlformats.org/officeDocument/2006/relationships/image" Target="../media/image85.jpeg"/><Relationship Id="rId2"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80.jpeg"/><Relationship Id="rId11" Type="http://schemas.openxmlformats.org/officeDocument/2006/relationships/image" Target="../media/image84.jpeg"/><Relationship Id="rId5" Type="http://schemas.openxmlformats.org/officeDocument/2006/relationships/image" Target="../media/image79.jpeg"/><Relationship Id="rId10" Type="http://schemas.openxmlformats.org/officeDocument/2006/relationships/image" Target="../media/image83.jpeg"/><Relationship Id="rId4" Type="http://schemas.openxmlformats.org/officeDocument/2006/relationships/image" Target="../media/image78.png"/><Relationship Id="rId9" Type="http://schemas.openxmlformats.org/officeDocument/2006/relationships/image" Target="../media/image82.jpe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21.emf"/><Relationship Id="rId5" Type="http://schemas.openxmlformats.org/officeDocument/2006/relationships/image" Target="../media/image86.jpe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76.png"/><Relationship Id="rId7" Type="http://schemas.openxmlformats.org/officeDocument/2006/relationships/image" Target="../media/image90.png"/><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89.png"/><Relationship Id="rId11" Type="http://schemas.openxmlformats.org/officeDocument/2006/relationships/image" Target="../media/image88.emf"/><Relationship Id="rId5" Type="http://schemas.openxmlformats.org/officeDocument/2006/relationships/image" Target="../media/image78.png"/><Relationship Id="rId10" Type="http://schemas.openxmlformats.org/officeDocument/2006/relationships/oleObject" Target="../embeddings/oleObject5.bin"/><Relationship Id="rId4" Type="http://schemas.openxmlformats.org/officeDocument/2006/relationships/image" Target="../media/image77.png"/><Relationship Id="rId9" Type="http://schemas.openxmlformats.org/officeDocument/2006/relationships/image" Target="../media/image87.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2.xml"/><Relationship Id="rId4" Type="http://schemas.openxmlformats.org/officeDocument/2006/relationships/image" Target="../media/image93.gi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image" Target="../media/image9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6.vml"/><Relationship Id="rId4" Type="http://schemas.openxmlformats.org/officeDocument/2006/relationships/image" Target="../media/image95.emf"/></Relationships>
</file>

<file path=ppt/slides/_rels/slide55.x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image" Target="../media/image100.w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oleObject" Target="../embeddings/oleObject13.bin"/><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image" Target="../media/image97.wmf"/><Relationship Id="rId11" Type="http://schemas.openxmlformats.org/officeDocument/2006/relationships/oleObject" Target="../embeddings/oleObject12.bin"/><Relationship Id="rId5" Type="http://schemas.openxmlformats.org/officeDocument/2006/relationships/oleObject" Target="../embeddings/oleObject9.bin"/><Relationship Id="rId15" Type="http://schemas.openxmlformats.org/officeDocument/2006/relationships/image" Target="../media/image101.wmf"/><Relationship Id="rId10" Type="http://schemas.openxmlformats.org/officeDocument/2006/relationships/image" Target="../media/image99.wmf"/><Relationship Id="rId4" Type="http://schemas.openxmlformats.org/officeDocument/2006/relationships/image" Target="../media/image96.emf"/><Relationship Id="rId9" Type="http://schemas.openxmlformats.org/officeDocument/2006/relationships/oleObject" Target="../embeddings/oleObject11.bin"/><Relationship Id="rId14" Type="http://schemas.openxmlformats.org/officeDocument/2006/relationships/oleObject" Target="../embeddings/oleObject14.bin"/></Relationships>
</file>

<file path=ppt/slides/_rels/slide56.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106.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107.emf"/><Relationship Id="rId4" Type="http://schemas.openxmlformats.org/officeDocument/2006/relationships/image" Target="../media/image106.emf"/></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2.xml"/><Relationship Id="rId4" Type="http://schemas.openxmlformats.org/officeDocument/2006/relationships/image" Target="../media/image93.gif"/></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oleObject" Target="../embeddings/oleObject17.bin"/><Relationship Id="rId7" Type="http://schemas.openxmlformats.org/officeDocument/2006/relationships/image" Target="../media/image112.pn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111.emf"/><Relationship Id="rId5" Type="http://schemas.openxmlformats.org/officeDocument/2006/relationships/oleObject" Target="../embeddings/oleObject18.bin"/><Relationship Id="rId4" Type="http://schemas.openxmlformats.org/officeDocument/2006/relationships/image" Target="../media/image110.emf"/><Relationship Id="rId9" Type="http://schemas.openxmlformats.org/officeDocument/2006/relationships/image" Target="../media/image9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13.jpeg"/></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91.png"/><Relationship Id="rId7" Type="http://schemas.openxmlformats.org/officeDocument/2006/relationships/image" Target="../media/image116.png"/><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115.emf"/><Relationship Id="rId5" Type="http://schemas.openxmlformats.org/officeDocument/2006/relationships/oleObject" Target="../embeddings/oleObject19.bin"/><Relationship Id="rId4" Type="http://schemas.openxmlformats.org/officeDocument/2006/relationships/image" Target="../media/image92.png"/></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emf"/></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81.xml.rels><?xml version="1.0" encoding="UTF-8" standalone="yes"?>
<Relationships xmlns="http://schemas.openxmlformats.org/package/2006/relationships"><Relationship Id="rId3" Type="http://schemas.openxmlformats.org/officeDocument/2006/relationships/image" Target="../media/image130.jpeg"/><Relationship Id="rId7" Type="http://schemas.openxmlformats.org/officeDocument/2006/relationships/image" Target="../media/image9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132.wmf"/><Relationship Id="rId4" Type="http://schemas.openxmlformats.org/officeDocument/2006/relationships/image" Target="../media/image131.jpeg"/></Relationships>
</file>

<file path=ppt/slides/_rels/slide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133.emf"/><Relationship Id="rId5" Type="http://schemas.openxmlformats.org/officeDocument/2006/relationships/oleObject" Target="../embeddings/oleObject20.bin"/><Relationship Id="rId4" Type="http://schemas.openxmlformats.org/officeDocument/2006/relationships/image" Target="../media/image92.png"/></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png"/></Relationships>
</file>

<file path=ppt/slides/_rels/slide8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92.png"/><Relationship Id="rId7" Type="http://schemas.openxmlformats.org/officeDocument/2006/relationships/diagramColors" Target="../diagrams/colors4.xml"/><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2.xml"/><Relationship Id="rId4" Type="http://schemas.openxmlformats.org/officeDocument/2006/relationships/image" Target="../media/image93.gif"/></Relationships>
</file>

<file path=ppt/slides/_rels/slide87.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12.xml"/><Relationship Id="rId5" Type="http://schemas.openxmlformats.org/officeDocument/2006/relationships/image" Target="../media/image139.jpeg"/><Relationship Id="rId4" Type="http://schemas.openxmlformats.org/officeDocument/2006/relationships/image" Target="../media/image138.jpeg"/></Relationships>
</file>

<file path=ppt/slides/_rels/slide88.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oleObject" Target="../embeddings/oleObject21.bin"/><Relationship Id="rId7" Type="http://schemas.openxmlformats.org/officeDocument/2006/relationships/image" Target="../media/image142.jpeg"/><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image" Target="../media/image141.emf"/><Relationship Id="rId5" Type="http://schemas.openxmlformats.org/officeDocument/2006/relationships/oleObject" Target="../embeddings/oleObject22.bin"/><Relationship Id="rId4" Type="http://schemas.openxmlformats.org/officeDocument/2006/relationships/image" Target="../media/image140.emf"/><Relationship Id="rId9" Type="http://schemas.openxmlformats.org/officeDocument/2006/relationships/image" Target="../media/image144.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2.xml"/><Relationship Id="rId1" Type="http://schemas.openxmlformats.org/officeDocument/2006/relationships/vmlDrawing" Target="../drawings/vmlDrawing14.vml"/><Relationship Id="rId4" Type="http://schemas.openxmlformats.org/officeDocument/2006/relationships/image" Target="../media/image145.emf"/></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2.xml"/><Relationship Id="rId1" Type="http://schemas.openxmlformats.org/officeDocument/2006/relationships/vmlDrawing" Target="../drawings/vmlDrawing15.vml"/><Relationship Id="rId4" Type="http://schemas.openxmlformats.org/officeDocument/2006/relationships/image" Target="../media/image146.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2.xml"/><Relationship Id="rId1" Type="http://schemas.openxmlformats.org/officeDocument/2006/relationships/vmlDrawing" Target="../drawings/vmlDrawing16.vml"/><Relationship Id="rId4" Type="http://schemas.openxmlformats.org/officeDocument/2006/relationships/image" Target="../media/image147.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2.xml"/><Relationship Id="rId1" Type="http://schemas.openxmlformats.org/officeDocument/2006/relationships/vmlDrawing" Target="../drawings/vmlDrawing17.vml"/><Relationship Id="rId4" Type="http://schemas.openxmlformats.org/officeDocument/2006/relationships/image" Target="../media/image148.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2.xml"/><Relationship Id="rId1" Type="http://schemas.openxmlformats.org/officeDocument/2006/relationships/vmlDrawing" Target="../drawings/vmlDrawing18.vml"/><Relationship Id="rId6" Type="http://schemas.openxmlformats.org/officeDocument/2006/relationships/image" Target="../media/image150.emf"/><Relationship Id="rId5" Type="http://schemas.openxmlformats.org/officeDocument/2006/relationships/oleObject" Target="../embeddings/oleObject28.bin"/><Relationship Id="rId4" Type="http://schemas.openxmlformats.org/officeDocument/2006/relationships/image" Target="../media/image149.e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88235" y="1828778"/>
            <a:ext cx="11968006" cy="1239312"/>
          </a:xfrm>
          <a:prstGeom prst="rect">
            <a:avLst/>
          </a:prstGeom>
          <a:noFill/>
        </p:spPr>
        <p:txBody>
          <a:bodyPr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zh-CN" altLang="en-US" sz="7200" b="1" kern="10" spc="-341" dirty="0">
                <a:ln w="22225">
                  <a:solidFill>
                    <a:srgbClr val="FFFFFF"/>
                  </a:solidFill>
                  <a:round/>
                  <a:headEnd/>
                  <a:tailEnd type="none" w="sm" len="sm"/>
                </a:ln>
                <a:solidFill>
                  <a:srgbClr val="FF0000"/>
                </a:solidFill>
                <a:latin typeface="黑体"/>
                <a:ea typeface="黑体"/>
              </a:rPr>
              <a:t>密码旁路分析原理与方法</a:t>
            </a:r>
          </a:p>
        </p:txBody>
      </p:sp>
      <p:sp>
        <p:nvSpPr>
          <p:cNvPr id="6" name="灯片编号占位符 5"/>
          <p:cNvSpPr>
            <a:spLocks noGrp="1"/>
          </p:cNvSpPr>
          <p:nvPr>
            <p:ph type="sldNum" sz="quarter" idx="12"/>
          </p:nvPr>
        </p:nvSpPr>
        <p:spPr/>
        <p:txBody>
          <a:bodyPr/>
          <a:lstStyle/>
          <a:p>
            <a:pPr>
              <a:defRPr/>
            </a:pPr>
            <a:fld id="{CFFFD327-B9C6-4415-9443-C841C8FAC2DE}" type="slidenum">
              <a:rPr lang="en-US" altLang="zh-CN" smtClean="0"/>
              <a:pPr>
                <a:defRPr/>
              </a:pPr>
              <a:t>1</a:t>
            </a:fld>
            <a:endParaRPr lang="en-US" dirty="0"/>
          </a:p>
        </p:txBody>
      </p:sp>
      <p:sp>
        <p:nvSpPr>
          <p:cNvPr id="9" name="Text Box 6"/>
          <p:cNvSpPr txBox="1">
            <a:spLocks noChangeArrowheads="1"/>
          </p:cNvSpPr>
          <p:nvPr/>
        </p:nvSpPr>
        <p:spPr bwMode="auto">
          <a:xfrm>
            <a:off x="2863044" y="4876800"/>
            <a:ext cx="7418387" cy="978729"/>
          </a:xfrm>
          <a:prstGeom prst="rect">
            <a:avLst/>
          </a:prstGeom>
          <a:noFill/>
          <a:ln>
            <a:noFill/>
          </a:ln>
          <a:effectLst>
            <a:outerShdw dist="28398" dir="3806097" algn="ctr" rotWithShape="0">
              <a:schemeClr val="tx1">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Ctr="1">
            <a:spAutoFit/>
          </a:bodyPr>
          <a:lstStyle/>
          <a:p>
            <a:pPr algn="ctr" fontAlgn="t">
              <a:lnSpc>
                <a:spcPct val="120000"/>
              </a:lnSpc>
            </a:pPr>
            <a:r>
              <a:rPr lang="en-US" altLang="zh-CN" sz="4800" dirty="0">
                <a:solidFill>
                  <a:schemeClr val="bg1"/>
                </a:solidFill>
                <a:latin typeface="方正大黑简体" panose="02010601030101010101" pitchFamily="2" charset="-122"/>
                <a:ea typeface="方正大黑简体" panose="02010601030101010101" pitchFamily="2" charset="-122"/>
              </a:rPr>
              <a:t>2014</a:t>
            </a:r>
            <a:r>
              <a:rPr lang="zh-CN" altLang="en-US" sz="4800" dirty="0">
                <a:solidFill>
                  <a:schemeClr val="bg1"/>
                </a:solidFill>
                <a:latin typeface="方正大黑简体" panose="02010601030101010101" pitchFamily="2" charset="-122"/>
                <a:ea typeface="方正大黑简体" panose="02010601030101010101" pitchFamily="2" charset="-122"/>
              </a:rPr>
              <a:t>年</a:t>
            </a:r>
            <a:r>
              <a:rPr lang="en-US" altLang="zh-CN" sz="4800" dirty="0">
                <a:solidFill>
                  <a:schemeClr val="bg1"/>
                </a:solidFill>
                <a:latin typeface="方正大黑简体" panose="02010601030101010101" pitchFamily="2" charset="-122"/>
                <a:ea typeface="方正大黑简体" panose="02010601030101010101" pitchFamily="2" charset="-122"/>
              </a:rPr>
              <a:t>5</a:t>
            </a:r>
            <a:r>
              <a:rPr lang="zh-CN" altLang="en-US" sz="4800" dirty="0">
                <a:solidFill>
                  <a:schemeClr val="bg1"/>
                </a:solidFill>
                <a:latin typeface="方正大黑简体" panose="02010601030101010101" pitchFamily="2" charset="-122"/>
                <a:ea typeface="方正大黑简体" panose="02010601030101010101" pitchFamily="2" charset="-122"/>
              </a:rPr>
              <a:t>月</a:t>
            </a:r>
          </a:p>
        </p:txBody>
      </p:sp>
    </p:spTree>
    <p:extLst>
      <p:ext uri="{BB962C8B-B14F-4D97-AF65-F5344CB8AC3E}">
        <p14:creationId xmlns:p14="http://schemas.microsoft.com/office/powerpoint/2010/main" val="4236136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33"/>
          <p:cNvSpPr>
            <a:spLocks noChangeArrowheads="1"/>
          </p:cNvSpPr>
          <p:nvPr/>
        </p:nvSpPr>
        <p:spPr bwMode="gray">
          <a:xfrm>
            <a:off x="7844899" y="49672"/>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45" name="Text Box 35"/>
          <p:cNvSpPr txBox="1">
            <a:spLocks noChangeArrowheads="1"/>
          </p:cNvSpPr>
          <p:nvPr/>
        </p:nvSpPr>
        <p:spPr bwMode="gray">
          <a:xfrm>
            <a:off x="8113276" y="10724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grpSp>
        <p:nvGrpSpPr>
          <p:cNvPr id="46" name="组合 4"/>
          <p:cNvGrpSpPr>
            <a:grpSpLocks/>
          </p:cNvGrpSpPr>
          <p:nvPr/>
        </p:nvGrpSpPr>
        <p:grpSpPr bwMode="auto">
          <a:xfrm>
            <a:off x="8903798" y="126435"/>
            <a:ext cx="4001663" cy="589281"/>
            <a:chOff x="288838" y="21598"/>
            <a:chExt cx="4351137" cy="590400"/>
          </a:xfrm>
        </p:grpSpPr>
        <p:sp>
          <p:nvSpPr>
            <p:cNvPr id="47" name="圆角矩形 46"/>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8" name="圆角矩形 4"/>
            <p:cNvSpPr/>
            <p:nvPr/>
          </p:nvSpPr>
          <p:spPr>
            <a:xfrm>
              <a:off x="418102" y="80412"/>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密码旁路分析研究背景</a:t>
              </a:r>
            </a:p>
          </p:txBody>
        </p:sp>
      </p:grpSp>
      <p:sp>
        <p:nvSpPr>
          <p:cNvPr id="2" name="矩形 1"/>
          <p:cNvSpPr/>
          <p:nvPr/>
        </p:nvSpPr>
        <p:spPr>
          <a:xfrm>
            <a:off x="14855328" y="2141681"/>
            <a:ext cx="10802409" cy="2054409"/>
          </a:xfrm>
          <a:prstGeom prst="rect">
            <a:avLst/>
          </a:prstGeom>
        </p:spPr>
        <p:txBody>
          <a:bodyPr wrap="square">
            <a:spAutoFit/>
          </a:bodyPr>
          <a:lstStyle/>
          <a:p>
            <a:pPr eaLnBrk="1" hangingPunct="1">
              <a:lnSpc>
                <a:spcPct val="125000"/>
              </a:lnSpc>
            </a:pPr>
            <a:r>
              <a:rPr lang="en-US" altLang="zh-CN" sz="3400" dirty="0">
                <a:solidFill>
                  <a:srgbClr val="FF0000"/>
                </a:solidFill>
                <a:ea typeface="黑体" pitchFamily="49" charset="-122"/>
              </a:rPr>
              <a:t>1</a:t>
            </a:r>
            <a:r>
              <a:rPr lang="zh-CN" altLang="en-US" sz="3400" dirty="0">
                <a:solidFill>
                  <a:srgbClr val="FF0000"/>
                </a:solidFill>
                <a:ea typeface="黑体" pitchFamily="49" charset="-122"/>
              </a:rPr>
              <a:t>、；</a:t>
            </a:r>
            <a:endParaRPr lang="en-US" altLang="zh-CN" sz="3400" dirty="0">
              <a:solidFill>
                <a:srgbClr val="FF0000"/>
              </a:solidFill>
              <a:ea typeface="黑体" pitchFamily="49" charset="-122"/>
            </a:endParaRPr>
          </a:p>
          <a:p>
            <a:pPr eaLnBrk="1" hangingPunct="1">
              <a:lnSpc>
                <a:spcPct val="125000"/>
              </a:lnSpc>
            </a:pPr>
            <a:r>
              <a:rPr lang="zh-CN" altLang="en-US" sz="3400" dirty="0">
                <a:solidFill>
                  <a:srgbClr val="FF0000"/>
                </a:solidFill>
                <a:ea typeface="黑体" pitchFamily="49" charset="-122"/>
              </a:rPr>
              <a:t> </a:t>
            </a:r>
            <a:r>
              <a:rPr lang="en-US" altLang="zh-CN" sz="3400" dirty="0">
                <a:solidFill>
                  <a:srgbClr val="FF0000"/>
                </a:solidFill>
                <a:ea typeface="黑体" pitchFamily="49" charset="-122"/>
              </a:rPr>
              <a:t>2</a:t>
            </a:r>
            <a:r>
              <a:rPr lang="zh-CN" altLang="en-US" sz="3400" dirty="0">
                <a:solidFill>
                  <a:srgbClr val="FF0000"/>
                </a:solidFill>
                <a:ea typeface="黑体" pitchFamily="49" charset="-122"/>
              </a:rPr>
              <a:t>、随着密码设计水平的提高，传统密码分析已经难以对密钥安全性构成现实威胁！</a:t>
            </a:r>
          </a:p>
        </p:txBody>
      </p:sp>
      <p:pic>
        <p:nvPicPr>
          <p:cNvPr id="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3968" y="2644552"/>
            <a:ext cx="7943850"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466398" y="1641049"/>
            <a:ext cx="2646878" cy="584775"/>
          </a:xfrm>
          <a:prstGeom prst="rect">
            <a:avLst/>
          </a:prstGeom>
        </p:spPr>
        <p:txBody>
          <a:bodyPr wrap="none">
            <a:spAutoFit/>
          </a:bodyPr>
          <a:lstStyle/>
          <a:p>
            <a:pPr eaLnBrk="1" hangingPunct="1"/>
            <a:r>
              <a:rPr lang="zh-CN" altLang="en-US" sz="3200" dirty="0">
                <a:solidFill>
                  <a:srgbClr val="0000CC"/>
                </a:solidFill>
                <a:ea typeface="黑体" pitchFamily="49" charset="-122"/>
              </a:rPr>
              <a:t>密码强力攻击</a:t>
            </a:r>
          </a:p>
        </p:txBody>
      </p:sp>
      <p:sp>
        <p:nvSpPr>
          <p:cNvPr id="5" name="矩形 4"/>
          <p:cNvSpPr/>
          <p:nvPr/>
        </p:nvSpPr>
        <p:spPr>
          <a:xfrm>
            <a:off x="352058" y="7017294"/>
            <a:ext cx="13004800" cy="1323439"/>
          </a:xfrm>
          <a:prstGeom prst="rect">
            <a:avLst/>
          </a:prstGeom>
        </p:spPr>
        <p:txBody>
          <a:bodyPr wrap="square">
            <a:spAutoFit/>
          </a:bodyPr>
          <a:lstStyle/>
          <a:p>
            <a:pPr>
              <a:spcBef>
                <a:spcPct val="50000"/>
              </a:spcBef>
              <a:defRPr/>
            </a:pPr>
            <a:r>
              <a:rPr lang="zh-CN" altLang="en-US" sz="3200" dirty="0">
                <a:solidFill>
                  <a:srgbClr val="FF0000"/>
                </a:solidFill>
                <a:ea typeface="黑体" pitchFamily="49" charset="-122"/>
              </a:rPr>
              <a:t>由</a:t>
            </a:r>
            <a:r>
              <a:rPr lang="en-US" altLang="zh-CN" sz="3200" dirty="0">
                <a:solidFill>
                  <a:srgbClr val="FF0000"/>
                </a:solidFill>
                <a:ea typeface="黑体" pitchFamily="49" charset="-122"/>
              </a:rPr>
              <a:t>FPGA</a:t>
            </a:r>
            <a:r>
              <a:rPr lang="zh-CN" altLang="en-US" sz="3200" dirty="0">
                <a:solidFill>
                  <a:srgbClr val="FF0000"/>
                </a:solidFill>
                <a:ea typeface="黑体" pitchFamily="49" charset="-122"/>
              </a:rPr>
              <a:t>阵列组成的密码分析机</a:t>
            </a:r>
            <a:r>
              <a:rPr lang="en-US" altLang="zh-CN" sz="3200" dirty="0">
                <a:solidFill>
                  <a:srgbClr val="FF0000"/>
                </a:solidFill>
                <a:ea typeface="黑体" pitchFamily="49" charset="-122"/>
              </a:rPr>
              <a:t>COPACOBANA</a:t>
            </a:r>
            <a:r>
              <a:rPr lang="zh-CN" altLang="en-US" sz="3200" dirty="0">
                <a:solidFill>
                  <a:srgbClr val="FF0000"/>
                </a:solidFill>
                <a:ea typeface="黑体" pitchFamily="49" charset="-122"/>
              </a:rPr>
              <a:t>，</a:t>
            </a:r>
            <a:r>
              <a:rPr lang="en-US" altLang="zh-CN" sz="3200" dirty="0">
                <a:solidFill>
                  <a:srgbClr val="FF0000"/>
                </a:solidFill>
                <a:ea typeface="黑体" pitchFamily="49" charset="-122"/>
              </a:rPr>
              <a:t>DES</a:t>
            </a:r>
            <a:r>
              <a:rPr lang="zh-CN" altLang="en-US" sz="3200" dirty="0">
                <a:solidFill>
                  <a:srgbClr val="FF0000"/>
                </a:solidFill>
                <a:ea typeface="黑体" pitchFamily="49" charset="-122"/>
              </a:rPr>
              <a:t>破译需要</a:t>
            </a:r>
            <a:r>
              <a:rPr lang="en-US" altLang="zh-CN" sz="3200" dirty="0">
                <a:solidFill>
                  <a:srgbClr val="FF0000"/>
                </a:solidFill>
                <a:ea typeface="黑体" pitchFamily="49" charset="-122"/>
              </a:rPr>
              <a:t>8.7</a:t>
            </a:r>
            <a:r>
              <a:rPr lang="zh-CN" altLang="en-US" sz="3200" dirty="0">
                <a:solidFill>
                  <a:srgbClr val="FF0000"/>
                </a:solidFill>
                <a:ea typeface="黑体" pitchFamily="49" charset="-122"/>
              </a:rPr>
              <a:t>天</a:t>
            </a:r>
            <a:endParaRPr lang="en-US" altLang="zh-CN" sz="3200" dirty="0">
              <a:solidFill>
                <a:srgbClr val="FF0000"/>
              </a:solidFill>
              <a:ea typeface="黑体" pitchFamily="49" charset="-122"/>
            </a:endParaRPr>
          </a:p>
          <a:p>
            <a:pPr>
              <a:spcBef>
                <a:spcPct val="50000"/>
              </a:spcBef>
              <a:defRPr/>
            </a:pPr>
            <a:r>
              <a:rPr lang="en-US" altLang="zh-CN" sz="3200" dirty="0">
                <a:solidFill>
                  <a:srgbClr val="FF0000"/>
                </a:solidFill>
                <a:ea typeface="黑体" pitchFamily="49" charset="-122"/>
              </a:rPr>
              <a:t>AES</a:t>
            </a:r>
            <a:r>
              <a:rPr lang="zh-CN" altLang="en-US" sz="3200" dirty="0">
                <a:solidFill>
                  <a:srgbClr val="FF0000"/>
                </a:solidFill>
                <a:ea typeface="黑体" pitchFamily="49" charset="-122"/>
              </a:rPr>
              <a:t>？？？？？？</a:t>
            </a:r>
            <a:endParaRPr lang="en-US" altLang="zh-CN" sz="3200" dirty="0">
              <a:solidFill>
                <a:srgbClr val="FF0000"/>
              </a:solidFill>
              <a:ea typeface="黑体" pitchFamily="49" charset="-122"/>
            </a:endParaRPr>
          </a:p>
        </p:txBody>
      </p:sp>
    </p:spTree>
    <p:extLst>
      <p:ext uri="{BB962C8B-B14F-4D97-AF65-F5344CB8AC3E}">
        <p14:creationId xmlns:p14="http://schemas.microsoft.com/office/powerpoint/2010/main" val="3748028489"/>
      </p:ext>
    </p:extLst>
  </p:cSld>
  <p:clrMapOvr>
    <a:masterClrMapping/>
  </p:clrMapOvr>
  <p:transition>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ct 6"/>
          <p:cNvGraphicFramePr>
            <a:graphicFrameLocks noChangeAspect="1"/>
          </p:cNvGraphicFramePr>
          <p:nvPr>
            <p:extLst>
              <p:ext uri="{D42A27DB-BD31-4B8C-83A1-F6EECF244321}">
                <p14:modId xmlns:p14="http://schemas.microsoft.com/office/powerpoint/2010/main" val="613655770"/>
              </p:ext>
            </p:extLst>
          </p:nvPr>
        </p:nvGraphicFramePr>
        <p:xfrm>
          <a:off x="650240" y="3328989"/>
          <a:ext cx="2167467" cy="2700302"/>
        </p:xfrm>
        <a:graphic>
          <a:graphicData uri="http://schemas.openxmlformats.org/presentationml/2006/ole">
            <mc:AlternateContent xmlns:mc="http://schemas.openxmlformats.org/markup-compatibility/2006">
              <mc:Choice xmlns:v="urn:schemas-microsoft-com:vml" Requires="v">
                <p:oleObj spid="_x0000_s19460" name="Visio" r:id="rId3" imgW="704546" imgH="877824" progId="Visio.Drawing.11">
                  <p:embed/>
                </p:oleObj>
              </mc:Choice>
              <mc:Fallback>
                <p:oleObj name="Visio" r:id="rId3" imgW="704546" imgH="877824" progId="Visio.Drawing.11">
                  <p:embed/>
                  <p:pic>
                    <p:nvPicPr>
                      <p:cNvPr id="3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240" y="3328989"/>
                        <a:ext cx="2167467" cy="2700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oleObj>
              </mc:Fallback>
            </mc:AlternateContent>
          </a:graphicData>
        </a:graphic>
      </p:graphicFrame>
      <p:graphicFrame>
        <p:nvGraphicFramePr>
          <p:cNvPr id="31" name="Object 7"/>
          <p:cNvGraphicFramePr>
            <a:graphicFrameLocks noChangeAspect="1"/>
          </p:cNvGraphicFramePr>
          <p:nvPr>
            <p:extLst>
              <p:ext uri="{D42A27DB-BD31-4B8C-83A1-F6EECF244321}">
                <p14:modId xmlns:p14="http://schemas.microsoft.com/office/powerpoint/2010/main" val="372696237"/>
              </p:ext>
            </p:extLst>
          </p:nvPr>
        </p:nvGraphicFramePr>
        <p:xfrm>
          <a:off x="9753601" y="3220616"/>
          <a:ext cx="1991360" cy="2598703"/>
        </p:xfrm>
        <a:graphic>
          <a:graphicData uri="http://schemas.openxmlformats.org/presentationml/2006/ole">
            <mc:AlternateContent xmlns:mc="http://schemas.openxmlformats.org/markup-compatibility/2006">
              <mc:Choice xmlns:v="urn:schemas-microsoft-com:vml" Requires="v">
                <p:oleObj spid="_x0000_s19461" name="Visio" r:id="rId5" imgW="665944" imgH="868916" progId="Visio.Drawing.11">
                  <p:embed/>
                </p:oleObj>
              </mc:Choice>
              <mc:Fallback>
                <p:oleObj name="Visio" r:id="rId5" imgW="665944" imgH="868916" progId="Visio.Drawing.11">
                  <p:embed/>
                  <p:pic>
                    <p:nvPicPr>
                      <p:cNvPr id="3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3601" y="3220616"/>
                        <a:ext cx="1991360" cy="2598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oleObj>
              </mc:Fallback>
            </mc:AlternateContent>
          </a:graphicData>
        </a:graphic>
      </p:graphicFrame>
      <p:graphicFrame>
        <p:nvGraphicFramePr>
          <p:cNvPr id="32" name="Object 8"/>
          <p:cNvGraphicFramePr>
            <a:graphicFrameLocks noChangeAspect="1"/>
          </p:cNvGraphicFramePr>
          <p:nvPr>
            <p:extLst>
              <p:ext uri="{D42A27DB-BD31-4B8C-83A1-F6EECF244321}">
                <p14:modId xmlns:p14="http://schemas.microsoft.com/office/powerpoint/2010/main" val="1190555809"/>
              </p:ext>
            </p:extLst>
          </p:nvPr>
        </p:nvGraphicFramePr>
        <p:xfrm>
          <a:off x="5310293" y="3328989"/>
          <a:ext cx="2284871" cy="1950720"/>
        </p:xfrm>
        <a:graphic>
          <a:graphicData uri="http://schemas.openxmlformats.org/presentationml/2006/ole">
            <mc:AlternateContent xmlns:mc="http://schemas.openxmlformats.org/markup-compatibility/2006">
              <mc:Choice xmlns:v="urn:schemas-microsoft-com:vml" Requires="v">
                <p:oleObj spid="_x0000_s19462" name="Visio" r:id="rId7" imgW="978266" imgH="856769" progId="Visio.Drawing.11">
                  <p:embed/>
                </p:oleObj>
              </mc:Choice>
              <mc:Fallback>
                <p:oleObj name="Visio" r:id="rId7" imgW="978266" imgH="856769" progId="Visio.Drawing.11">
                  <p:embed/>
                  <p:pic>
                    <p:nvPicPr>
                      <p:cNvPr id="32"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0293" y="3328989"/>
                        <a:ext cx="2284871" cy="1950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oleObj>
              </mc:Fallback>
            </mc:AlternateContent>
          </a:graphicData>
        </a:graphic>
      </p:graphicFrame>
      <p:pic>
        <p:nvPicPr>
          <p:cNvPr id="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7707" y="3870856"/>
            <a:ext cx="2619022" cy="10837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27520" y="3870856"/>
            <a:ext cx="2619022" cy="108373"/>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1" descr="E:\论文预答辩\5系图.jpg"/>
          <p:cNvPicPr>
            <a:picLocks noChangeAspect="1" noChangeArrowheads="1"/>
          </p:cNvPicPr>
          <p:nvPr/>
        </p:nvPicPr>
        <p:blipFill>
          <a:blip r:embed="rId10">
            <a:extLst>
              <a:ext uri="{28A0092B-C50C-407E-A947-70E740481C1C}">
                <a14:useLocalDpi xmlns:a14="http://schemas.microsoft.com/office/drawing/2010/main" val="0"/>
              </a:ext>
            </a:extLst>
          </a:blip>
          <a:srcRect l="7317" t="9756" r="7317" b="8943"/>
          <a:stretch>
            <a:fillRect/>
          </a:stretch>
        </p:blipFill>
        <p:spPr bwMode="auto">
          <a:xfrm>
            <a:off x="406743" y="6318895"/>
            <a:ext cx="3728469" cy="266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2" descr="E:\论文预答辩\计算中心.jpg"/>
          <p:cNvPicPr>
            <a:picLocks noChangeAspect="1" noChangeArrowheads="1"/>
          </p:cNvPicPr>
          <p:nvPr/>
        </p:nvPicPr>
        <p:blipFill>
          <a:blip r:embed="rId11">
            <a:extLst>
              <a:ext uri="{28A0092B-C50C-407E-A947-70E740481C1C}">
                <a14:useLocalDpi xmlns:a14="http://schemas.microsoft.com/office/drawing/2010/main" val="0"/>
              </a:ext>
            </a:extLst>
          </a:blip>
          <a:srcRect l="24074" t="9877" r="24074" b="35802"/>
          <a:stretch>
            <a:fillRect/>
          </a:stretch>
        </p:blipFill>
        <p:spPr bwMode="auto">
          <a:xfrm>
            <a:off x="9006794" y="6370159"/>
            <a:ext cx="3528392" cy="2771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图片框 1976"/>
          <p:cNvPicPr/>
          <p:nvPr/>
        </p:nvPicPr>
        <p:blipFill>
          <a:blip r:embed="rId12">
            <a:extLst>
              <a:ext uri="{28A0092B-C50C-407E-A947-70E740481C1C}">
                <a14:useLocalDpi xmlns:a14="http://schemas.microsoft.com/office/drawing/2010/main" val="0"/>
              </a:ext>
            </a:extLst>
          </a:blip>
          <a:srcRect/>
          <a:stretch>
            <a:fillRect/>
          </a:stretch>
        </p:blipFill>
        <p:spPr bwMode="auto">
          <a:xfrm>
            <a:off x="4299520" y="5524872"/>
            <a:ext cx="4502785" cy="1069975"/>
          </a:xfrm>
          <a:prstGeom prst="rect">
            <a:avLst/>
          </a:prstGeom>
          <a:noFill/>
          <a:ln>
            <a:noFill/>
          </a:ln>
        </p:spPr>
      </p:pic>
      <p:pic>
        <p:nvPicPr>
          <p:cNvPr id="38" name="图片框 1977"/>
          <p:cNvPicPr/>
          <p:nvPr/>
        </p:nvPicPr>
        <p:blipFill>
          <a:blip r:embed="rId13">
            <a:extLst>
              <a:ext uri="{28A0092B-C50C-407E-A947-70E740481C1C}">
                <a14:useLocalDpi xmlns:a14="http://schemas.microsoft.com/office/drawing/2010/main" val="0"/>
              </a:ext>
            </a:extLst>
          </a:blip>
          <a:srcRect/>
          <a:stretch>
            <a:fillRect/>
          </a:stretch>
        </p:blipFill>
        <p:spPr bwMode="auto">
          <a:xfrm>
            <a:off x="4407788" y="6697978"/>
            <a:ext cx="4286250" cy="2115820"/>
          </a:xfrm>
          <a:prstGeom prst="rect">
            <a:avLst/>
          </a:prstGeom>
          <a:noFill/>
          <a:ln>
            <a:noFill/>
          </a:ln>
        </p:spPr>
      </p:pic>
      <p:sp>
        <p:nvSpPr>
          <p:cNvPr id="39" name="矩形 12"/>
          <p:cNvSpPr>
            <a:spLocks noChangeArrowheads="1"/>
          </p:cNvSpPr>
          <p:nvPr/>
        </p:nvSpPr>
        <p:spPr bwMode="auto">
          <a:xfrm>
            <a:off x="4135212" y="8813798"/>
            <a:ext cx="4667093"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pPr algn="ctr"/>
            <a:r>
              <a:rPr lang="en-US" altLang="zh-CN" dirty="0">
                <a:latin typeface="华文中宋" pitchFamily="2" charset="-122"/>
                <a:ea typeface="华文中宋" pitchFamily="2" charset="-122"/>
              </a:rPr>
              <a:t>AES</a:t>
            </a:r>
            <a:r>
              <a:rPr lang="zh-CN" altLang="en-US" dirty="0">
                <a:latin typeface="华文中宋" pitchFamily="2" charset="-122"/>
                <a:ea typeface="华文中宋" pitchFamily="2" charset="-122"/>
              </a:rPr>
              <a:t>第一轮攻击，</a:t>
            </a:r>
            <a:r>
              <a:rPr lang="en-US" altLang="zh-CN" dirty="0">
                <a:latin typeface="华文中宋" pitchFamily="2" charset="-122"/>
                <a:ea typeface="华文中宋" pitchFamily="2" charset="-122"/>
              </a:rPr>
              <a:t>750</a:t>
            </a:r>
            <a:r>
              <a:rPr lang="zh-CN" altLang="en-US" dirty="0">
                <a:latin typeface="华文中宋" pitchFamily="2" charset="-122"/>
                <a:ea typeface="华文中宋" pitchFamily="2" charset="-122"/>
              </a:rPr>
              <a:t>个样本</a:t>
            </a:r>
          </a:p>
        </p:txBody>
      </p:sp>
      <p:sp>
        <p:nvSpPr>
          <p:cNvPr id="40"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1"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4"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7"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8" name="Rectangle 8"/>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51" name="组合 4"/>
          <p:cNvGrpSpPr>
            <a:grpSpLocks/>
          </p:cNvGrpSpPr>
          <p:nvPr/>
        </p:nvGrpSpPr>
        <p:grpSpPr bwMode="auto">
          <a:xfrm>
            <a:off x="8494634" y="129028"/>
            <a:ext cx="4344470" cy="589281"/>
            <a:chOff x="288838" y="21598"/>
            <a:chExt cx="4278985" cy="590400"/>
          </a:xfrm>
        </p:grpSpPr>
        <p:sp>
          <p:nvSpPr>
            <p:cNvPr id="52" name="圆角矩形 5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5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54" name="AutoShape 5"/>
          <p:cNvSpPr>
            <a:spLocks noChangeArrowheads="1"/>
          </p:cNvSpPr>
          <p:nvPr/>
        </p:nvSpPr>
        <p:spPr bwMode="gray">
          <a:xfrm>
            <a:off x="1854630"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r>
              <a:rPr lang="en-US" altLang="zh-CN" sz="2800" dirty="0">
                <a:solidFill>
                  <a:srgbClr val="000000"/>
                </a:solidFill>
                <a:latin typeface="华文中宋" pitchFamily="2" charset="-122"/>
                <a:ea typeface="华文中宋" pitchFamily="2" charset="-122"/>
              </a:rPr>
              <a:t>3.3 Cache</a:t>
            </a:r>
            <a:r>
              <a:rPr lang="zh-CN" altLang="en-US" sz="2800" dirty="0">
                <a:solidFill>
                  <a:srgbClr val="000000"/>
                </a:solidFill>
                <a:latin typeface="华文中宋" pitchFamily="2" charset="-122"/>
                <a:ea typeface="华文中宋" pitchFamily="2" charset="-122"/>
              </a:rPr>
              <a:t>攻击原理与实例分析</a:t>
            </a:r>
            <a:endParaRPr lang="en-US" altLang="zh-CN" sz="2800" dirty="0">
              <a:solidFill>
                <a:srgbClr val="000000"/>
              </a:solidFill>
              <a:latin typeface="华文中宋" pitchFamily="2" charset="-122"/>
              <a:ea typeface="华文中宋" pitchFamily="2" charset="-122"/>
            </a:endParaRPr>
          </a:p>
        </p:txBody>
      </p:sp>
      <p:sp>
        <p:nvSpPr>
          <p:cNvPr id="55" name="内容占位符 2"/>
          <p:cNvSpPr txBox="1">
            <a:spLocks/>
          </p:cNvSpPr>
          <p:nvPr/>
        </p:nvSpPr>
        <p:spPr>
          <a:xfrm>
            <a:off x="8398933" y="1060376"/>
            <a:ext cx="4127395"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）访问驱动攻击示例</a:t>
            </a:r>
          </a:p>
        </p:txBody>
      </p:sp>
      <p:sp>
        <p:nvSpPr>
          <p:cNvPr id="56" name="矩形 55"/>
          <p:cNvSpPr/>
          <p:nvPr/>
        </p:nvSpPr>
        <p:spPr>
          <a:xfrm>
            <a:off x="3354343" y="1847850"/>
            <a:ext cx="6946354"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远程攻击也可成功实现</a:t>
            </a:r>
          </a:p>
        </p:txBody>
      </p:sp>
    </p:spTree>
    <p:extLst>
      <p:ext uri="{BB962C8B-B14F-4D97-AF65-F5344CB8AC3E}">
        <p14:creationId xmlns:p14="http://schemas.microsoft.com/office/powerpoint/2010/main" val="25291824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1"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2"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4"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7"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8" name="Rectangle 8"/>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51" name="组合 4"/>
          <p:cNvGrpSpPr>
            <a:grpSpLocks/>
          </p:cNvGrpSpPr>
          <p:nvPr/>
        </p:nvGrpSpPr>
        <p:grpSpPr bwMode="auto">
          <a:xfrm>
            <a:off x="8494634" y="129028"/>
            <a:ext cx="4344470" cy="589281"/>
            <a:chOff x="288838" y="21598"/>
            <a:chExt cx="4278985" cy="590400"/>
          </a:xfrm>
        </p:grpSpPr>
        <p:sp>
          <p:nvSpPr>
            <p:cNvPr id="52" name="圆角矩形 5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5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54" name="AutoShape 5"/>
          <p:cNvSpPr>
            <a:spLocks noChangeArrowheads="1"/>
          </p:cNvSpPr>
          <p:nvPr/>
        </p:nvSpPr>
        <p:spPr bwMode="gray">
          <a:xfrm>
            <a:off x="1854630"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r>
              <a:rPr lang="en-US" altLang="zh-CN" sz="2800" dirty="0">
                <a:solidFill>
                  <a:srgbClr val="000000"/>
                </a:solidFill>
                <a:latin typeface="华文中宋" pitchFamily="2" charset="-122"/>
                <a:ea typeface="华文中宋" pitchFamily="2" charset="-122"/>
              </a:rPr>
              <a:t>3.3 Cache</a:t>
            </a:r>
            <a:r>
              <a:rPr lang="zh-CN" altLang="en-US" sz="2800" dirty="0">
                <a:solidFill>
                  <a:srgbClr val="000000"/>
                </a:solidFill>
                <a:latin typeface="华文中宋" pitchFamily="2" charset="-122"/>
                <a:ea typeface="华文中宋" pitchFamily="2" charset="-122"/>
              </a:rPr>
              <a:t>攻击原理与实例分析</a:t>
            </a:r>
            <a:endParaRPr lang="en-US" altLang="zh-CN" sz="2800" dirty="0">
              <a:solidFill>
                <a:srgbClr val="000000"/>
              </a:solidFill>
              <a:latin typeface="华文中宋" pitchFamily="2" charset="-122"/>
              <a:ea typeface="华文中宋" pitchFamily="2" charset="-122"/>
            </a:endParaRPr>
          </a:p>
        </p:txBody>
      </p:sp>
      <p:sp>
        <p:nvSpPr>
          <p:cNvPr id="55" name="内容占位符 2"/>
          <p:cNvSpPr txBox="1">
            <a:spLocks/>
          </p:cNvSpPr>
          <p:nvPr/>
        </p:nvSpPr>
        <p:spPr>
          <a:xfrm>
            <a:off x="3342207" y="2140496"/>
            <a:ext cx="4127395"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5</a:t>
            </a:r>
            <a:r>
              <a:rPr lang="zh-CN" altLang="en-US" kern="0" dirty="0">
                <a:solidFill>
                  <a:srgbClr val="3333FF"/>
                </a:solidFill>
                <a:latin typeface="华文中宋" pitchFamily="2" charset="-122"/>
                <a:ea typeface="华文中宋" pitchFamily="2" charset="-122"/>
              </a:rPr>
              <a:t>）攻击总结</a:t>
            </a:r>
          </a:p>
        </p:txBody>
      </p:sp>
      <p:graphicFrame>
        <p:nvGraphicFramePr>
          <p:cNvPr id="27" name="图示 26"/>
          <p:cNvGraphicFramePr/>
          <p:nvPr>
            <p:extLst>
              <p:ext uri="{D42A27DB-BD31-4B8C-83A1-F6EECF244321}">
                <p14:modId xmlns:p14="http://schemas.microsoft.com/office/powerpoint/2010/main" val="3764670297"/>
              </p:ext>
            </p:extLst>
          </p:nvPr>
        </p:nvGraphicFramePr>
        <p:xfrm>
          <a:off x="1029792" y="2932584"/>
          <a:ext cx="11204254" cy="5688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68097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25767" y="3560146"/>
            <a:ext cx="6380663" cy="457845"/>
            <a:chOff x="3366568" y="2219772"/>
            <a:chExt cx="4513263" cy="323850"/>
          </a:xfrm>
        </p:grpSpPr>
        <p:sp>
          <p:nvSpPr>
            <p:cNvPr id="92" name="Line 3"/>
            <p:cNvSpPr>
              <a:spLocks noChangeShapeType="1"/>
            </p:cNvSpPr>
            <p:nvPr/>
          </p:nvSpPr>
          <p:spPr bwMode="auto">
            <a:xfrm>
              <a:off x="3623743" y="2503934"/>
              <a:ext cx="4256088"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 </a:t>
              </a:r>
              <a:endParaRPr lang="zh-CN" altLang="en-US" dirty="0"/>
            </a:p>
          </p:txBody>
        </p:sp>
        <p:grpSp>
          <p:nvGrpSpPr>
            <p:cNvPr id="97" name="Group 9"/>
            <p:cNvGrpSpPr>
              <a:grpSpLocks/>
            </p:cNvGrpSpPr>
            <p:nvPr/>
          </p:nvGrpSpPr>
          <p:grpSpPr bwMode="auto">
            <a:xfrm rot="5400000" flipH="1">
              <a:off x="3360218" y="2226122"/>
              <a:ext cx="323850" cy="311150"/>
              <a:chOff x="1944" y="1111"/>
              <a:chExt cx="204" cy="196"/>
            </a:xfrm>
          </p:grpSpPr>
          <p:pic>
            <p:nvPicPr>
              <p:cNvPr id="98" name="Picture 10"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Oval 11"/>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100" name="Group 12"/>
              <p:cNvGrpSpPr>
                <a:grpSpLocks/>
              </p:cNvGrpSpPr>
              <p:nvPr/>
            </p:nvGrpSpPr>
            <p:grpSpPr bwMode="auto">
              <a:xfrm rot="1297425" flipV="1">
                <a:off x="1971" y="1258"/>
                <a:ext cx="151" cy="37"/>
                <a:chOff x="2532" y="1051"/>
                <a:chExt cx="893" cy="246"/>
              </a:xfrm>
            </p:grpSpPr>
            <p:grpSp>
              <p:nvGrpSpPr>
                <p:cNvPr id="103" name="Group 13"/>
                <p:cNvGrpSpPr>
                  <a:grpSpLocks/>
                </p:cNvGrpSpPr>
                <p:nvPr/>
              </p:nvGrpSpPr>
              <p:grpSpPr bwMode="auto">
                <a:xfrm>
                  <a:off x="2532" y="1051"/>
                  <a:ext cx="743" cy="185"/>
                  <a:chOff x="1565" y="2568"/>
                  <a:chExt cx="1118" cy="279"/>
                </a:xfrm>
              </p:grpSpPr>
              <p:sp>
                <p:nvSpPr>
                  <p:cNvPr id="109"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1"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04" name="Group 18"/>
                <p:cNvGrpSpPr>
                  <a:grpSpLocks/>
                </p:cNvGrpSpPr>
                <p:nvPr/>
              </p:nvGrpSpPr>
              <p:grpSpPr bwMode="auto">
                <a:xfrm rot="1353540">
                  <a:off x="2682" y="1111"/>
                  <a:ext cx="743" cy="186"/>
                  <a:chOff x="1565" y="2568"/>
                  <a:chExt cx="1118" cy="279"/>
                </a:xfrm>
              </p:grpSpPr>
              <p:sp>
                <p:nvSpPr>
                  <p:cNvPr id="105" name="AutoShape 1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 name="AutoShape 2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 name="AutoShape 2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8" name="AutoShape 2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01" name="Arc 23"/>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 name="Picture 24"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3" name="Group 25"/>
          <p:cNvGrpSpPr>
            <a:grpSpLocks/>
          </p:cNvGrpSpPr>
          <p:nvPr/>
        </p:nvGrpSpPr>
        <p:grpSpPr bwMode="auto">
          <a:xfrm flipH="1">
            <a:off x="273005" y="2716560"/>
            <a:ext cx="4861243" cy="4847777"/>
            <a:chOff x="1955" y="1224"/>
            <a:chExt cx="1911" cy="1911"/>
          </a:xfrm>
        </p:grpSpPr>
        <p:sp>
          <p:nvSpPr>
            <p:cNvPr id="114" name="Oval 26"/>
            <p:cNvSpPr>
              <a:spLocks noChangeArrowheads="1"/>
            </p:cNvSpPr>
            <p:nvPr/>
          </p:nvSpPr>
          <p:spPr bwMode="gray">
            <a:xfrm>
              <a:off x="1955" y="1224"/>
              <a:ext cx="1911" cy="1911"/>
            </a:xfrm>
            <a:prstGeom prst="ellipse">
              <a:avLst/>
            </a:prstGeom>
            <a:noFill/>
            <a:ln w="1270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 name="Oval 27"/>
            <p:cNvSpPr>
              <a:spLocks noChangeArrowheads="1"/>
            </p:cNvSpPr>
            <p:nvPr/>
          </p:nvSpPr>
          <p:spPr bwMode="gray">
            <a:xfrm>
              <a:off x="2080" y="1355"/>
              <a:ext cx="1660" cy="1660"/>
            </a:xfrm>
            <a:prstGeom prst="ellipse">
              <a:avLst/>
            </a:prstGeom>
            <a:noFill/>
            <a:ln w="28575"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 name="Oval 28"/>
            <p:cNvSpPr>
              <a:spLocks noChangeArrowheads="1"/>
            </p:cNvSpPr>
            <p:nvPr/>
          </p:nvSpPr>
          <p:spPr bwMode="gray">
            <a:xfrm>
              <a:off x="2218" y="1499"/>
              <a:ext cx="1396" cy="1396"/>
            </a:xfrm>
            <a:prstGeom prst="ellipse">
              <a:avLst/>
            </a:prstGeom>
            <a:noFill/>
            <a:ln w="3810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 name="Oval 29"/>
            <p:cNvSpPr>
              <a:spLocks noChangeArrowheads="1"/>
            </p:cNvSpPr>
            <p:nvPr/>
          </p:nvSpPr>
          <p:spPr bwMode="gray">
            <a:xfrm>
              <a:off x="2338" y="1643"/>
              <a:ext cx="1132" cy="1132"/>
            </a:xfrm>
            <a:prstGeom prst="ellipse">
              <a:avLst/>
            </a:prstGeom>
            <a:noFill/>
            <a:ln w="5715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8" name="Oval 30"/>
            <p:cNvSpPr>
              <a:spLocks noChangeArrowheads="1"/>
            </p:cNvSpPr>
            <p:nvPr/>
          </p:nvSpPr>
          <p:spPr bwMode="gray">
            <a:xfrm>
              <a:off x="2476" y="1781"/>
              <a:ext cx="868" cy="868"/>
            </a:xfrm>
            <a:prstGeom prst="ellipse">
              <a:avLst/>
            </a:prstGeom>
            <a:noFill/>
            <a:ln w="5715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9" name="Oval 31"/>
            <p:cNvSpPr>
              <a:spLocks noChangeArrowheads="1"/>
            </p:cNvSpPr>
            <p:nvPr/>
          </p:nvSpPr>
          <p:spPr bwMode="gray">
            <a:xfrm>
              <a:off x="2602" y="1901"/>
              <a:ext cx="616" cy="616"/>
            </a:xfrm>
            <a:prstGeom prst="ellipse">
              <a:avLst/>
            </a:prstGeom>
            <a:noFill/>
            <a:ln w="7620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 name="Oval 32"/>
            <p:cNvSpPr>
              <a:spLocks noChangeArrowheads="1"/>
            </p:cNvSpPr>
            <p:nvPr/>
          </p:nvSpPr>
          <p:spPr bwMode="gray">
            <a:xfrm>
              <a:off x="2716" y="2021"/>
              <a:ext cx="388" cy="388"/>
            </a:xfrm>
            <a:prstGeom prst="ellipse">
              <a:avLst/>
            </a:prstGeom>
            <a:noFill/>
            <a:ln w="9525"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pic>
        <p:nvPicPr>
          <p:cNvPr id="121" name="Picture 33" descr="worldmap_ani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gray">
          <a:xfrm>
            <a:off x="1582280" y="4102935"/>
            <a:ext cx="2275762" cy="228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5697775" y="4498543"/>
            <a:ext cx="6349241" cy="457846"/>
            <a:chOff x="3868912" y="3356174"/>
            <a:chExt cx="4491037" cy="323850"/>
          </a:xfrm>
        </p:grpSpPr>
        <p:grpSp>
          <p:nvGrpSpPr>
            <p:cNvPr id="138" name="Group 50"/>
            <p:cNvGrpSpPr>
              <a:grpSpLocks/>
            </p:cNvGrpSpPr>
            <p:nvPr/>
          </p:nvGrpSpPr>
          <p:grpSpPr bwMode="auto">
            <a:xfrm rot="4976862" flipH="1">
              <a:off x="3862562" y="3362524"/>
              <a:ext cx="323850" cy="311150"/>
              <a:chOff x="1944" y="1111"/>
              <a:chExt cx="204" cy="196"/>
            </a:xfrm>
          </p:grpSpPr>
          <p:pic>
            <p:nvPicPr>
              <p:cNvPr id="139"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141" name="Group 53"/>
              <p:cNvGrpSpPr>
                <a:grpSpLocks/>
              </p:cNvGrpSpPr>
              <p:nvPr/>
            </p:nvGrpSpPr>
            <p:grpSpPr bwMode="auto">
              <a:xfrm rot="1297425" flipV="1">
                <a:off x="1971" y="1258"/>
                <a:ext cx="151" cy="37"/>
                <a:chOff x="2532" y="1051"/>
                <a:chExt cx="893" cy="246"/>
              </a:xfrm>
            </p:grpSpPr>
            <p:grpSp>
              <p:nvGrpSpPr>
                <p:cNvPr id="144" name="Group 54"/>
                <p:cNvGrpSpPr>
                  <a:grpSpLocks/>
                </p:cNvGrpSpPr>
                <p:nvPr/>
              </p:nvGrpSpPr>
              <p:grpSpPr bwMode="auto">
                <a:xfrm>
                  <a:off x="2532" y="1051"/>
                  <a:ext cx="743" cy="185"/>
                  <a:chOff x="1565" y="2568"/>
                  <a:chExt cx="1118" cy="279"/>
                </a:xfrm>
              </p:grpSpPr>
              <p:sp>
                <p:nvSpPr>
                  <p:cNvPr id="150"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1"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2"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45" name="Group 59"/>
                <p:cNvGrpSpPr>
                  <a:grpSpLocks/>
                </p:cNvGrpSpPr>
                <p:nvPr/>
              </p:nvGrpSpPr>
              <p:grpSpPr bwMode="auto">
                <a:xfrm rot="1353540">
                  <a:off x="2682" y="1111"/>
                  <a:ext cx="743" cy="186"/>
                  <a:chOff x="1565" y="2568"/>
                  <a:chExt cx="1118" cy="279"/>
                </a:xfrm>
              </p:grpSpPr>
              <p:sp>
                <p:nvSpPr>
                  <p:cNvPr id="146"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7"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8"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9"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42"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43"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6"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4" name="AutoShape 5"/>
          <p:cNvSpPr>
            <a:spLocks noChangeArrowheads="1"/>
          </p:cNvSpPr>
          <p:nvPr/>
        </p:nvSpPr>
        <p:spPr bwMode="gray">
          <a:xfrm>
            <a:off x="6247962" y="3487115"/>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3.1 </a:t>
            </a:r>
            <a:r>
              <a:rPr lang="zh-CN" altLang="en-US" sz="2800" dirty="0">
                <a:solidFill>
                  <a:srgbClr val="000000"/>
                </a:solidFill>
                <a:latin typeface="华文中宋" pitchFamily="2" charset="-122"/>
                <a:ea typeface="华文中宋" pitchFamily="2" charset="-122"/>
              </a:rPr>
              <a:t>计时攻击原理与实例分析</a:t>
            </a:r>
          </a:p>
        </p:txBody>
      </p:sp>
      <p:sp>
        <p:nvSpPr>
          <p:cNvPr id="95" name="AutoShape 6"/>
          <p:cNvSpPr>
            <a:spLocks noChangeArrowheads="1"/>
          </p:cNvSpPr>
          <p:nvPr/>
        </p:nvSpPr>
        <p:spPr bwMode="gray">
          <a:xfrm>
            <a:off x="6247962" y="4395171"/>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功耗攻击原理与实例分析</a:t>
            </a:r>
            <a:endParaRPr lang="en-US" altLang="zh-CN" sz="2800" dirty="0">
              <a:solidFill>
                <a:srgbClr val="000000"/>
              </a:solidFill>
              <a:latin typeface="华文中宋" pitchFamily="2" charset="-122"/>
              <a:ea typeface="华文中宋" pitchFamily="2" charset="-122"/>
            </a:endParaRPr>
          </a:p>
        </p:txBody>
      </p:sp>
      <p:sp>
        <p:nvSpPr>
          <p:cNvPr id="122"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6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61" name="组合 4"/>
          <p:cNvGrpSpPr>
            <a:grpSpLocks/>
          </p:cNvGrpSpPr>
          <p:nvPr/>
        </p:nvGrpSpPr>
        <p:grpSpPr bwMode="auto">
          <a:xfrm>
            <a:off x="8494634" y="129028"/>
            <a:ext cx="4344470" cy="589281"/>
            <a:chOff x="288838" y="21598"/>
            <a:chExt cx="4278985" cy="590400"/>
          </a:xfrm>
        </p:grpSpPr>
        <p:sp>
          <p:nvSpPr>
            <p:cNvPr id="162" name="圆角矩形 16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6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pSp>
        <p:nvGrpSpPr>
          <p:cNvPr id="93" name="组合 92"/>
          <p:cNvGrpSpPr/>
          <p:nvPr/>
        </p:nvGrpSpPr>
        <p:grpSpPr>
          <a:xfrm>
            <a:off x="5712482" y="5427067"/>
            <a:ext cx="6380663" cy="457845"/>
            <a:chOff x="3366568" y="2219772"/>
            <a:chExt cx="4513263" cy="323850"/>
          </a:xfrm>
        </p:grpSpPr>
        <p:sp>
          <p:nvSpPr>
            <p:cNvPr id="124" name="Line 3"/>
            <p:cNvSpPr>
              <a:spLocks noChangeShapeType="1"/>
            </p:cNvSpPr>
            <p:nvPr/>
          </p:nvSpPr>
          <p:spPr bwMode="auto">
            <a:xfrm>
              <a:off x="3623743" y="2503934"/>
              <a:ext cx="4256088"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 </a:t>
              </a:r>
              <a:endParaRPr lang="zh-CN" altLang="en-US" dirty="0"/>
            </a:p>
          </p:txBody>
        </p:sp>
        <p:grpSp>
          <p:nvGrpSpPr>
            <p:cNvPr id="125" name="Group 9"/>
            <p:cNvGrpSpPr>
              <a:grpSpLocks/>
            </p:cNvGrpSpPr>
            <p:nvPr/>
          </p:nvGrpSpPr>
          <p:grpSpPr bwMode="auto">
            <a:xfrm rot="5400000" flipH="1">
              <a:off x="3360218" y="2226122"/>
              <a:ext cx="323850" cy="311150"/>
              <a:chOff x="1944" y="1111"/>
              <a:chExt cx="204" cy="196"/>
            </a:xfrm>
          </p:grpSpPr>
          <p:pic>
            <p:nvPicPr>
              <p:cNvPr id="126" name="Picture 10"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7" name="Oval 11"/>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128" name="Group 12"/>
              <p:cNvGrpSpPr>
                <a:grpSpLocks/>
              </p:cNvGrpSpPr>
              <p:nvPr/>
            </p:nvGrpSpPr>
            <p:grpSpPr bwMode="auto">
              <a:xfrm rot="1297425" flipV="1">
                <a:off x="1971" y="1258"/>
                <a:ext cx="151" cy="37"/>
                <a:chOff x="2532" y="1051"/>
                <a:chExt cx="893" cy="246"/>
              </a:xfrm>
            </p:grpSpPr>
            <p:grpSp>
              <p:nvGrpSpPr>
                <p:cNvPr id="131" name="Group 13"/>
                <p:cNvGrpSpPr>
                  <a:grpSpLocks/>
                </p:cNvGrpSpPr>
                <p:nvPr/>
              </p:nvGrpSpPr>
              <p:grpSpPr bwMode="auto">
                <a:xfrm>
                  <a:off x="2532" y="1051"/>
                  <a:ext cx="743" cy="185"/>
                  <a:chOff x="1565" y="2568"/>
                  <a:chExt cx="1118" cy="279"/>
                </a:xfrm>
              </p:grpSpPr>
              <p:sp>
                <p:nvSpPr>
                  <p:cNvPr id="137"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6"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32" name="Group 18"/>
                <p:cNvGrpSpPr>
                  <a:grpSpLocks/>
                </p:cNvGrpSpPr>
                <p:nvPr/>
              </p:nvGrpSpPr>
              <p:grpSpPr bwMode="auto">
                <a:xfrm rot="1353540">
                  <a:off x="2682" y="1111"/>
                  <a:ext cx="743" cy="186"/>
                  <a:chOff x="1565" y="2568"/>
                  <a:chExt cx="1118" cy="279"/>
                </a:xfrm>
              </p:grpSpPr>
              <p:sp>
                <p:nvSpPr>
                  <p:cNvPr id="133" name="AutoShape 1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4" name="AutoShape 2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5" name="AutoShape 2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 name="AutoShape 2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29" name="Arc 23"/>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30" name="Picture 24"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98" name="AutoShape 5"/>
          <p:cNvSpPr>
            <a:spLocks noChangeArrowheads="1"/>
          </p:cNvSpPr>
          <p:nvPr/>
        </p:nvSpPr>
        <p:spPr bwMode="gray">
          <a:xfrm>
            <a:off x="6247962" y="535403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r>
              <a:rPr lang="en-US" altLang="zh-CN" sz="2800" dirty="0">
                <a:solidFill>
                  <a:srgbClr val="000000"/>
                </a:solidFill>
                <a:latin typeface="华文中宋" pitchFamily="2" charset="-122"/>
                <a:ea typeface="华文中宋" pitchFamily="2" charset="-122"/>
              </a:rPr>
              <a:t>3.3 Cache</a:t>
            </a:r>
            <a:r>
              <a:rPr lang="zh-CN" altLang="en-US" sz="2800" dirty="0">
                <a:solidFill>
                  <a:srgbClr val="000000"/>
                </a:solidFill>
                <a:latin typeface="华文中宋" pitchFamily="2" charset="-122"/>
                <a:ea typeface="华文中宋" pitchFamily="2" charset="-122"/>
              </a:rPr>
              <a:t>攻击原理与实例分析</a:t>
            </a:r>
            <a:endParaRPr lang="en-US" altLang="zh-CN" sz="2800" dirty="0">
              <a:solidFill>
                <a:srgbClr val="000000"/>
              </a:solidFill>
              <a:latin typeface="华文中宋" pitchFamily="2" charset="-122"/>
              <a:ea typeface="华文中宋" pitchFamily="2" charset="-122"/>
            </a:endParaRPr>
          </a:p>
        </p:txBody>
      </p:sp>
      <p:grpSp>
        <p:nvGrpSpPr>
          <p:cNvPr id="73" name="组合 72"/>
          <p:cNvGrpSpPr/>
          <p:nvPr/>
        </p:nvGrpSpPr>
        <p:grpSpPr>
          <a:xfrm>
            <a:off x="5713108" y="6507186"/>
            <a:ext cx="6349241" cy="457846"/>
            <a:chOff x="3868912" y="3356174"/>
            <a:chExt cx="4491037" cy="323850"/>
          </a:xfrm>
        </p:grpSpPr>
        <p:grpSp>
          <p:nvGrpSpPr>
            <p:cNvPr id="74" name="Group 50"/>
            <p:cNvGrpSpPr>
              <a:grpSpLocks/>
            </p:cNvGrpSpPr>
            <p:nvPr/>
          </p:nvGrpSpPr>
          <p:grpSpPr bwMode="auto">
            <a:xfrm rot="4976862" flipH="1">
              <a:off x="3862562" y="3362524"/>
              <a:ext cx="323850" cy="311150"/>
              <a:chOff x="1944" y="1111"/>
              <a:chExt cx="204" cy="196"/>
            </a:xfrm>
          </p:grpSpPr>
          <p:pic>
            <p:nvPicPr>
              <p:cNvPr id="76"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78" name="Group 53"/>
              <p:cNvGrpSpPr>
                <a:grpSpLocks/>
              </p:cNvGrpSpPr>
              <p:nvPr/>
            </p:nvGrpSpPr>
            <p:grpSpPr bwMode="auto">
              <a:xfrm rot="1297425" flipV="1">
                <a:off x="1971" y="1258"/>
                <a:ext cx="151" cy="37"/>
                <a:chOff x="2532" y="1051"/>
                <a:chExt cx="893" cy="246"/>
              </a:xfrm>
            </p:grpSpPr>
            <p:grpSp>
              <p:nvGrpSpPr>
                <p:cNvPr id="81" name="Group 54"/>
                <p:cNvGrpSpPr>
                  <a:grpSpLocks/>
                </p:cNvGrpSpPr>
                <p:nvPr/>
              </p:nvGrpSpPr>
              <p:grpSpPr bwMode="auto">
                <a:xfrm>
                  <a:off x="2532" y="1051"/>
                  <a:ext cx="743" cy="185"/>
                  <a:chOff x="1565" y="2568"/>
                  <a:chExt cx="1118" cy="279"/>
                </a:xfrm>
              </p:grpSpPr>
              <p:sp>
                <p:nvSpPr>
                  <p:cNvPr id="87"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0"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82" name="Group 59"/>
                <p:cNvGrpSpPr>
                  <a:grpSpLocks/>
                </p:cNvGrpSpPr>
                <p:nvPr/>
              </p:nvGrpSpPr>
              <p:grpSpPr bwMode="auto">
                <a:xfrm rot="1353540">
                  <a:off x="2682" y="1111"/>
                  <a:ext cx="743" cy="186"/>
                  <a:chOff x="1565" y="2568"/>
                  <a:chExt cx="1118" cy="279"/>
                </a:xfrm>
              </p:grpSpPr>
              <p:sp>
                <p:nvSpPr>
                  <p:cNvPr id="83"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4"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5"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6"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79"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0"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1" name="AutoShape 6"/>
          <p:cNvSpPr>
            <a:spLocks noChangeArrowheads="1"/>
          </p:cNvSpPr>
          <p:nvPr/>
        </p:nvSpPr>
        <p:spPr bwMode="gray">
          <a:xfrm>
            <a:off x="6247962" y="6403814"/>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3.4 </a:t>
            </a:r>
            <a:r>
              <a:rPr lang="zh-CN" altLang="en-US" sz="2800" dirty="0">
                <a:solidFill>
                  <a:srgbClr val="000000"/>
                </a:solidFill>
                <a:latin typeface="华文中宋" pitchFamily="2" charset="-122"/>
                <a:ea typeface="华文中宋" pitchFamily="2" charset="-122"/>
              </a:rPr>
              <a:t>故障攻击原理与实例分析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1756636523"/>
      </p:ext>
    </p:extLst>
  </p:cSld>
  <p:clrMapOvr>
    <a:masterClrMapping/>
  </p:clrMapOvr>
  <p:transition>
    <p:randomBa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6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61" name="组合 4"/>
          <p:cNvGrpSpPr>
            <a:grpSpLocks/>
          </p:cNvGrpSpPr>
          <p:nvPr/>
        </p:nvGrpSpPr>
        <p:grpSpPr bwMode="auto">
          <a:xfrm>
            <a:off x="8494634" y="129028"/>
            <a:ext cx="4344470" cy="589281"/>
            <a:chOff x="288838" y="21598"/>
            <a:chExt cx="4278985" cy="590400"/>
          </a:xfrm>
        </p:grpSpPr>
        <p:sp>
          <p:nvSpPr>
            <p:cNvPr id="162" name="圆角矩形 16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6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96" name="AutoShape 6"/>
          <p:cNvSpPr>
            <a:spLocks noChangeArrowheads="1"/>
          </p:cNvSpPr>
          <p:nvPr/>
        </p:nvSpPr>
        <p:spPr bwMode="gray">
          <a:xfrm>
            <a:off x="1921401" y="1204392"/>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3.4 </a:t>
            </a:r>
            <a:r>
              <a:rPr lang="zh-CN" altLang="en-US" sz="2800" dirty="0">
                <a:solidFill>
                  <a:srgbClr val="000000"/>
                </a:solidFill>
                <a:latin typeface="华文中宋" pitchFamily="2" charset="-122"/>
                <a:ea typeface="华文中宋" pitchFamily="2" charset="-122"/>
              </a:rPr>
              <a:t>故障攻击原理与实例分析</a:t>
            </a:r>
            <a:endParaRPr lang="en-US" altLang="zh-CN" sz="2800" dirty="0">
              <a:solidFill>
                <a:srgbClr val="000000"/>
              </a:solidFill>
              <a:latin typeface="华文中宋" pitchFamily="2" charset="-122"/>
              <a:ea typeface="华文中宋" pitchFamily="2" charset="-122"/>
            </a:endParaRPr>
          </a:p>
        </p:txBody>
      </p:sp>
      <p:sp>
        <p:nvSpPr>
          <p:cNvPr id="123" name="矩形 122"/>
          <p:cNvSpPr/>
          <p:nvPr/>
        </p:nvSpPr>
        <p:spPr>
          <a:xfrm>
            <a:off x="1821560" y="2500536"/>
            <a:ext cx="10297463" cy="692497"/>
          </a:xfrm>
          <a:prstGeom prst="rect">
            <a:avLst/>
          </a:prstGeom>
        </p:spPr>
        <p:txBody>
          <a:bodyPr wrap="square">
            <a:spAutoFit/>
          </a:bodyPr>
          <a:lstStyle/>
          <a:p>
            <a:pPr eaLnBrk="0" hangingPunct="0">
              <a:lnSpc>
                <a:spcPct val="150000"/>
              </a:lnSpc>
              <a:spcBef>
                <a:spcPts val="0"/>
              </a:spcBef>
              <a:buSzPct val="95000"/>
              <a:defRPr/>
            </a:pPr>
            <a:r>
              <a:rPr lang="zh-CN" altLang="en-US" kern="0" dirty="0">
                <a:solidFill>
                  <a:srgbClr val="3333FF"/>
                </a:solidFill>
                <a:latin typeface="华文中宋" pitchFamily="2" charset="-122"/>
                <a:ea typeface="华文中宋" pitchFamily="2" charset="-122"/>
              </a:rPr>
              <a:t>通过修改密码芯片工作条件使得其产生故障进行密钥恢复。</a:t>
            </a:r>
          </a:p>
        </p:txBody>
      </p:sp>
      <p:sp>
        <p:nvSpPr>
          <p:cNvPr id="157" name="内容占位符 2"/>
          <p:cNvSpPr txBox="1">
            <a:spLocks/>
          </p:cNvSpPr>
          <p:nvPr/>
        </p:nvSpPr>
        <p:spPr>
          <a:xfrm>
            <a:off x="4733864" y="1784926"/>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1</a:t>
            </a:r>
            <a:r>
              <a:rPr lang="zh-CN" altLang="en-US" kern="0" dirty="0">
                <a:solidFill>
                  <a:srgbClr val="3333FF"/>
                </a:solidFill>
                <a:latin typeface="华文中宋" pitchFamily="2" charset="-122"/>
                <a:ea typeface="华文中宋" pitchFamily="2" charset="-122"/>
              </a:rPr>
              <a:t>）基本原理</a:t>
            </a:r>
          </a:p>
        </p:txBody>
      </p:sp>
      <p:graphicFrame>
        <p:nvGraphicFramePr>
          <p:cNvPr id="158" name="对象 157"/>
          <p:cNvGraphicFramePr>
            <a:graphicFrameLocks noChangeAspect="1"/>
          </p:cNvGraphicFramePr>
          <p:nvPr>
            <p:extLst>
              <p:ext uri="{D42A27DB-BD31-4B8C-83A1-F6EECF244321}">
                <p14:modId xmlns:p14="http://schemas.microsoft.com/office/powerpoint/2010/main" val="915711430"/>
              </p:ext>
            </p:extLst>
          </p:nvPr>
        </p:nvGraphicFramePr>
        <p:xfrm>
          <a:off x="2350196" y="3292624"/>
          <a:ext cx="5389000" cy="2543153"/>
        </p:xfrm>
        <a:graphic>
          <a:graphicData uri="http://schemas.openxmlformats.org/presentationml/2006/ole">
            <mc:AlternateContent xmlns:mc="http://schemas.openxmlformats.org/markup-compatibility/2006">
              <mc:Choice xmlns:v="urn:schemas-microsoft-com:vml" Requires="v">
                <p:oleObj spid="_x0000_s20483" name="Visio" r:id="rId3" imgW="3307046" imgH="1559946" progId="Visio.Drawing.11">
                  <p:embed/>
                </p:oleObj>
              </mc:Choice>
              <mc:Fallback>
                <p:oleObj name="Visio" r:id="rId3" imgW="3307046" imgH="1559946" progId="Visio.Drawing.11">
                  <p:embed/>
                  <p:pic>
                    <p:nvPicPr>
                      <p:cNvPr id="158" name="对象 157"/>
                      <p:cNvPicPr/>
                      <p:nvPr/>
                    </p:nvPicPr>
                    <p:blipFill>
                      <a:blip r:embed="rId4"/>
                      <a:stretch>
                        <a:fillRect/>
                      </a:stretch>
                    </p:blipFill>
                    <p:spPr>
                      <a:xfrm>
                        <a:off x="2350196" y="3292624"/>
                        <a:ext cx="5389000" cy="2543153"/>
                      </a:xfrm>
                      <a:prstGeom prst="rect">
                        <a:avLst/>
                      </a:prstGeom>
                    </p:spPr>
                  </p:pic>
                </p:oleObj>
              </mc:Fallback>
            </mc:AlternateContent>
          </a:graphicData>
        </a:graphic>
      </p:graphicFrame>
      <p:graphicFrame>
        <p:nvGraphicFramePr>
          <p:cNvPr id="159" name="对象 158"/>
          <p:cNvGraphicFramePr>
            <a:graphicFrameLocks noChangeAspect="1"/>
          </p:cNvGraphicFramePr>
          <p:nvPr>
            <p:extLst>
              <p:ext uri="{D42A27DB-BD31-4B8C-83A1-F6EECF244321}">
                <p14:modId xmlns:p14="http://schemas.microsoft.com/office/powerpoint/2010/main" val="1709321488"/>
              </p:ext>
            </p:extLst>
          </p:nvPr>
        </p:nvGraphicFramePr>
        <p:xfrm>
          <a:off x="2583820" y="6388968"/>
          <a:ext cx="10476879" cy="2376264"/>
        </p:xfrm>
        <a:graphic>
          <a:graphicData uri="http://schemas.openxmlformats.org/presentationml/2006/ole">
            <mc:AlternateContent xmlns:mc="http://schemas.openxmlformats.org/markup-compatibility/2006">
              <mc:Choice xmlns:v="urn:schemas-microsoft-com:vml" Requires="v">
                <p:oleObj spid="_x0000_s20484" name="Visio" r:id="rId5" imgW="5305958" imgH="1203364" progId="Visio.Drawing.11">
                  <p:embed/>
                </p:oleObj>
              </mc:Choice>
              <mc:Fallback>
                <p:oleObj name="Visio" r:id="rId5" imgW="5305958" imgH="1203364" progId="Visio.Drawing.11">
                  <p:embed/>
                  <p:pic>
                    <p:nvPicPr>
                      <p:cNvPr id="159" name="对象 158"/>
                      <p:cNvPicPr/>
                      <p:nvPr/>
                    </p:nvPicPr>
                    <p:blipFill>
                      <a:blip r:embed="rId6"/>
                      <a:stretch>
                        <a:fillRect/>
                      </a:stretch>
                    </p:blipFill>
                    <p:spPr>
                      <a:xfrm>
                        <a:off x="2583820" y="6388968"/>
                        <a:ext cx="10476879" cy="2376264"/>
                      </a:xfrm>
                      <a:prstGeom prst="rect">
                        <a:avLst/>
                      </a:prstGeom>
                    </p:spPr>
                  </p:pic>
                </p:oleObj>
              </mc:Fallback>
            </mc:AlternateContent>
          </a:graphicData>
        </a:graphic>
      </p:graphicFrame>
      <p:sp>
        <p:nvSpPr>
          <p:cNvPr id="164" name="矩形 12"/>
          <p:cNvSpPr>
            <a:spLocks noChangeArrowheads="1"/>
          </p:cNvSpPr>
          <p:nvPr/>
        </p:nvSpPr>
        <p:spPr bwMode="auto">
          <a:xfrm>
            <a:off x="620441" y="4300736"/>
            <a:ext cx="1596331"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p>
            <a:pPr algn="ctr"/>
            <a:r>
              <a:rPr lang="zh-CN" altLang="en-US" dirty="0">
                <a:latin typeface="华文中宋" pitchFamily="2" charset="-122"/>
                <a:ea typeface="华文中宋" pitchFamily="2" charset="-122"/>
              </a:rPr>
              <a:t>故障注入</a:t>
            </a:r>
          </a:p>
        </p:txBody>
      </p:sp>
      <p:sp>
        <p:nvSpPr>
          <p:cNvPr id="165" name="矩形 12"/>
          <p:cNvSpPr>
            <a:spLocks noChangeArrowheads="1"/>
          </p:cNvSpPr>
          <p:nvPr/>
        </p:nvSpPr>
        <p:spPr bwMode="auto">
          <a:xfrm>
            <a:off x="1245816" y="6749008"/>
            <a:ext cx="1596331"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p>
            <a:pPr algn="ctr"/>
            <a:r>
              <a:rPr lang="zh-CN" altLang="en-US" dirty="0">
                <a:latin typeface="华文中宋" pitchFamily="2" charset="-122"/>
                <a:ea typeface="华文中宋" pitchFamily="2" charset="-122"/>
              </a:rPr>
              <a:t>故障利用</a:t>
            </a:r>
          </a:p>
        </p:txBody>
      </p:sp>
      <p:cxnSp>
        <p:nvCxnSpPr>
          <p:cNvPr id="166" name="直接连接符 165"/>
          <p:cNvCxnSpPr/>
          <p:nvPr/>
        </p:nvCxnSpPr>
        <p:spPr bwMode="auto">
          <a:xfrm>
            <a:off x="620441" y="6028928"/>
            <a:ext cx="11786615" cy="0"/>
          </a:xfrm>
          <a:prstGeom prst="line">
            <a:avLst/>
          </a:prstGeom>
          <a:ln>
            <a:headEnd type="none" w="med" len="med"/>
            <a:tailEnd type="none" w="med" len="med"/>
          </a:ln>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51849170"/>
      </p:ext>
    </p:extLst>
  </p:cSld>
  <p:clrMapOvr>
    <a:masterClrMapping/>
  </p:clrMapOvr>
  <p:transition>
    <p:randomBa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2"/>
          <p:cNvGraphicFramePr>
            <a:graphicFrameLocks noChangeAspect="1"/>
          </p:cNvGraphicFramePr>
          <p:nvPr>
            <p:extLst>
              <p:ext uri="{D42A27DB-BD31-4B8C-83A1-F6EECF244321}">
                <p14:modId xmlns:p14="http://schemas.microsoft.com/office/powerpoint/2010/main" val="3457509584"/>
              </p:ext>
            </p:extLst>
          </p:nvPr>
        </p:nvGraphicFramePr>
        <p:xfrm>
          <a:off x="737352" y="3208996"/>
          <a:ext cx="6039556" cy="4551680"/>
        </p:xfrm>
        <a:graphic>
          <a:graphicData uri="http://schemas.openxmlformats.org/presentationml/2006/ole">
            <mc:AlternateContent xmlns:mc="http://schemas.openxmlformats.org/markup-compatibility/2006">
              <mc:Choice xmlns:v="urn:schemas-microsoft-com:vml" Requires="v">
                <p:oleObj spid="_x0000_s21508" name="Visio" r:id="rId3" imgW="4314017" imgH="3247299" progId="Visio.Drawing.11">
                  <p:embed/>
                </p:oleObj>
              </mc:Choice>
              <mc:Fallback>
                <p:oleObj name="Visio" r:id="rId3" imgW="4314017" imgH="3247299" progId="Visio.Drawing.11">
                  <p:embed/>
                  <p:pic>
                    <p:nvPicPr>
                      <p:cNvPr id="1024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352" y="3208996"/>
                        <a:ext cx="6039556" cy="45516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3"/>
          <p:cNvGraphicFramePr>
            <a:graphicFrameLocks noChangeAspect="1"/>
          </p:cNvGraphicFramePr>
          <p:nvPr>
            <p:extLst>
              <p:ext uri="{D42A27DB-BD31-4B8C-83A1-F6EECF244321}">
                <p14:modId xmlns:p14="http://schemas.microsoft.com/office/powerpoint/2010/main" val="2779516532"/>
              </p:ext>
            </p:extLst>
          </p:nvPr>
        </p:nvGraphicFramePr>
        <p:xfrm>
          <a:off x="7137400" y="3094038"/>
          <a:ext cx="5160963" cy="2468562"/>
        </p:xfrm>
        <a:graphic>
          <a:graphicData uri="http://schemas.openxmlformats.org/presentationml/2006/ole">
            <mc:AlternateContent xmlns:mc="http://schemas.openxmlformats.org/markup-compatibility/2006">
              <mc:Choice xmlns:v="urn:schemas-microsoft-com:vml" Requires="v">
                <p:oleObj spid="_x0000_s21509" name="Visio" r:id="rId5" imgW="7336723" imgH="3513995" progId="Visio.Drawing.11">
                  <p:embed/>
                </p:oleObj>
              </mc:Choice>
              <mc:Fallback>
                <p:oleObj name="Visio" r:id="rId5" imgW="7336723" imgH="3513995" progId="Visio.Drawing.11">
                  <p:embed/>
                  <p:pic>
                    <p:nvPicPr>
                      <p:cNvPr id="10243" name="Object 3"/>
                      <p:cNvPicPr>
                        <a:picLocks noChangeAspect="1" noChangeArrowheads="1"/>
                      </p:cNvPicPr>
                      <p:nvPr/>
                    </p:nvPicPr>
                    <p:blipFill>
                      <a:blip r:embed="rId6"/>
                      <a:srcRect/>
                      <a:stretch>
                        <a:fillRect/>
                      </a:stretch>
                    </p:blipFill>
                    <p:spPr bwMode="auto">
                      <a:xfrm>
                        <a:off x="7137400" y="3094038"/>
                        <a:ext cx="5160963" cy="2468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5"/>
          <p:cNvGraphicFramePr>
            <a:graphicFrameLocks noChangeAspect="1"/>
          </p:cNvGraphicFramePr>
          <p:nvPr>
            <p:extLst>
              <p:ext uri="{D42A27DB-BD31-4B8C-83A1-F6EECF244321}">
                <p14:modId xmlns:p14="http://schemas.microsoft.com/office/powerpoint/2010/main" val="2741054326"/>
              </p:ext>
            </p:extLst>
          </p:nvPr>
        </p:nvGraphicFramePr>
        <p:xfrm>
          <a:off x="7044268" y="5975770"/>
          <a:ext cx="5188373" cy="2560320"/>
        </p:xfrm>
        <a:graphic>
          <a:graphicData uri="http://schemas.openxmlformats.org/presentationml/2006/ole">
            <mc:AlternateContent xmlns:mc="http://schemas.openxmlformats.org/markup-compatibility/2006">
              <mc:Choice xmlns:v="urn:schemas-microsoft-com:vml" Requires="v">
                <p:oleObj spid="_x0000_s21510" name="Visio" r:id="rId7" imgW="7324576" imgH="3489161" progId="Visio.Drawing.11">
                  <p:embed/>
                </p:oleObj>
              </mc:Choice>
              <mc:Fallback>
                <p:oleObj name="Visio" r:id="rId7" imgW="7324576" imgH="3489161" progId="Visio.Drawing.11">
                  <p:embed/>
                  <p:pic>
                    <p:nvPicPr>
                      <p:cNvPr id="10244" name="Object 5"/>
                      <p:cNvPicPr>
                        <a:picLocks noChangeAspect="1" noChangeArrowheads="1"/>
                      </p:cNvPicPr>
                      <p:nvPr/>
                    </p:nvPicPr>
                    <p:blipFill>
                      <a:blip r:embed="rId8"/>
                      <a:srcRect/>
                      <a:stretch>
                        <a:fillRect/>
                      </a:stretch>
                    </p:blipFill>
                    <p:spPr bwMode="auto">
                      <a:xfrm>
                        <a:off x="7044268" y="5975770"/>
                        <a:ext cx="5188373" cy="2560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51" name="矩形 10"/>
          <p:cNvSpPr>
            <a:spLocks noChangeArrowheads="1"/>
          </p:cNvSpPr>
          <p:nvPr/>
        </p:nvSpPr>
        <p:spPr bwMode="auto">
          <a:xfrm>
            <a:off x="760473" y="7783412"/>
            <a:ext cx="6502400" cy="97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lstStyle/>
          <a:p>
            <a:r>
              <a:rPr lang="zh-CN" altLang="en-US" dirty="0">
                <a:solidFill>
                  <a:srgbClr val="FF0000"/>
                </a:solidFill>
              </a:rPr>
              <a:t>触发“脉冲产生器”在加密某时刻产生高于密码板卡正常工作频率的脉冲</a:t>
            </a:r>
          </a:p>
        </p:txBody>
      </p:sp>
      <p:sp>
        <p:nvSpPr>
          <p:cNvPr id="10252" name="矩形 11"/>
          <p:cNvSpPr>
            <a:spLocks noChangeArrowheads="1"/>
          </p:cNvSpPr>
          <p:nvPr/>
        </p:nvSpPr>
        <p:spPr bwMode="auto">
          <a:xfrm>
            <a:off x="7222480" y="5560240"/>
            <a:ext cx="4597152"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p>
            <a:r>
              <a:rPr lang="zh-CN" altLang="en-US" dirty="0"/>
              <a:t>未注入故障的功耗和时钟信号</a:t>
            </a:r>
          </a:p>
        </p:txBody>
      </p:sp>
      <p:sp>
        <p:nvSpPr>
          <p:cNvPr id="10253" name="矩形 12"/>
          <p:cNvSpPr>
            <a:spLocks noChangeArrowheads="1"/>
          </p:cNvSpPr>
          <p:nvPr/>
        </p:nvSpPr>
        <p:spPr bwMode="auto">
          <a:xfrm>
            <a:off x="7586133" y="8568456"/>
            <a:ext cx="4263727"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p>
            <a:r>
              <a:rPr lang="zh-CN" altLang="en-US" dirty="0"/>
              <a:t>注入故障的功耗和时钟信号</a:t>
            </a:r>
          </a:p>
        </p:txBody>
      </p:sp>
      <p:sp>
        <p:nvSpPr>
          <p:cNvPr id="20" name="内容占位符 2"/>
          <p:cNvSpPr txBox="1">
            <a:spLocks/>
          </p:cNvSpPr>
          <p:nvPr/>
        </p:nvSpPr>
        <p:spPr>
          <a:xfrm>
            <a:off x="4733864" y="1784926"/>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）故障注入</a:t>
            </a:r>
          </a:p>
        </p:txBody>
      </p:sp>
      <p:sp>
        <p:nvSpPr>
          <p:cNvPr id="21" name="矩形 20"/>
          <p:cNvSpPr/>
          <p:nvPr/>
        </p:nvSpPr>
        <p:spPr>
          <a:xfrm>
            <a:off x="4733864" y="2428528"/>
            <a:ext cx="3563404" cy="621645"/>
          </a:xfrm>
          <a:prstGeom prst="rect">
            <a:avLst/>
          </a:prstGeom>
        </p:spPr>
        <p:txBody>
          <a:bodyPr wrap="square">
            <a:spAutoFit/>
          </a:bodyPr>
          <a:lstStyle/>
          <a:p>
            <a:pPr algn="ctr" eaLnBrk="0" hangingPunct="0">
              <a:lnSpc>
                <a:spcPct val="150000"/>
              </a:lnSpc>
              <a:spcBef>
                <a:spcPts val="0"/>
              </a:spcBef>
              <a:buSzPct val="95000"/>
              <a:defRPr/>
            </a:pPr>
            <a:r>
              <a:rPr lang="zh-CN" altLang="en-US" kern="0" dirty="0">
                <a:solidFill>
                  <a:srgbClr val="3333FF"/>
                </a:solidFill>
                <a:latin typeface="华文中宋" pitchFamily="2" charset="-122"/>
                <a:ea typeface="华文中宋" pitchFamily="2" charset="-122"/>
              </a:rPr>
              <a:t>非侵入式故障注入</a:t>
            </a:r>
          </a:p>
        </p:txBody>
      </p:sp>
      <p:sp>
        <p:nvSpPr>
          <p:cNvPr id="22"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23"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24" name="组合 4"/>
          <p:cNvGrpSpPr>
            <a:grpSpLocks/>
          </p:cNvGrpSpPr>
          <p:nvPr/>
        </p:nvGrpSpPr>
        <p:grpSpPr bwMode="auto">
          <a:xfrm>
            <a:off x="8494634" y="129028"/>
            <a:ext cx="4344470" cy="589281"/>
            <a:chOff x="288838" y="21598"/>
            <a:chExt cx="4278985" cy="590400"/>
          </a:xfrm>
        </p:grpSpPr>
        <p:sp>
          <p:nvSpPr>
            <p:cNvPr id="25" name="圆角矩形 24"/>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6"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27" name="AutoShape 6"/>
          <p:cNvSpPr>
            <a:spLocks noChangeArrowheads="1"/>
          </p:cNvSpPr>
          <p:nvPr/>
        </p:nvSpPr>
        <p:spPr bwMode="gray">
          <a:xfrm>
            <a:off x="1921401" y="1204392"/>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3.4 </a:t>
            </a:r>
            <a:r>
              <a:rPr lang="zh-CN" altLang="en-US" sz="2800" dirty="0">
                <a:solidFill>
                  <a:srgbClr val="000000"/>
                </a:solidFill>
                <a:latin typeface="华文中宋" pitchFamily="2" charset="-122"/>
                <a:ea typeface="华文中宋" pitchFamily="2" charset="-122"/>
              </a:rPr>
              <a:t>故障攻击原理与实例分析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41282023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slide(fromBottom)">
                                      <p:cBhvr>
                                        <p:cTn id="7" dur="500"/>
                                        <p:tgtEl>
                                          <p:spTgt spid="102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251"/>
                                        </p:tgtEl>
                                        <p:attrNameLst>
                                          <p:attrName>style.visibility</p:attrName>
                                        </p:attrNameLst>
                                      </p:cBhvr>
                                      <p:to>
                                        <p:strVal val="visible"/>
                                      </p:to>
                                    </p:set>
                                    <p:animEffect transition="in" filter="wipe(down)">
                                      <p:cBhvr>
                                        <p:cTn id="12" dur="500"/>
                                        <p:tgtEl>
                                          <p:spTgt spid="102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2" fill="hold" nodeType="clickEffect">
                                  <p:stCondLst>
                                    <p:cond delay="0"/>
                                  </p:stCondLst>
                                  <p:childTnLst>
                                    <p:set>
                                      <p:cBhvr>
                                        <p:cTn id="16" dur="1" fill="hold">
                                          <p:stCondLst>
                                            <p:cond delay="0"/>
                                          </p:stCondLst>
                                        </p:cTn>
                                        <p:tgtEl>
                                          <p:spTgt spid="10243"/>
                                        </p:tgtEl>
                                        <p:attrNameLst>
                                          <p:attrName>style.visibility</p:attrName>
                                        </p:attrNameLst>
                                      </p:cBhvr>
                                      <p:to>
                                        <p:strVal val="visible"/>
                                      </p:to>
                                    </p:set>
                                    <p:animEffect transition="in" filter="slide(fromRight)">
                                      <p:cBhvr>
                                        <p:cTn id="17" dur="500"/>
                                        <p:tgtEl>
                                          <p:spTgt spid="10243"/>
                                        </p:tgtEl>
                                      </p:cBhvr>
                                    </p:animEffect>
                                  </p:childTnLst>
                                </p:cTn>
                              </p:par>
                              <p:par>
                                <p:cTn id="18" presetID="12" presetClass="entr" presetSubtype="2" fill="hold" grpId="0" nodeType="withEffect">
                                  <p:stCondLst>
                                    <p:cond delay="0"/>
                                  </p:stCondLst>
                                  <p:childTnLst>
                                    <p:set>
                                      <p:cBhvr>
                                        <p:cTn id="19" dur="1" fill="hold">
                                          <p:stCondLst>
                                            <p:cond delay="0"/>
                                          </p:stCondLst>
                                        </p:cTn>
                                        <p:tgtEl>
                                          <p:spTgt spid="10252"/>
                                        </p:tgtEl>
                                        <p:attrNameLst>
                                          <p:attrName>style.visibility</p:attrName>
                                        </p:attrNameLst>
                                      </p:cBhvr>
                                      <p:to>
                                        <p:strVal val="visible"/>
                                      </p:to>
                                    </p:set>
                                    <p:animEffect transition="in" filter="slide(fromRight)">
                                      <p:cBhvr>
                                        <p:cTn id="20" dur="500"/>
                                        <p:tgtEl>
                                          <p:spTgt spid="1025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2" fill="hold" nodeType="clickEffect">
                                  <p:stCondLst>
                                    <p:cond delay="0"/>
                                  </p:stCondLst>
                                  <p:childTnLst>
                                    <p:set>
                                      <p:cBhvr>
                                        <p:cTn id="24" dur="1" fill="hold">
                                          <p:stCondLst>
                                            <p:cond delay="0"/>
                                          </p:stCondLst>
                                        </p:cTn>
                                        <p:tgtEl>
                                          <p:spTgt spid="10244"/>
                                        </p:tgtEl>
                                        <p:attrNameLst>
                                          <p:attrName>style.visibility</p:attrName>
                                        </p:attrNameLst>
                                      </p:cBhvr>
                                      <p:to>
                                        <p:strVal val="visible"/>
                                      </p:to>
                                    </p:set>
                                    <p:animEffect transition="in" filter="slide(fromRight)">
                                      <p:cBhvr>
                                        <p:cTn id="25" dur="500"/>
                                        <p:tgtEl>
                                          <p:spTgt spid="10244"/>
                                        </p:tgtEl>
                                      </p:cBhvr>
                                    </p:animEffect>
                                  </p:childTnLst>
                                </p:cTn>
                              </p:par>
                              <p:par>
                                <p:cTn id="26" presetID="12" presetClass="entr" presetSubtype="2" fill="hold" grpId="0" nodeType="withEffect">
                                  <p:stCondLst>
                                    <p:cond delay="0"/>
                                  </p:stCondLst>
                                  <p:childTnLst>
                                    <p:set>
                                      <p:cBhvr>
                                        <p:cTn id="27" dur="1" fill="hold">
                                          <p:stCondLst>
                                            <p:cond delay="0"/>
                                          </p:stCondLst>
                                        </p:cTn>
                                        <p:tgtEl>
                                          <p:spTgt spid="10253"/>
                                        </p:tgtEl>
                                        <p:attrNameLst>
                                          <p:attrName>style.visibility</p:attrName>
                                        </p:attrNameLst>
                                      </p:cBhvr>
                                      <p:to>
                                        <p:strVal val="visible"/>
                                      </p:to>
                                    </p:set>
                                    <p:animEffect transition="in" filter="slide(fromRight)">
                                      <p:cBhvr>
                                        <p:cTn id="28" dur="500"/>
                                        <p:tgtEl>
                                          <p:spTgt spid="10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1" grpId="0"/>
      <p:bldP spid="10252" grpId="0"/>
      <p:bldP spid="1025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001"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4342" y="2716560"/>
            <a:ext cx="7348618" cy="644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2" name="矩形 16"/>
          <p:cNvSpPr>
            <a:spLocks noChangeArrowheads="1"/>
          </p:cNvSpPr>
          <p:nvPr/>
        </p:nvSpPr>
        <p:spPr bwMode="auto">
          <a:xfrm>
            <a:off x="461087" y="5071532"/>
            <a:ext cx="3240097" cy="173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zh-CN" altLang="en-US" dirty="0">
                <a:latin typeface="华文中宋" pitchFamily="2" charset="-122"/>
                <a:ea typeface="华文中宋" pitchFamily="2" charset="-122"/>
              </a:rPr>
              <a:t>需要直接接触设备，但是</a:t>
            </a:r>
            <a:r>
              <a:rPr lang="zh-CN" altLang="en-US" dirty="0">
                <a:solidFill>
                  <a:srgbClr val="FF0000"/>
                </a:solidFill>
                <a:latin typeface="华文中宋" pitchFamily="2" charset="-122"/>
                <a:ea typeface="华文中宋" pitchFamily="2" charset="-122"/>
              </a:rPr>
              <a:t>不损害设备的钝化层</a:t>
            </a:r>
            <a:r>
              <a:rPr lang="zh-CN" altLang="en-US" dirty="0">
                <a:latin typeface="华文中宋" pitchFamily="2" charset="-122"/>
                <a:ea typeface="华文中宋" pitchFamily="2" charset="-122"/>
              </a:rPr>
              <a:t>，如通过激光手段注入故障。</a:t>
            </a:r>
          </a:p>
        </p:txBody>
      </p:sp>
      <p:sp>
        <p:nvSpPr>
          <p:cNvPr id="17" name="内容占位符 2"/>
          <p:cNvSpPr txBox="1">
            <a:spLocks/>
          </p:cNvSpPr>
          <p:nvPr/>
        </p:nvSpPr>
        <p:spPr>
          <a:xfrm>
            <a:off x="4733864" y="1784926"/>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）故障注入</a:t>
            </a:r>
          </a:p>
        </p:txBody>
      </p:sp>
      <p:sp>
        <p:nvSpPr>
          <p:cNvPr id="18" name="矩形 17"/>
          <p:cNvSpPr/>
          <p:nvPr/>
        </p:nvSpPr>
        <p:spPr>
          <a:xfrm>
            <a:off x="260801" y="4004958"/>
            <a:ext cx="3563404" cy="692497"/>
          </a:xfrm>
          <a:prstGeom prst="rect">
            <a:avLst/>
          </a:prstGeom>
        </p:spPr>
        <p:txBody>
          <a:bodyPr wrap="square">
            <a:spAutoFit/>
          </a:bodyPr>
          <a:lstStyle/>
          <a:p>
            <a:pPr algn="ctr" eaLnBrk="0" hangingPunct="0">
              <a:lnSpc>
                <a:spcPct val="150000"/>
              </a:lnSpc>
              <a:spcBef>
                <a:spcPts val="0"/>
              </a:spcBef>
              <a:buSzPct val="95000"/>
              <a:defRPr/>
            </a:pPr>
            <a:r>
              <a:rPr lang="zh-CN" altLang="en-US" kern="0" dirty="0">
                <a:solidFill>
                  <a:srgbClr val="3333FF"/>
                </a:solidFill>
                <a:latin typeface="华文中宋" pitchFamily="2" charset="-122"/>
                <a:ea typeface="华文中宋" pitchFamily="2" charset="-122"/>
              </a:rPr>
              <a:t>半侵入式故障注入</a:t>
            </a:r>
          </a:p>
        </p:txBody>
      </p:sp>
      <p:sp>
        <p:nvSpPr>
          <p:cNvPr id="1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2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21" name="组合 4"/>
          <p:cNvGrpSpPr>
            <a:grpSpLocks/>
          </p:cNvGrpSpPr>
          <p:nvPr/>
        </p:nvGrpSpPr>
        <p:grpSpPr bwMode="auto">
          <a:xfrm>
            <a:off x="8494634" y="129028"/>
            <a:ext cx="4344470" cy="589281"/>
            <a:chOff x="288838" y="21598"/>
            <a:chExt cx="4278985" cy="590400"/>
          </a:xfrm>
        </p:grpSpPr>
        <p:sp>
          <p:nvSpPr>
            <p:cNvPr id="22" name="圆角矩形 2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24" name="AutoShape 6"/>
          <p:cNvSpPr>
            <a:spLocks noChangeArrowheads="1"/>
          </p:cNvSpPr>
          <p:nvPr/>
        </p:nvSpPr>
        <p:spPr bwMode="gray">
          <a:xfrm>
            <a:off x="1921401" y="1204392"/>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3.4 </a:t>
            </a:r>
            <a:r>
              <a:rPr lang="zh-CN" altLang="en-US" sz="2800" dirty="0">
                <a:solidFill>
                  <a:srgbClr val="000000"/>
                </a:solidFill>
                <a:latin typeface="华文中宋" pitchFamily="2" charset="-122"/>
                <a:ea typeface="华文中宋" pitchFamily="2" charset="-122"/>
              </a:rPr>
              <a:t>故障攻击原理与实例分析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37180173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5001"/>
                                        </p:tgtEl>
                                        <p:attrNameLst>
                                          <p:attrName>style.visibility</p:attrName>
                                        </p:attrNameLst>
                                      </p:cBhvr>
                                      <p:to>
                                        <p:strVal val="visible"/>
                                      </p:to>
                                    </p:set>
                                    <p:animEffect transition="in" filter="wipe(left)">
                                      <p:cBhvr>
                                        <p:cTn id="7" dur="500"/>
                                        <p:tgtEl>
                                          <p:spTgt spid="850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85002"/>
                                        </p:tgtEl>
                                        <p:attrNameLst>
                                          <p:attrName>style.visibility</p:attrName>
                                        </p:attrNameLst>
                                      </p:cBhvr>
                                      <p:to>
                                        <p:strVal val="visible"/>
                                      </p:to>
                                    </p:set>
                                    <p:animEffect transition="in" filter="slide(fromLeft)">
                                      <p:cBhvr>
                                        <p:cTn id="12" dur="500"/>
                                        <p:tgtEl>
                                          <p:spTgt spid="85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02" name="矩形 16"/>
          <p:cNvSpPr>
            <a:spLocks noChangeArrowheads="1"/>
          </p:cNvSpPr>
          <p:nvPr/>
        </p:nvSpPr>
        <p:spPr bwMode="auto">
          <a:xfrm>
            <a:off x="461087" y="5071532"/>
            <a:ext cx="4272777" cy="253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zh-CN" altLang="en-US" dirty="0">
                <a:solidFill>
                  <a:srgbClr val="FF0000"/>
                </a:solidFill>
                <a:latin typeface="华文中宋" pitchFamily="2" charset="-122"/>
                <a:ea typeface="华文中宋" pitchFamily="2" charset="-122"/>
              </a:rPr>
              <a:t>在半侵入式故障注入的基础上</a:t>
            </a:r>
            <a:r>
              <a:rPr lang="zh-CN" altLang="en-US" dirty="0">
                <a:latin typeface="华文中宋" pitchFamily="2" charset="-122"/>
                <a:ea typeface="华文中宋" pitchFamily="2" charset="-122"/>
              </a:rPr>
              <a:t>，对密码芯片进行更深一层的剖片，去除门电路上面的金属层，使得每个门电路都能够裸露出来，再</a:t>
            </a:r>
            <a:r>
              <a:rPr lang="zh-CN" altLang="en-US" dirty="0">
                <a:solidFill>
                  <a:srgbClr val="FF0000"/>
                </a:solidFill>
                <a:latin typeface="华文中宋" pitchFamily="2" charset="-122"/>
                <a:ea typeface="华文中宋" pitchFamily="2" charset="-122"/>
              </a:rPr>
              <a:t>进行</a:t>
            </a:r>
            <a:r>
              <a:rPr lang="zh-CN" altLang="en-US" dirty="0">
                <a:latin typeface="华文中宋" pitchFamily="2" charset="-122"/>
                <a:ea typeface="华文中宋" pitchFamily="2" charset="-122"/>
              </a:rPr>
              <a:t>进一步的</a:t>
            </a:r>
            <a:r>
              <a:rPr lang="zh-CN" altLang="en-US" dirty="0">
                <a:solidFill>
                  <a:srgbClr val="FF0000"/>
                </a:solidFill>
                <a:latin typeface="华文中宋" pitchFamily="2" charset="-122"/>
                <a:ea typeface="华文中宋" pitchFamily="2" charset="-122"/>
              </a:rPr>
              <a:t>故障注入</a:t>
            </a:r>
            <a:r>
              <a:rPr lang="zh-CN" altLang="en-US" dirty="0">
                <a:latin typeface="华文中宋" pitchFamily="2" charset="-122"/>
                <a:ea typeface="华文中宋" pitchFamily="2" charset="-122"/>
              </a:rPr>
              <a:t>。</a:t>
            </a:r>
          </a:p>
        </p:txBody>
      </p:sp>
      <p:sp>
        <p:nvSpPr>
          <p:cNvPr id="17" name="内容占位符 2"/>
          <p:cNvSpPr txBox="1">
            <a:spLocks/>
          </p:cNvSpPr>
          <p:nvPr/>
        </p:nvSpPr>
        <p:spPr>
          <a:xfrm>
            <a:off x="4733864" y="1784926"/>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）故障注入</a:t>
            </a:r>
          </a:p>
        </p:txBody>
      </p:sp>
      <p:sp>
        <p:nvSpPr>
          <p:cNvPr id="18" name="矩形 17"/>
          <p:cNvSpPr/>
          <p:nvPr/>
        </p:nvSpPr>
        <p:spPr>
          <a:xfrm>
            <a:off x="260801" y="4004958"/>
            <a:ext cx="3563404" cy="692497"/>
          </a:xfrm>
          <a:prstGeom prst="rect">
            <a:avLst/>
          </a:prstGeom>
        </p:spPr>
        <p:txBody>
          <a:bodyPr wrap="square">
            <a:spAutoFit/>
          </a:bodyPr>
          <a:lstStyle/>
          <a:p>
            <a:pPr algn="ctr" eaLnBrk="0" hangingPunct="0">
              <a:lnSpc>
                <a:spcPct val="150000"/>
              </a:lnSpc>
              <a:spcBef>
                <a:spcPts val="0"/>
              </a:spcBef>
              <a:buSzPct val="95000"/>
              <a:defRPr/>
            </a:pPr>
            <a:r>
              <a:rPr lang="zh-CN" altLang="en-US" kern="0" dirty="0">
                <a:solidFill>
                  <a:srgbClr val="3333FF"/>
                </a:solidFill>
                <a:latin typeface="华文中宋" pitchFamily="2" charset="-122"/>
                <a:ea typeface="华文中宋" pitchFamily="2" charset="-122"/>
              </a:rPr>
              <a:t>侵入式故障注入</a:t>
            </a:r>
          </a:p>
        </p:txBody>
      </p:sp>
      <p:graphicFrame>
        <p:nvGraphicFramePr>
          <p:cNvPr id="3" name="对象 2"/>
          <p:cNvGraphicFramePr>
            <a:graphicFrameLocks noChangeAspect="1"/>
          </p:cNvGraphicFramePr>
          <p:nvPr>
            <p:extLst>
              <p:ext uri="{D42A27DB-BD31-4B8C-83A1-F6EECF244321}">
                <p14:modId xmlns:p14="http://schemas.microsoft.com/office/powerpoint/2010/main" val="613268416"/>
              </p:ext>
            </p:extLst>
          </p:nvPr>
        </p:nvGraphicFramePr>
        <p:xfrm>
          <a:off x="5134980" y="2817988"/>
          <a:ext cx="5288764" cy="6238841"/>
        </p:xfrm>
        <a:graphic>
          <a:graphicData uri="http://schemas.openxmlformats.org/presentationml/2006/ole">
            <mc:AlternateContent xmlns:mc="http://schemas.openxmlformats.org/markup-compatibility/2006">
              <mc:Choice xmlns:v="urn:schemas-microsoft-com:vml" Requires="v">
                <p:oleObj spid="_x0000_s22530" name="Visio" r:id="rId3" imgW="6311265" imgH="7346442" progId="Visio.Drawing.11">
                  <p:embed/>
                </p:oleObj>
              </mc:Choice>
              <mc:Fallback>
                <p:oleObj name="Visio" r:id="rId3" imgW="6311265" imgH="7346442" progId="Visio.Drawing.11">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4980" y="2817988"/>
                        <a:ext cx="5288764" cy="6238841"/>
                      </a:xfrm>
                      <a:prstGeom prst="rect">
                        <a:avLst/>
                      </a:prstGeom>
                      <a:noFill/>
                    </p:spPr>
                  </p:pic>
                </p:oleObj>
              </mc:Fallback>
            </mc:AlternateContent>
          </a:graphicData>
        </a:graphic>
      </p:graphicFrame>
      <p:sp>
        <p:nvSpPr>
          <p:cNvPr id="1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2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21" name="组合 4"/>
          <p:cNvGrpSpPr>
            <a:grpSpLocks/>
          </p:cNvGrpSpPr>
          <p:nvPr/>
        </p:nvGrpSpPr>
        <p:grpSpPr bwMode="auto">
          <a:xfrm>
            <a:off x="8494634" y="129028"/>
            <a:ext cx="4344470" cy="589281"/>
            <a:chOff x="288838" y="21598"/>
            <a:chExt cx="4278985" cy="590400"/>
          </a:xfrm>
        </p:grpSpPr>
        <p:sp>
          <p:nvSpPr>
            <p:cNvPr id="22" name="圆角矩形 2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24" name="AutoShape 6"/>
          <p:cNvSpPr>
            <a:spLocks noChangeArrowheads="1"/>
          </p:cNvSpPr>
          <p:nvPr/>
        </p:nvSpPr>
        <p:spPr bwMode="gray">
          <a:xfrm>
            <a:off x="1921401" y="1204392"/>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3.4 </a:t>
            </a:r>
            <a:r>
              <a:rPr lang="zh-CN" altLang="en-US" sz="2800" dirty="0">
                <a:solidFill>
                  <a:srgbClr val="000000"/>
                </a:solidFill>
                <a:latin typeface="华文中宋" pitchFamily="2" charset="-122"/>
                <a:ea typeface="华文中宋" pitchFamily="2" charset="-122"/>
              </a:rPr>
              <a:t>故障攻击原理与实例分析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1403369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85002"/>
                                        </p:tgtEl>
                                        <p:attrNameLst>
                                          <p:attrName>style.visibility</p:attrName>
                                        </p:attrNameLst>
                                      </p:cBhvr>
                                      <p:to>
                                        <p:strVal val="visible"/>
                                      </p:to>
                                    </p:set>
                                    <p:animEffect transition="in" filter="slide(fromLeft)">
                                      <p:cBhvr>
                                        <p:cTn id="7" dur="500"/>
                                        <p:tgtEl>
                                          <p:spTgt spid="85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9" name="Group 3"/>
          <p:cNvGrpSpPr>
            <a:grpSpLocks/>
          </p:cNvGrpSpPr>
          <p:nvPr/>
        </p:nvGrpSpPr>
        <p:grpSpPr bwMode="auto">
          <a:xfrm>
            <a:off x="4118187" y="2926080"/>
            <a:ext cx="4768427" cy="4876800"/>
            <a:chOff x="2064" y="1614"/>
            <a:chExt cx="1686" cy="1735"/>
          </a:xfrm>
        </p:grpSpPr>
        <p:sp>
          <p:nvSpPr>
            <p:cNvPr id="33" name="Oval 4"/>
            <p:cNvSpPr>
              <a:spLocks noChangeArrowheads="1"/>
            </p:cNvSpPr>
            <p:nvPr/>
          </p:nvSpPr>
          <p:spPr bwMode="gray">
            <a:xfrm>
              <a:off x="2068" y="1614"/>
              <a:ext cx="1676" cy="1681"/>
            </a:xfrm>
            <a:prstGeom prst="ellipse">
              <a:avLst/>
            </a:prstGeom>
            <a:gradFill rotWithShape="1">
              <a:gsLst>
                <a:gs pos="0">
                  <a:schemeClr val="bg1">
                    <a:gamma/>
                    <a:shade val="0"/>
                    <a:invGamma/>
                    <a:alpha val="27000"/>
                  </a:schemeClr>
                </a:gs>
                <a:gs pos="50000">
                  <a:schemeClr val="bg1">
                    <a:alpha val="0"/>
                  </a:schemeClr>
                </a:gs>
                <a:gs pos="100000">
                  <a:schemeClr val="bg1">
                    <a:gamma/>
                    <a:shade val="0"/>
                    <a:invGamma/>
                    <a:alpha val="27000"/>
                  </a:schemeClr>
                </a:gs>
              </a:gsLst>
              <a:lin ang="2700000" scaled="1"/>
            </a:gradFill>
            <a:ln w="9525">
              <a:noFill/>
              <a:round/>
              <a:headEnd/>
              <a:tailEnd/>
            </a:ln>
            <a:effectLst/>
          </p:spPr>
          <p:txBody>
            <a:bodyPr wrap="none" anchor="ctr"/>
            <a:lstStyle/>
            <a:p>
              <a:pPr>
                <a:defRPr/>
              </a:pPr>
              <a:endParaRPr lang="zh-CN" altLang="en-US"/>
            </a:p>
          </p:txBody>
        </p:sp>
        <p:pic>
          <p:nvPicPr>
            <p:cNvPr id="116755" name="Picture 5" descr="a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2064" y="1614"/>
              <a:ext cx="1683" cy="1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56" name="Arc 6"/>
            <p:cNvSpPr>
              <a:spLocks/>
            </p:cNvSpPr>
            <p:nvPr/>
          </p:nvSpPr>
          <p:spPr bwMode="black">
            <a:xfrm>
              <a:off x="2912" y="1616"/>
              <a:ext cx="837" cy="847"/>
            </a:xfrm>
            <a:custGeom>
              <a:avLst/>
              <a:gdLst>
                <a:gd name="T0" fmla="*/ 0 w 21597"/>
                <a:gd name="T1" fmla="*/ 0 h 21600"/>
                <a:gd name="T2" fmla="*/ 0 w 21597"/>
                <a:gd name="T3" fmla="*/ 0 h 21600"/>
                <a:gd name="T4" fmla="*/ 0 w 21597"/>
                <a:gd name="T5" fmla="*/ 0 h 21600"/>
                <a:gd name="T6" fmla="*/ 0 60000 65536"/>
                <a:gd name="T7" fmla="*/ 0 60000 65536"/>
                <a:gd name="T8" fmla="*/ 0 60000 65536"/>
                <a:gd name="T9" fmla="*/ 0 w 21597"/>
                <a:gd name="T10" fmla="*/ 0 h 21600"/>
                <a:gd name="T11" fmla="*/ 21597 w 21597"/>
                <a:gd name="T12" fmla="*/ 21600 h 21600"/>
              </a:gdLst>
              <a:ahLst/>
              <a:cxnLst>
                <a:cxn ang="T6">
                  <a:pos x="T0" y="T1"/>
                </a:cxn>
                <a:cxn ang="T7">
                  <a:pos x="T2" y="T3"/>
                </a:cxn>
                <a:cxn ang="T8">
                  <a:pos x="T4" y="T5"/>
                </a:cxn>
              </a:cxnLst>
              <a:rect l="T9" t="T10" r="T11" b="T12"/>
              <a:pathLst>
                <a:path w="21597" h="21600" fill="none" extrusionOk="0">
                  <a:moveTo>
                    <a:pt x="-1" y="0"/>
                  </a:moveTo>
                  <a:cubicBezTo>
                    <a:pt x="11791" y="0"/>
                    <a:pt x="21403" y="9456"/>
                    <a:pt x="21597" y="21245"/>
                  </a:cubicBezTo>
                </a:path>
                <a:path w="21597" h="21600" stroke="0" extrusionOk="0">
                  <a:moveTo>
                    <a:pt x="-1" y="0"/>
                  </a:moveTo>
                  <a:cubicBezTo>
                    <a:pt x="11791" y="0"/>
                    <a:pt x="21403" y="9456"/>
                    <a:pt x="21597" y="21245"/>
                  </a:cubicBezTo>
                  <a:lnTo>
                    <a:pt x="0" y="21600"/>
                  </a:lnTo>
                  <a:lnTo>
                    <a:pt x="-1" y="0"/>
                  </a:lnTo>
                  <a:close/>
                </a:path>
              </a:pathLst>
            </a:custGeom>
            <a:solidFill>
              <a:schemeClr val="folHlink">
                <a:alpha val="58823"/>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6757" name="Arc 7"/>
            <p:cNvSpPr>
              <a:spLocks/>
            </p:cNvSpPr>
            <p:nvPr/>
          </p:nvSpPr>
          <p:spPr bwMode="gray">
            <a:xfrm rot="5400000">
              <a:off x="2898" y="2453"/>
              <a:ext cx="862" cy="842"/>
            </a:xfrm>
            <a:custGeom>
              <a:avLst/>
              <a:gdLst>
                <a:gd name="T0" fmla="*/ 0 w 22011"/>
                <a:gd name="T1" fmla="*/ 0 h 21670"/>
                <a:gd name="T2" fmla="*/ 0 w 22011"/>
                <a:gd name="T3" fmla="*/ 0 h 21670"/>
                <a:gd name="T4" fmla="*/ 0 w 22011"/>
                <a:gd name="T5" fmla="*/ 0 h 21670"/>
                <a:gd name="T6" fmla="*/ 0 60000 65536"/>
                <a:gd name="T7" fmla="*/ 0 60000 65536"/>
                <a:gd name="T8" fmla="*/ 0 60000 65536"/>
                <a:gd name="T9" fmla="*/ 0 w 22011"/>
                <a:gd name="T10" fmla="*/ 0 h 21670"/>
                <a:gd name="T11" fmla="*/ 22011 w 22011"/>
                <a:gd name="T12" fmla="*/ 21670 h 21670"/>
              </a:gdLst>
              <a:ahLst/>
              <a:cxnLst>
                <a:cxn ang="T6">
                  <a:pos x="T0" y="T1"/>
                </a:cxn>
                <a:cxn ang="T7">
                  <a:pos x="T2" y="T3"/>
                </a:cxn>
                <a:cxn ang="T8">
                  <a:pos x="T4" y="T5"/>
                </a:cxn>
              </a:cxnLst>
              <a:rect l="T9" t="T10" r="T11" b="T12"/>
              <a:pathLst>
                <a:path w="22011" h="21670" fill="none" extrusionOk="0">
                  <a:moveTo>
                    <a:pt x="-1" y="3"/>
                  </a:moveTo>
                  <a:cubicBezTo>
                    <a:pt x="136" y="1"/>
                    <a:pt x="273" y="-1"/>
                    <a:pt x="411" y="0"/>
                  </a:cubicBezTo>
                  <a:cubicBezTo>
                    <a:pt x="12340" y="0"/>
                    <a:pt x="22011" y="9670"/>
                    <a:pt x="22011" y="21600"/>
                  </a:cubicBezTo>
                  <a:cubicBezTo>
                    <a:pt x="22011" y="21623"/>
                    <a:pt x="22010" y="21646"/>
                    <a:pt x="22010" y="21669"/>
                  </a:cubicBezTo>
                </a:path>
                <a:path w="22011" h="21670" stroke="0" extrusionOk="0">
                  <a:moveTo>
                    <a:pt x="-1" y="3"/>
                  </a:moveTo>
                  <a:cubicBezTo>
                    <a:pt x="136" y="1"/>
                    <a:pt x="273" y="-1"/>
                    <a:pt x="411" y="0"/>
                  </a:cubicBezTo>
                  <a:cubicBezTo>
                    <a:pt x="12340" y="0"/>
                    <a:pt x="22011" y="9670"/>
                    <a:pt x="22011" y="21600"/>
                  </a:cubicBezTo>
                  <a:cubicBezTo>
                    <a:pt x="22011" y="21623"/>
                    <a:pt x="22010" y="21646"/>
                    <a:pt x="22010" y="21669"/>
                  </a:cubicBezTo>
                  <a:lnTo>
                    <a:pt x="411" y="21600"/>
                  </a:lnTo>
                  <a:lnTo>
                    <a:pt x="-1" y="3"/>
                  </a:lnTo>
                  <a:close/>
                </a:path>
              </a:pathLst>
            </a:custGeom>
            <a:solidFill>
              <a:srgbClr val="93C052">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6758" name="Arc 8"/>
            <p:cNvSpPr>
              <a:spLocks/>
            </p:cNvSpPr>
            <p:nvPr/>
          </p:nvSpPr>
          <p:spPr bwMode="gray">
            <a:xfrm rot="5400000" flipH="1" flipV="1">
              <a:off x="2071" y="1620"/>
              <a:ext cx="844" cy="844"/>
            </a:xfrm>
            <a:custGeom>
              <a:avLst/>
              <a:gdLst>
                <a:gd name="T0" fmla="*/ 0 w 21600"/>
                <a:gd name="T1" fmla="*/ 0 h 21787"/>
                <a:gd name="T2" fmla="*/ 0 w 21600"/>
                <a:gd name="T3" fmla="*/ 0 h 21787"/>
                <a:gd name="T4" fmla="*/ 0 w 21600"/>
                <a:gd name="T5" fmla="*/ 0 h 21787"/>
                <a:gd name="T6" fmla="*/ 0 60000 65536"/>
                <a:gd name="T7" fmla="*/ 0 60000 65536"/>
                <a:gd name="T8" fmla="*/ 0 60000 65536"/>
                <a:gd name="T9" fmla="*/ 0 w 21600"/>
                <a:gd name="T10" fmla="*/ 0 h 21787"/>
                <a:gd name="T11" fmla="*/ 21600 w 21600"/>
                <a:gd name="T12" fmla="*/ 21787 h 21787"/>
              </a:gdLst>
              <a:ahLst/>
              <a:cxnLst>
                <a:cxn ang="T6">
                  <a:pos x="T0" y="T1"/>
                </a:cxn>
                <a:cxn ang="T7">
                  <a:pos x="T2" y="T3"/>
                </a:cxn>
                <a:cxn ang="T8">
                  <a:pos x="T4" y="T5"/>
                </a:cxn>
              </a:cxnLst>
              <a:rect l="T9" t="T10" r="T11" b="T12"/>
              <a:pathLst>
                <a:path w="21600" h="21787" fill="none" extrusionOk="0">
                  <a:moveTo>
                    <a:pt x="425" y="0"/>
                  </a:moveTo>
                  <a:cubicBezTo>
                    <a:pt x="12187" y="232"/>
                    <a:pt x="21600" y="9832"/>
                    <a:pt x="21600" y="21596"/>
                  </a:cubicBezTo>
                  <a:cubicBezTo>
                    <a:pt x="21600" y="21659"/>
                    <a:pt x="21599" y="21723"/>
                    <a:pt x="21599" y="21787"/>
                  </a:cubicBezTo>
                </a:path>
                <a:path w="21600" h="21787" stroke="0" extrusionOk="0">
                  <a:moveTo>
                    <a:pt x="425" y="0"/>
                  </a:moveTo>
                  <a:cubicBezTo>
                    <a:pt x="12187" y="232"/>
                    <a:pt x="21600" y="9832"/>
                    <a:pt x="21600" y="21596"/>
                  </a:cubicBezTo>
                  <a:cubicBezTo>
                    <a:pt x="21600" y="21659"/>
                    <a:pt x="21599" y="21723"/>
                    <a:pt x="21599" y="21787"/>
                  </a:cubicBezTo>
                  <a:lnTo>
                    <a:pt x="0" y="21596"/>
                  </a:lnTo>
                  <a:lnTo>
                    <a:pt x="425" y="0"/>
                  </a:lnTo>
                  <a:close/>
                </a:path>
              </a:pathLst>
            </a:custGeom>
            <a:solidFill>
              <a:srgbClr val="93C052">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6759" name="Arc 9"/>
            <p:cNvSpPr>
              <a:spLocks/>
            </p:cNvSpPr>
            <p:nvPr/>
          </p:nvSpPr>
          <p:spPr bwMode="black">
            <a:xfrm rot="10419033">
              <a:off x="2115" y="2395"/>
              <a:ext cx="840" cy="954"/>
            </a:xfrm>
            <a:custGeom>
              <a:avLst/>
              <a:gdLst>
                <a:gd name="T0" fmla="*/ 0 w 21600"/>
                <a:gd name="T1" fmla="*/ 0 h 24319"/>
                <a:gd name="T2" fmla="*/ 0 w 21600"/>
                <a:gd name="T3" fmla="*/ 0 h 24319"/>
                <a:gd name="T4" fmla="*/ 0 w 21600"/>
                <a:gd name="T5" fmla="*/ 0 h 24319"/>
                <a:gd name="T6" fmla="*/ 0 60000 65536"/>
                <a:gd name="T7" fmla="*/ 0 60000 65536"/>
                <a:gd name="T8" fmla="*/ 0 60000 65536"/>
                <a:gd name="T9" fmla="*/ 0 w 21600"/>
                <a:gd name="T10" fmla="*/ 0 h 24319"/>
                <a:gd name="T11" fmla="*/ 21600 w 21600"/>
                <a:gd name="T12" fmla="*/ 24319 h 24319"/>
              </a:gdLst>
              <a:ahLst/>
              <a:cxnLst>
                <a:cxn ang="T6">
                  <a:pos x="T0" y="T1"/>
                </a:cxn>
                <a:cxn ang="T7">
                  <a:pos x="T2" y="T3"/>
                </a:cxn>
                <a:cxn ang="T8">
                  <a:pos x="T4" y="T5"/>
                </a:cxn>
              </a:cxnLst>
              <a:rect l="T9" t="T10" r="T11" b="T12"/>
              <a:pathLst>
                <a:path w="21600" h="24319" fill="none" extrusionOk="0">
                  <a:moveTo>
                    <a:pt x="2373" y="-1"/>
                  </a:moveTo>
                  <a:cubicBezTo>
                    <a:pt x="13317" y="1209"/>
                    <a:pt x="21600" y="10458"/>
                    <a:pt x="21600" y="21469"/>
                  </a:cubicBezTo>
                  <a:cubicBezTo>
                    <a:pt x="21600" y="22422"/>
                    <a:pt x="21536" y="23374"/>
                    <a:pt x="21411" y="24319"/>
                  </a:cubicBezTo>
                </a:path>
                <a:path w="21600" h="24319" stroke="0" extrusionOk="0">
                  <a:moveTo>
                    <a:pt x="2373" y="-1"/>
                  </a:moveTo>
                  <a:cubicBezTo>
                    <a:pt x="13317" y="1209"/>
                    <a:pt x="21600" y="10458"/>
                    <a:pt x="21600" y="21469"/>
                  </a:cubicBezTo>
                  <a:cubicBezTo>
                    <a:pt x="21600" y="22422"/>
                    <a:pt x="21536" y="23374"/>
                    <a:pt x="21411" y="24319"/>
                  </a:cubicBezTo>
                  <a:lnTo>
                    <a:pt x="0" y="21469"/>
                  </a:lnTo>
                  <a:lnTo>
                    <a:pt x="2373" y="-1"/>
                  </a:lnTo>
                  <a:close/>
                </a:path>
              </a:pathLst>
            </a:custGeom>
            <a:solidFill>
              <a:schemeClr val="folHlink">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5" name="WordArt 10"/>
            <p:cNvSpPr>
              <a:spLocks noChangeArrowheads="1" noChangeShapeType="1" noTextEdit="1"/>
            </p:cNvSpPr>
            <p:nvPr/>
          </p:nvSpPr>
          <p:spPr bwMode="gray">
            <a:xfrm rot="-2622708">
              <a:off x="2261" y="1927"/>
              <a:ext cx="845" cy="625"/>
            </a:xfrm>
            <a:prstGeom prst="rect">
              <a:avLst/>
            </a:prstGeom>
          </p:spPr>
          <p:txBody>
            <a:bodyPr spcFirstLastPara="1" wrap="none" fromWordArt="1">
              <a:prstTxWarp prst="textArchUp">
                <a:avLst>
                  <a:gd name="adj" fmla="val 12208396"/>
                </a:avLst>
              </a:prstTxWarp>
              <a:scene3d>
                <a:camera prst="orthographicFront"/>
                <a:lightRig rig="threePt" dir="t"/>
              </a:scene3d>
              <a:sp3d contourW="12700">
                <a:contourClr>
                  <a:srgbClr val="3333FF"/>
                </a:contourClr>
              </a:sp3d>
            </a:bodyPr>
            <a:lstStyle/>
            <a:p>
              <a:pPr>
                <a:defRPr/>
              </a:pPr>
              <a:r>
                <a:rPr lang="zh-CN" altLang="en-US" kern="10" dirty="0">
                  <a:ln w="6350">
                    <a:solidFill>
                      <a:srgbClr val="FFFFFF"/>
                    </a:solidFill>
                    <a:round/>
                    <a:headEnd/>
                    <a:tailEnd/>
                  </a:ln>
                  <a:solidFill>
                    <a:srgbClr val="3333FF"/>
                  </a:solidFill>
                  <a:latin typeface="Verdana"/>
                  <a:ea typeface="Verdana"/>
                  <a:cs typeface="Verdana"/>
                </a:rPr>
                <a:t>故障时机</a:t>
              </a:r>
              <a:endParaRPr lang="zh-CN" altLang="en-US" kern="10" dirty="0">
                <a:ln w="6350">
                  <a:solidFill>
                    <a:srgbClr val="FFFFFF"/>
                  </a:solidFill>
                  <a:round/>
                  <a:headEnd/>
                  <a:tailEnd/>
                </a:ln>
                <a:solidFill>
                  <a:srgbClr val="3333FF"/>
                </a:solidFill>
                <a:latin typeface="Verdana"/>
                <a:cs typeface="Verdana"/>
              </a:endParaRPr>
            </a:p>
          </p:txBody>
        </p:sp>
        <p:sp>
          <p:nvSpPr>
            <p:cNvPr id="52" name="WordArt 11"/>
            <p:cNvSpPr>
              <a:spLocks noChangeArrowheads="1" noChangeShapeType="1" noTextEdit="1"/>
            </p:cNvSpPr>
            <p:nvPr/>
          </p:nvSpPr>
          <p:spPr bwMode="gray">
            <a:xfrm rot="2686923">
              <a:off x="2744" y="1938"/>
              <a:ext cx="843" cy="625"/>
            </a:xfrm>
            <a:prstGeom prst="rect">
              <a:avLst/>
            </a:prstGeom>
          </p:spPr>
          <p:txBody>
            <a:bodyPr spcFirstLastPara="1" wrap="none" fromWordArt="1">
              <a:prstTxWarp prst="textArchUp">
                <a:avLst>
                  <a:gd name="adj" fmla="val 12211372"/>
                </a:avLst>
              </a:prstTxWarp>
              <a:scene3d>
                <a:camera prst="orthographicFront"/>
                <a:lightRig rig="threePt" dir="t"/>
              </a:scene3d>
              <a:sp3d contourW="12700">
                <a:contourClr>
                  <a:srgbClr val="3333FF"/>
                </a:contourClr>
              </a:sp3d>
            </a:bodyPr>
            <a:lstStyle/>
            <a:p>
              <a:pPr>
                <a:defRPr/>
              </a:pPr>
              <a:r>
                <a:rPr lang="zh-CN" altLang="en-US" kern="10" dirty="0">
                  <a:ln w="6350">
                    <a:solidFill>
                      <a:srgbClr val="FFFFFF"/>
                    </a:solidFill>
                    <a:round/>
                    <a:headEnd/>
                    <a:tailEnd/>
                  </a:ln>
                  <a:solidFill>
                    <a:srgbClr val="3333FF"/>
                  </a:solidFill>
                  <a:latin typeface="Verdana"/>
                  <a:ea typeface="Verdana"/>
                  <a:cs typeface="Verdana"/>
                </a:rPr>
                <a:t>故障位置</a:t>
              </a:r>
              <a:endParaRPr lang="zh-CN" altLang="en-US" kern="10" dirty="0">
                <a:ln w="6350">
                  <a:solidFill>
                    <a:srgbClr val="FFFFFF"/>
                  </a:solidFill>
                  <a:round/>
                  <a:headEnd/>
                  <a:tailEnd/>
                </a:ln>
                <a:solidFill>
                  <a:srgbClr val="3333FF"/>
                </a:solidFill>
                <a:latin typeface="Verdana"/>
                <a:cs typeface="Verdana"/>
              </a:endParaRPr>
            </a:p>
          </p:txBody>
        </p:sp>
        <p:sp>
          <p:nvSpPr>
            <p:cNvPr id="53" name="WordArt 12"/>
            <p:cNvSpPr>
              <a:spLocks noChangeArrowheads="1" noChangeShapeType="1" noTextEdit="1"/>
            </p:cNvSpPr>
            <p:nvPr/>
          </p:nvSpPr>
          <p:spPr bwMode="gray">
            <a:xfrm rot="2760178">
              <a:off x="2197" y="2629"/>
              <a:ext cx="785" cy="312"/>
            </a:xfrm>
            <a:prstGeom prst="rect">
              <a:avLst/>
            </a:prstGeom>
          </p:spPr>
          <p:txBody>
            <a:bodyPr spcFirstLastPara="1" wrap="none" fromWordArt="1">
              <a:prstTxWarp prst="textArchDown">
                <a:avLst>
                  <a:gd name="adj" fmla="val 433212"/>
                </a:avLst>
              </a:prstTxWarp>
              <a:scene3d>
                <a:camera prst="orthographicFront"/>
                <a:lightRig rig="threePt" dir="t"/>
              </a:scene3d>
              <a:sp3d contourW="12700">
                <a:contourClr>
                  <a:srgbClr val="FF0000"/>
                </a:contourClr>
              </a:sp3d>
            </a:bodyPr>
            <a:lstStyle/>
            <a:p>
              <a:pPr>
                <a:defRPr/>
              </a:pPr>
              <a:r>
                <a:rPr lang="zh-CN" altLang="en-US" kern="10" dirty="0">
                  <a:ln w="6350">
                    <a:solidFill>
                      <a:srgbClr val="FFFFFF"/>
                    </a:solidFill>
                    <a:round/>
                    <a:headEnd/>
                    <a:tailEnd/>
                  </a:ln>
                  <a:solidFill>
                    <a:srgbClr val="FF0000"/>
                  </a:solidFill>
                  <a:latin typeface="Verdana"/>
                  <a:ea typeface="Verdana"/>
                  <a:cs typeface="Verdana"/>
                </a:rPr>
                <a:t>故障效果</a:t>
              </a:r>
              <a:endParaRPr lang="zh-CN" altLang="en-US" kern="10" dirty="0">
                <a:ln w="6350">
                  <a:solidFill>
                    <a:srgbClr val="FFFFFF"/>
                  </a:solidFill>
                  <a:round/>
                  <a:headEnd/>
                  <a:tailEnd/>
                </a:ln>
                <a:solidFill>
                  <a:srgbClr val="FF0000"/>
                </a:solidFill>
                <a:latin typeface="Verdana"/>
                <a:cs typeface="Verdana"/>
              </a:endParaRPr>
            </a:p>
          </p:txBody>
        </p:sp>
        <p:sp>
          <p:nvSpPr>
            <p:cNvPr id="64" name="WordArt 13"/>
            <p:cNvSpPr>
              <a:spLocks noChangeArrowheads="1" noChangeShapeType="1" noTextEdit="1"/>
            </p:cNvSpPr>
            <p:nvPr/>
          </p:nvSpPr>
          <p:spPr bwMode="gray">
            <a:xfrm rot="-2515986">
              <a:off x="2849" y="2613"/>
              <a:ext cx="777" cy="315"/>
            </a:xfrm>
            <a:prstGeom prst="rect">
              <a:avLst/>
            </a:prstGeom>
          </p:spPr>
          <p:txBody>
            <a:bodyPr spcFirstLastPara="1" wrap="none" fromWordArt="1">
              <a:prstTxWarp prst="textArchDown">
                <a:avLst>
                  <a:gd name="adj" fmla="val 441787"/>
                </a:avLst>
              </a:prstTxWarp>
              <a:scene3d>
                <a:camera prst="orthographicFront"/>
                <a:lightRig rig="threePt" dir="t"/>
              </a:scene3d>
              <a:sp3d contourW="12700">
                <a:contourClr>
                  <a:srgbClr val="3333FF"/>
                </a:contourClr>
              </a:sp3d>
            </a:bodyPr>
            <a:lstStyle/>
            <a:p>
              <a:pPr>
                <a:defRPr/>
              </a:pPr>
              <a:r>
                <a:rPr lang="zh-CN" altLang="en-US" kern="10" dirty="0">
                  <a:ln w="6350">
                    <a:solidFill>
                      <a:srgbClr val="FFFFFF"/>
                    </a:solidFill>
                    <a:round/>
                    <a:headEnd/>
                    <a:tailEnd/>
                  </a:ln>
                  <a:solidFill>
                    <a:srgbClr val="3333FF"/>
                  </a:solidFill>
                  <a:latin typeface="Verdana"/>
                  <a:ea typeface="Verdana"/>
                  <a:cs typeface="Verdana"/>
                </a:rPr>
                <a:t>故障动作</a:t>
              </a:r>
              <a:endParaRPr lang="zh-CN" altLang="en-US" kern="10" dirty="0">
                <a:ln w="6350">
                  <a:solidFill>
                    <a:srgbClr val="FFFFFF"/>
                  </a:solidFill>
                  <a:round/>
                  <a:headEnd/>
                  <a:tailEnd/>
                </a:ln>
                <a:solidFill>
                  <a:srgbClr val="3333FF"/>
                </a:solidFill>
                <a:latin typeface="Verdana"/>
                <a:cs typeface="Verdana"/>
              </a:endParaRPr>
            </a:p>
          </p:txBody>
        </p:sp>
        <p:grpSp>
          <p:nvGrpSpPr>
            <p:cNvPr id="116764" name="Group 14"/>
            <p:cNvGrpSpPr>
              <a:grpSpLocks/>
            </p:cNvGrpSpPr>
            <p:nvPr/>
          </p:nvGrpSpPr>
          <p:grpSpPr bwMode="auto">
            <a:xfrm>
              <a:off x="2457" y="2000"/>
              <a:ext cx="901" cy="888"/>
              <a:chOff x="2457" y="2000"/>
              <a:chExt cx="901" cy="888"/>
            </a:xfrm>
          </p:grpSpPr>
          <p:pic>
            <p:nvPicPr>
              <p:cNvPr id="67" name="Picture 15" descr="circuler_1"/>
              <p:cNvPicPr>
                <a:picLocks noChangeAspect="1" noChangeArrowheads="1"/>
              </p:cNvPicPr>
              <p:nvPr/>
            </p:nvPicPr>
            <p:blipFill>
              <a:blip r:embed="rId3"/>
              <a:srcRect/>
              <a:stretch>
                <a:fillRect/>
              </a:stretch>
            </p:blipFill>
            <p:spPr bwMode="ltGray">
              <a:xfrm>
                <a:off x="2457" y="2000"/>
                <a:ext cx="901" cy="886"/>
              </a:xfrm>
              <a:prstGeom prst="rect">
                <a:avLst/>
              </a:prstGeom>
              <a:noFill/>
              <a:ln w="9525">
                <a:noFill/>
                <a:miter lim="800000"/>
                <a:headEnd/>
                <a:tailEnd/>
              </a:ln>
              <a:scene3d>
                <a:camera prst="orthographicFront"/>
                <a:lightRig rig="threePt" dir="t"/>
              </a:scene3d>
              <a:sp3d contourW="12700">
                <a:contourClr>
                  <a:srgbClr val="3333FF"/>
                </a:contourClr>
              </a:sp3d>
            </p:spPr>
          </p:pic>
          <p:sp>
            <p:nvSpPr>
              <p:cNvPr id="68" name="Oval 16"/>
              <p:cNvSpPr>
                <a:spLocks noChangeArrowheads="1"/>
              </p:cNvSpPr>
              <p:nvPr/>
            </p:nvSpPr>
            <p:spPr bwMode="ltGray">
              <a:xfrm>
                <a:off x="2457" y="2000"/>
                <a:ext cx="895" cy="888"/>
              </a:xfrm>
              <a:prstGeom prst="ellipse">
                <a:avLst/>
              </a:prstGeom>
              <a:gradFill rotWithShape="1">
                <a:gsLst>
                  <a:gs pos="0">
                    <a:srgbClr val="F8F8F8">
                      <a:gamma/>
                      <a:shade val="26275"/>
                      <a:invGamma/>
                      <a:alpha val="89999"/>
                    </a:srgbClr>
                  </a:gs>
                  <a:gs pos="50000">
                    <a:srgbClr val="F8F8F8">
                      <a:alpha val="45000"/>
                    </a:srgbClr>
                  </a:gs>
                  <a:gs pos="100000">
                    <a:srgbClr val="F8F8F8">
                      <a:gamma/>
                      <a:shade val="26275"/>
                      <a:invGamma/>
                      <a:alpha val="89999"/>
                    </a:srgbClr>
                  </a:gs>
                </a:gsLst>
                <a:lin ang="5400000" scaled="1"/>
              </a:gradFill>
              <a:ln w="9525" algn="ctr">
                <a:noFill/>
                <a:round/>
                <a:headEnd/>
                <a:tailEnd/>
              </a:ln>
              <a:effectLst/>
            </p:spPr>
            <p:txBody>
              <a:bodyPr wrap="none" anchor="ctr"/>
              <a:lstStyle/>
              <a:p>
                <a:pPr>
                  <a:defRPr/>
                </a:pPr>
                <a:endParaRPr lang="zh-CN" altLang="en-US"/>
              </a:p>
            </p:txBody>
          </p:sp>
          <p:sp>
            <p:nvSpPr>
              <p:cNvPr id="116770" name="Freeform 17"/>
              <p:cNvSpPr>
                <a:spLocks/>
              </p:cNvSpPr>
              <p:nvPr/>
            </p:nvSpPr>
            <p:spPr bwMode="ltGray">
              <a:xfrm>
                <a:off x="2550" y="2018"/>
                <a:ext cx="703" cy="308"/>
              </a:xfrm>
              <a:custGeom>
                <a:avLst/>
                <a:gdLst>
                  <a:gd name="T0" fmla="*/ 1 w 1321"/>
                  <a:gd name="T1" fmla="*/ 0 h 712"/>
                  <a:gd name="T2" fmla="*/ 1 w 1321"/>
                  <a:gd name="T3" fmla="*/ 0 h 712"/>
                  <a:gd name="T4" fmla="*/ 1 w 1321"/>
                  <a:gd name="T5" fmla="*/ 0 h 712"/>
                  <a:gd name="T6" fmla="*/ 1 w 1321"/>
                  <a:gd name="T7" fmla="*/ 0 h 712"/>
                  <a:gd name="T8" fmla="*/ 1 w 1321"/>
                  <a:gd name="T9" fmla="*/ 0 h 712"/>
                  <a:gd name="T10" fmla="*/ 1 w 1321"/>
                  <a:gd name="T11" fmla="*/ 0 h 712"/>
                  <a:gd name="T12" fmla="*/ 1 w 1321"/>
                  <a:gd name="T13" fmla="*/ 0 h 712"/>
                  <a:gd name="T14" fmla="*/ 1 w 1321"/>
                  <a:gd name="T15" fmla="*/ 0 h 712"/>
                  <a:gd name="T16" fmla="*/ 1 w 1321"/>
                  <a:gd name="T17" fmla="*/ 0 h 712"/>
                  <a:gd name="T18" fmla="*/ 1 w 1321"/>
                  <a:gd name="T19" fmla="*/ 0 h 712"/>
                  <a:gd name="T20" fmla="*/ 1 w 1321"/>
                  <a:gd name="T21" fmla="*/ 0 h 712"/>
                  <a:gd name="T22" fmla="*/ 1 w 1321"/>
                  <a:gd name="T23" fmla="*/ 0 h 712"/>
                  <a:gd name="T24" fmla="*/ 1 w 1321"/>
                  <a:gd name="T25" fmla="*/ 0 h 712"/>
                  <a:gd name="T26" fmla="*/ 1 w 1321"/>
                  <a:gd name="T27" fmla="*/ 0 h 712"/>
                  <a:gd name="T28" fmla="*/ 1 w 1321"/>
                  <a:gd name="T29" fmla="*/ 0 h 712"/>
                  <a:gd name="T30" fmla="*/ 1 w 1321"/>
                  <a:gd name="T31" fmla="*/ 0 h 712"/>
                  <a:gd name="T32" fmla="*/ 1 w 1321"/>
                  <a:gd name="T33" fmla="*/ 0 h 712"/>
                  <a:gd name="T34" fmla="*/ 1 w 1321"/>
                  <a:gd name="T35" fmla="*/ 0 h 712"/>
                  <a:gd name="T36" fmla="*/ 1 w 1321"/>
                  <a:gd name="T37" fmla="*/ 0 h 712"/>
                  <a:gd name="T38" fmla="*/ 1 w 1321"/>
                  <a:gd name="T39" fmla="*/ 0 h 712"/>
                  <a:gd name="T40" fmla="*/ 1 w 1321"/>
                  <a:gd name="T41" fmla="*/ 0 h 712"/>
                  <a:gd name="T42" fmla="*/ 1 w 1321"/>
                  <a:gd name="T43" fmla="*/ 0 h 712"/>
                  <a:gd name="T44" fmla="*/ 1 w 1321"/>
                  <a:gd name="T45" fmla="*/ 0 h 712"/>
                  <a:gd name="T46" fmla="*/ 1 w 1321"/>
                  <a:gd name="T47" fmla="*/ 0 h 712"/>
                  <a:gd name="T48" fmla="*/ 1 w 1321"/>
                  <a:gd name="T49" fmla="*/ 0 h 712"/>
                  <a:gd name="T50" fmla="*/ 1 w 1321"/>
                  <a:gd name="T51" fmla="*/ 0 h 712"/>
                  <a:gd name="T52" fmla="*/ 1 w 1321"/>
                  <a:gd name="T53" fmla="*/ 0 h 712"/>
                  <a:gd name="T54" fmla="*/ 1 w 1321"/>
                  <a:gd name="T55" fmla="*/ 0 h 712"/>
                  <a:gd name="T56" fmla="*/ 0 w 1321"/>
                  <a:gd name="T57" fmla="*/ 0 h 712"/>
                  <a:gd name="T58" fmla="*/ 0 w 1321"/>
                  <a:gd name="T59" fmla="*/ 0 h 712"/>
                  <a:gd name="T60" fmla="*/ 1 w 1321"/>
                  <a:gd name="T61" fmla="*/ 0 h 712"/>
                  <a:gd name="T62" fmla="*/ 1 w 1321"/>
                  <a:gd name="T63" fmla="*/ 0 h 712"/>
                  <a:gd name="T64" fmla="*/ 1 w 1321"/>
                  <a:gd name="T65" fmla="*/ 0 h 712"/>
                  <a:gd name="T66" fmla="*/ 1 w 1321"/>
                  <a:gd name="T67" fmla="*/ 0 h 712"/>
                  <a:gd name="T68" fmla="*/ 1 w 1321"/>
                  <a:gd name="T69" fmla="*/ 0 h 712"/>
                  <a:gd name="T70" fmla="*/ 1 w 1321"/>
                  <a:gd name="T71" fmla="*/ 0 h 712"/>
                  <a:gd name="T72" fmla="*/ 1 w 1321"/>
                  <a:gd name="T73" fmla="*/ 0 h 712"/>
                  <a:gd name="T74" fmla="*/ 1 w 1321"/>
                  <a:gd name="T75" fmla="*/ 0 h 712"/>
                  <a:gd name="T76" fmla="*/ 1 w 1321"/>
                  <a:gd name="T77" fmla="*/ 0 h 712"/>
                  <a:gd name="T78" fmla="*/ 1 w 1321"/>
                  <a:gd name="T79" fmla="*/ 0 h 712"/>
                  <a:gd name="T80" fmla="*/ 1 w 1321"/>
                  <a:gd name="T81" fmla="*/ 0 h 712"/>
                  <a:gd name="T82" fmla="*/ 1 w 1321"/>
                  <a:gd name="T83" fmla="*/ 0 h 712"/>
                  <a:gd name="T84" fmla="*/ 1 w 1321"/>
                  <a:gd name="T85" fmla="*/ 0 h 712"/>
                  <a:gd name="T86" fmla="*/ 1 w 1321"/>
                  <a:gd name="T87" fmla="*/ 0 h 712"/>
                  <a:gd name="T88" fmla="*/ 1 w 1321"/>
                  <a:gd name="T89" fmla="*/ 0 h 712"/>
                  <a:gd name="T90" fmla="*/ 1 w 1321"/>
                  <a:gd name="T91" fmla="*/ 0 h 712"/>
                  <a:gd name="T92" fmla="*/ 1 w 1321"/>
                  <a:gd name="T93" fmla="*/ 0 h 712"/>
                  <a:gd name="T94" fmla="*/ 1 w 1321"/>
                  <a:gd name="T95" fmla="*/ 0 h 712"/>
                  <a:gd name="T96" fmla="*/ 1 w 1321"/>
                  <a:gd name="T97" fmla="*/ 0 h 712"/>
                  <a:gd name="T98" fmla="*/ 1 w 1321"/>
                  <a:gd name="T99" fmla="*/ 0 h 712"/>
                  <a:gd name="T100" fmla="*/ 1 w 1321"/>
                  <a:gd name="T101" fmla="*/ 0 h 712"/>
                  <a:gd name="T102" fmla="*/ 1 w 1321"/>
                  <a:gd name="T103" fmla="*/ 0 h 712"/>
                  <a:gd name="T104" fmla="*/ 1 w 1321"/>
                  <a:gd name="T105" fmla="*/ 0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DDDDDD"/>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grpSp>
            <p:nvGrpSpPr>
              <p:cNvPr id="116771" name="Group 18"/>
              <p:cNvGrpSpPr>
                <a:grpSpLocks/>
              </p:cNvGrpSpPr>
              <p:nvPr/>
            </p:nvGrpSpPr>
            <p:grpSpPr bwMode="auto">
              <a:xfrm rot="-1297425" flipH="1" flipV="1">
                <a:off x="2521" y="2686"/>
                <a:ext cx="783" cy="182"/>
                <a:chOff x="2528" y="1060"/>
                <a:chExt cx="894" cy="236"/>
              </a:xfrm>
            </p:grpSpPr>
            <p:grpSp>
              <p:nvGrpSpPr>
                <p:cNvPr id="116772" name="Group 19"/>
                <p:cNvGrpSpPr>
                  <a:grpSpLocks/>
                </p:cNvGrpSpPr>
                <p:nvPr/>
              </p:nvGrpSpPr>
              <p:grpSpPr bwMode="auto">
                <a:xfrm>
                  <a:off x="2528" y="1060"/>
                  <a:ext cx="742" cy="186"/>
                  <a:chOff x="1565" y="2568"/>
                  <a:chExt cx="1118" cy="279"/>
                </a:xfrm>
              </p:grpSpPr>
              <p:sp>
                <p:nvSpPr>
                  <p:cNvPr id="116778" name="AutoShape 20"/>
                  <p:cNvSpPr>
                    <a:spLocks noChangeArrowheads="1"/>
                  </p:cNvSpPr>
                  <p:nvPr/>
                </p:nvSpPr>
                <p:spPr bwMode="ltGray">
                  <a:xfrm rot="5263130">
                    <a:off x="1859"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6779" name="AutoShape 21"/>
                  <p:cNvSpPr>
                    <a:spLocks noChangeArrowheads="1"/>
                  </p:cNvSpPr>
                  <p:nvPr/>
                </p:nvSpPr>
                <p:spPr bwMode="ltGray">
                  <a:xfrm rot="6078281">
                    <a:off x="1995"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6780" name="AutoShape 22"/>
                  <p:cNvSpPr>
                    <a:spLocks noChangeArrowheads="1"/>
                  </p:cNvSpPr>
                  <p:nvPr/>
                </p:nvSpPr>
                <p:spPr bwMode="ltGray">
                  <a:xfrm rot="6373927">
                    <a:off x="2071" y="229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6781" name="AutoShape 23"/>
                  <p:cNvSpPr>
                    <a:spLocks noChangeArrowheads="1"/>
                  </p:cNvSpPr>
                  <p:nvPr/>
                </p:nvSpPr>
                <p:spPr bwMode="ltGray">
                  <a:xfrm rot="6906312">
                    <a:off x="2161" y="232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116773" name="Group 24"/>
                <p:cNvGrpSpPr>
                  <a:grpSpLocks/>
                </p:cNvGrpSpPr>
                <p:nvPr/>
              </p:nvGrpSpPr>
              <p:grpSpPr bwMode="auto">
                <a:xfrm rot="1353540">
                  <a:off x="2680" y="1110"/>
                  <a:ext cx="742" cy="186"/>
                  <a:chOff x="1565" y="2568"/>
                  <a:chExt cx="1118" cy="279"/>
                </a:xfrm>
              </p:grpSpPr>
              <p:sp>
                <p:nvSpPr>
                  <p:cNvPr id="116774" name="AutoShape 25"/>
                  <p:cNvSpPr>
                    <a:spLocks noChangeArrowheads="1"/>
                  </p:cNvSpPr>
                  <p:nvPr/>
                </p:nvSpPr>
                <p:spPr bwMode="ltGray">
                  <a:xfrm rot="5263130">
                    <a:off x="1859"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6775" name="AutoShape 26"/>
                  <p:cNvSpPr>
                    <a:spLocks noChangeArrowheads="1"/>
                  </p:cNvSpPr>
                  <p:nvPr/>
                </p:nvSpPr>
                <p:spPr bwMode="ltGray">
                  <a:xfrm rot="6078281">
                    <a:off x="1995" y="2274"/>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6776" name="AutoShape 27"/>
                  <p:cNvSpPr>
                    <a:spLocks noChangeArrowheads="1"/>
                  </p:cNvSpPr>
                  <p:nvPr/>
                </p:nvSpPr>
                <p:spPr bwMode="ltGray">
                  <a:xfrm rot="6373927">
                    <a:off x="2071" y="229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16777" name="AutoShape 28"/>
                  <p:cNvSpPr>
                    <a:spLocks noChangeArrowheads="1"/>
                  </p:cNvSpPr>
                  <p:nvPr/>
                </p:nvSpPr>
                <p:spPr bwMode="ltGray">
                  <a:xfrm rot="6906312">
                    <a:off x="2161" y="2326"/>
                    <a:ext cx="227" cy="816"/>
                  </a:xfrm>
                  <a:prstGeom prst="moon">
                    <a:avLst>
                      <a:gd name="adj" fmla="val 49773"/>
                    </a:avLst>
                  </a:prstGeom>
                  <a:solidFill>
                    <a:srgbClr val="F8F8F8">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grpSp>
        <p:sp>
          <p:nvSpPr>
            <p:cNvPr id="116765" name="Rectangle 29"/>
            <p:cNvSpPr>
              <a:spLocks noChangeArrowheads="1"/>
            </p:cNvSpPr>
            <p:nvPr/>
          </p:nvSpPr>
          <p:spPr bwMode="gray">
            <a:xfrm>
              <a:off x="2562" y="2332"/>
              <a:ext cx="57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zh-CN" altLang="en-US" sz="2800" b="1">
                  <a:solidFill>
                    <a:srgbClr val="1C1C1C"/>
                  </a:solidFill>
                </a:rPr>
                <a:t>故障模型</a:t>
              </a:r>
              <a:endParaRPr lang="en-US" altLang="zh-CN" sz="2800" b="1">
                <a:solidFill>
                  <a:srgbClr val="1C1C1C"/>
                </a:solidFill>
              </a:endParaRPr>
            </a:p>
          </p:txBody>
        </p:sp>
      </p:grpSp>
      <p:sp>
        <p:nvSpPr>
          <p:cNvPr id="116740" name="AutoShape 30"/>
          <p:cNvSpPr>
            <a:spLocks/>
          </p:cNvSpPr>
          <p:nvPr/>
        </p:nvSpPr>
        <p:spPr bwMode="auto">
          <a:xfrm>
            <a:off x="8994987" y="2384213"/>
            <a:ext cx="3359573" cy="1192107"/>
          </a:xfrm>
          <a:prstGeom prst="accentCallout2">
            <a:avLst>
              <a:gd name="adj1" fmla="val 13634"/>
              <a:gd name="adj2" fmla="val -3227"/>
              <a:gd name="adj3" fmla="val 13634"/>
              <a:gd name="adj4" fmla="val -24125"/>
              <a:gd name="adj5" fmla="val 92236"/>
              <a:gd name="adj6" fmla="val -39583"/>
            </a:avLst>
          </a:prstGeom>
          <a:noFill/>
          <a:ln w="9525">
            <a:solidFill>
              <a:schemeClr val="tx2"/>
            </a:solidFill>
            <a:miter lim="8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lIns="130046" tIns="65023" rIns="130046" bIns="65023" anchor="ctr"/>
          <a:lstStyle/>
          <a:p>
            <a:r>
              <a:rPr lang="zh-CN" altLang="en-US" sz="2300" b="1">
                <a:solidFill>
                  <a:srgbClr val="FF0000"/>
                </a:solidFill>
              </a:rPr>
              <a:t>什么地方产生故障</a:t>
            </a:r>
            <a:endParaRPr lang="en-US" altLang="zh-CN" sz="2300" b="1">
              <a:solidFill>
                <a:srgbClr val="FF0000"/>
              </a:solidFill>
            </a:endParaRPr>
          </a:p>
          <a:p>
            <a:pPr>
              <a:lnSpc>
                <a:spcPct val="150000"/>
              </a:lnSpc>
            </a:pPr>
            <a:r>
              <a:rPr lang="en-US" altLang="zh-CN" sz="2000" b="1">
                <a:solidFill>
                  <a:schemeClr val="folHlink"/>
                </a:solidFill>
              </a:rPr>
              <a:t>- </a:t>
            </a:r>
            <a:r>
              <a:rPr lang="zh-CN" altLang="en-US" sz="2000" b="1">
                <a:solidFill>
                  <a:srgbClr val="FF0000"/>
                </a:solidFill>
              </a:rPr>
              <a:t>故障轮</a:t>
            </a:r>
            <a:endParaRPr lang="en-US" altLang="zh-CN" sz="2000" b="1">
              <a:solidFill>
                <a:srgbClr val="FF0000"/>
              </a:solidFill>
            </a:endParaRPr>
          </a:p>
          <a:p>
            <a:pPr>
              <a:lnSpc>
                <a:spcPct val="150000"/>
              </a:lnSpc>
            </a:pPr>
            <a:r>
              <a:rPr lang="en-US" altLang="zh-CN" sz="2000" b="1">
                <a:solidFill>
                  <a:srgbClr val="FF0000"/>
                </a:solidFill>
              </a:rPr>
              <a:t>- </a:t>
            </a:r>
            <a:r>
              <a:rPr lang="zh-CN" altLang="en-US" sz="2000" b="1">
                <a:solidFill>
                  <a:srgbClr val="FF0000"/>
                </a:solidFill>
              </a:rPr>
              <a:t>故障操作</a:t>
            </a:r>
            <a:endParaRPr lang="en-US" altLang="zh-CN" sz="2000" b="1">
              <a:solidFill>
                <a:srgbClr val="FF0000"/>
              </a:solidFill>
            </a:endParaRPr>
          </a:p>
        </p:txBody>
      </p:sp>
      <p:sp>
        <p:nvSpPr>
          <p:cNvPr id="116741" name="AutoShape 31"/>
          <p:cNvSpPr>
            <a:spLocks/>
          </p:cNvSpPr>
          <p:nvPr/>
        </p:nvSpPr>
        <p:spPr bwMode="auto">
          <a:xfrm>
            <a:off x="9103360" y="7152640"/>
            <a:ext cx="3359573" cy="1192107"/>
          </a:xfrm>
          <a:prstGeom prst="accentCallout2">
            <a:avLst>
              <a:gd name="adj1" fmla="val 13634"/>
              <a:gd name="adj2" fmla="val -3227"/>
              <a:gd name="adj3" fmla="val 13634"/>
              <a:gd name="adj4" fmla="val -18616"/>
              <a:gd name="adj5" fmla="val -40343"/>
              <a:gd name="adj6" fmla="val -34005"/>
            </a:avLst>
          </a:prstGeom>
          <a:noFill/>
          <a:ln w="9525">
            <a:solidFill>
              <a:schemeClr val="tx2"/>
            </a:solidFill>
            <a:miter lim="8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lIns="130046" tIns="65023" rIns="130046" bIns="65023" anchor="ctr"/>
          <a:lstStyle/>
          <a:p>
            <a:r>
              <a:rPr lang="zh-CN" altLang="en-US" sz="2300" b="1" dirty="0">
                <a:solidFill>
                  <a:schemeClr val="accent2"/>
                </a:solidFill>
              </a:rPr>
              <a:t>产生什么类型的故障</a:t>
            </a:r>
            <a:endParaRPr lang="en-US" altLang="zh-CN" sz="2300" b="1" dirty="0">
              <a:solidFill>
                <a:schemeClr val="accent2"/>
              </a:solidFill>
            </a:endParaRPr>
          </a:p>
          <a:p>
            <a:pPr>
              <a:lnSpc>
                <a:spcPct val="150000"/>
              </a:lnSpc>
            </a:pPr>
            <a:r>
              <a:rPr lang="en-US" altLang="zh-CN" sz="2000" b="1" dirty="0">
                <a:solidFill>
                  <a:schemeClr val="accent2"/>
                </a:solidFill>
                <a:latin typeface="Times New Roman" pitchFamily="18" charset="0"/>
                <a:cs typeface="Times New Roman" pitchFamily="18" charset="0"/>
              </a:rPr>
              <a:t>-BF(bit flip)</a:t>
            </a:r>
          </a:p>
          <a:p>
            <a:pPr>
              <a:lnSpc>
                <a:spcPct val="150000"/>
              </a:lnSpc>
            </a:pPr>
            <a:r>
              <a:rPr lang="en-US" altLang="zh-CN" sz="2000" b="1" dirty="0">
                <a:solidFill>
                  <a:schemeClr val="accent2"/>
                </a:solidFill>
                <a:latin typeface="Times New Roman" pitchFamily="18" charset="0"/>
                <a:cs typeface="Times New Roman" pitchFamily="18" charset="0"/>
              </a:rPr>
              <a:t>- BSR(bit set or reset)</a:t>
            </a:r>
          </a:p>
          <a:p>
            <a:pPr>
              <a:lnSpc>
                <a:spcPct val="150000"/>
              </a:lnSpc>
            </a:pPr>
            <a:r>
              <a:rPr lang="en-US" altLang="zh-CN" sz="2000" b="1" dirty="0">
                <a:solidFill>
                  <a:schemeClr val="accent2"/>
                </a:solidFill>
                <a:latin typeface="Times New Roman" pitchFamily="18" charset="0"/>
                <a:cs typeface="Times New Roman" pitchFamily="18" charset="0"/>
              </a:rPr>
              <a:t>- RF(random fault)</a:t>
            </a:r>
          </a:p>
          <a:p>
            <a:pPr>
              <a:lnSpc>
                <a:spcPct val="150000"/>
              </a:lnSpc>
            </a:pPr>
            <a:r>
              <a:rPr lang="en-US" altLang="zh-CN" sz="2000" b="1" dirty="0">
                <a:solidFill>
                  <a:schemeClr val="accent2"/>
                </a:solidFill>
                <a:latin typeface="Times New Roman" pitchFamily="18" charset="0"/>
                <a:cs typeface="Times New Roman" pitchFamily="18" charset="0"/>
              </a:rPr>
              <a:t>- JO(jump operation)</a:t>
            </a:r>
          </a:p>
        </p:txBody>
      </p:sp>
      <p:sp>
        <p:nvSpPr>
          <p:cNvPr id="116742" name="AutoShape 32"/>
          <p:cNvSpPr>
            <a:spLocks/>
          </p:cNvSpPr>
          <p:nvPr/>
        </p:nvSpPr>
        <p:spPr bwMode="auto">
          <a:xfrm flipH="1">
            <a:off x="806027" y="2395503"/>
            <a:ext cx="3251200" cy="1192107"/>
          </a:xfrm>
          <a:prstGeom prst="accentCallout2">
            <a:avLst>
              <a:gd name="adj1" fmla="val 13634"/>
              <a:gd name="adj2" fmla="val -3333"/>
              <a:gd name="adj3" fmla="val 13634"/>
              <a:gd name="adj4" fmla="val -18819"/>
              <a:gd name="adj5" fmla="val 89769"/>
              <a:gd name="adj6" fmla="val -34444"/>
            </a:avLst>
          </a:prstGeom>
          <a:noFill/>
          <a:ln w="9525">
            <a:solidFill>
              <a:schemeClr val="tx2"/>
            </a:solidFill>
            <a:miter lim="8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lIns="130046" tIns="65023" rIns="130046" bIns="65023" anchor="ctr"/>
          <a:lstStyle/>
          <a:p>
            <a:r>
              <a:rPr lang="zh-CN" altLang="en-US" sz="2300" b="1">
                <a:solidFill>
                  <a:schemeClr val="accent2"/>
                </a:solidFill>
              </a:rPr>
              <a:t>什么时候产生故障</a:t>
            </a:r>
            <a:endParaRPr lang="en-US" altLang="zh-CN" sz="2300" b="1">
              <a:solidFill>
                <a:schemeClr val="accent2"/>
              </a:solidFill>
            </a:endParaRPr>
          </a:p>
          <a:p>
            <a:pPr>
              <a:lnSpc>
                <a:spcPct val="150000"/>
              </a:lnSpc>
            </a:pPr>
            <a:r>
              <a:rPr lang="en-US" altLang="zh-CN" sz="2000" b="1">
                <a:solidFill>
                  <a:schemeClr val="accent2"/>
                </a:solidFill>
              </a:rPr>
              <a:t>-</a:t>
            </a:r>
            <a:r>
              <a:rPr lang="zh-CN" altLang="en-US" sz="2000" b="1">
                <a:solidFill>
                  <a:schemeClr val="accent2"/>
                </a:solidFill>
              </a:rPr>
              <a:t>运算在某个指定步骤</a:t>
            </a:r>
            <a:endParaRPr lang="en-US" altLang="zh-CN" sz="2000" b="1">
              <a:solidFill>
                <a:schemeClr val="accent2"/>
              </a:solidFill>
            </a:endParaRPr>
          </a:p>
          <a:p>
            <a:pPr>
              <a:lnSpc>
                <a:spcPct val="150000"/>
              </a:lnSpc>
            </a:pPr>
            <a:r>
              <a:rPr lang="en-US" altLang="zh-CN" sz="2000" b="1">
                <a:solidFill>
                  <a:schemeClr val="accent2"/>
                </a:solidFill>
              </a:rPr>
              <a:t>-</a:t>
            </a:r>
            <a:r>
              <a:rPr lang="zh-CN" altLang="en-US" sz="2000" b="1">
                <a:solidFill>
                  <a:schemeClr val="accent2"/>
                </a:solidFill>
              </a:rPr>
              <a:t>运算在某个指定范围</a:t>
            </a:r>
            <a:endParaRPr lang="en-US" altLang="zh-CN" sz="2000" b="1">
              <a:solidFill>
                <a:schemeClr val="accent2"/>
              </a:solidFill>
            </a:endParaRPr>
          </a:p>
        </p:txBody>
      </p:sp>
      <p:sp>
        <p:nvSpPr>
          <p:cNvPr id="116743" name="AutoShape 33"/>
          <p:cNvSpPr>
            <a:spLocks/>
          </p:cNvSpPr>
          <p:nvPr/>
        </p:nvSpPr>
        <p:spPr bwMode="auto">
          <a:xfrm>
            <a:off x="433494" y="7044267"/>
            <a:ext cx="3359573" cy="1142436"/>
          </a:xfrm>
          <a:prstGeom prst="accentCallout2">
            <a:avLst>
              <a:gd name="adj1" fmla="val 14231"/>
              <a:gd name="adj2" fmla="val 103227"/>
              <a:gd name="adj3" fmla="val 14231"/>
              <a:gd name="adj4" fmla="val 118750"/>
              <a:gd name="adj5" fmla="val -46838"/>
              <a:gd name="adj6" fmla="val 130106"/>
            </a:avLst>
          </a:prstGeom>
          <a:noFill/>
          <a:ln w="9525">
            <a:solidFill>
              <a:schemeClr val="tx2"/>
            </a:solidFill>
            <a:miter lim="8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lIns="130046" tIns="65023" rIns="130046" bIns="65023" anchor="ctr"/>
          <a:lstStyle/>
          <a:p>
            <a:r>
              <a:rPr lang="zh-CN" altLang="en-US" sz="2300" b="1">
                <a:solidFill>
                  <a:srgbClr val="7030A0"/>
                </a:solidFill>
              </a:rPr>
              <a:t>产生什么效果的故障</a:t>
            </a:r>
            <a:endParaRPr lang="en-US" altLang="zh-CN" sz="2300" b="1">
              <a:solidFill>
                <a:srgbClr val="7030A0"/>
              </a:solidFill>
            </a:endParaRPr>
          </a:p>
          <a:p>
            <a:pPr>
              <a:lnSpc>
                <a:spcPct val="150000"/>
              </a:lnSpc>
            </a:pPr>
            <a:r>
              <a:rPr lang="en-US" altLang="zh-CN" sz="2000">
                <a:solidFill>
                  <a:srgbClr val="7030A0"/>
                </a:solidFill>
                <a:latin typeface="华文中宋" pitchFamily="2" charset="-122"/>
                <a:ea typeface="华文中宋" pitchFamily="2" charset="-122"/>
              </a:rPr>
              <a:t>-</a:t>
            </a:r>
            <a:r>
              <a:rPr lang="zh-CN" altLang="en-US" sz="2000" b="1">
                <a:solidFill>
                  <a:srgbClr val="7030A0"/>
                </a:solidFill>
                <a:latin typeface="华文中宋" pitchFamily="2" charset="-122"/>
                <a:ea typeface="华文中宋" pitchFamily="2" charset="-122"/>
              </a:rPr>
              <a:t>故障持续时间</a:t>
            </a:r>
            <a:endParaRPr lang="en-US" altLang="zh-CN" sz="2000" b="1">
              <a:solidFill>
                <a:srgbClr val="7030A0"/>
              </a:solidFill>
              <a:latin typeface="华文中宋" pitchFamily="2" charset="-122"/>
              <a:ea typeface="华文中宋" pitchFamily="2" charset="-122"/>
            </a:endParaRPr>
          </a:p>
          <a:p>
            <a:pPr>
              <a:lnSpc>
                <a:spcPct val="150000"/>
              </a:lnSpc>
            </a:pPr>
            <a:r>
              <a:rPr lang="en-US" altLang="zh-CN" sz="2000" b="1">
                <a:solidFill>
                  <a:srgbClr val="7030A0"/>
                </a:solidFill>
                <a:latin typeface="华文中宋" pitchFamily="2" charset="-122"/>
                <a:ea typeface="华文中宋" pitchFamily="2" charset="-122"/>
              </a:rPr>
              <a:t>-</a:t>
            </a:r>
            <a:r>
              <a:rPr lang="zh-CN" altLang="en-US" sz="2000" b="1">
                <a:solidFill>
                  <a:srgbClr val="7030A0"/>
                </a:solidFill>
                <a:latin typeface="华文中宋" pitchFamily="2" charset="-122"/>
                <a:ea typeface="华文中宋" pitchFamily="2" charset="-122"/>
              </a:rPr>
              <a:t>故障注入宽度</a:t>
            </a:r>
          </a:p>
          <a:p>
            <a:pPr>
              <a:lnSpc>
                <a:spcPct val="150000"/>
              </a:lnSpc>
            </a:pPr>
            <a:r>
              <a:rPr lang="en-US" altLang="zh-CN" sz="2000" b="1">
                <a:solidFill>
                  <a:srgbClr val="7030A0"/>
                </a:solidFill>
                <a:latin typeface="华文中宋" pitchFamily="2" charset="-122"/>
                <a:ea typeface="华文中宋" pitchFamily="2" charset="-122"/>
              </a:rPr>
              <a:t>-</a:t>
            </a:r>
            <a:r>
              <a:rPr lang="zh-CN" altLang="en-US" sz="2000" b="1">
                <a:solidFill>
                  <a:srgbClr val="7030A0"/>
                </a:solidFill>
                <a:latin typeface="华文中宋" pitchFamily="2" charset="-122"/>
                <a:ea typeface="华文中宋" pitchFamily="2" charset="-122"/>
              </a:rPr>
              <a:t>故障注入数值</a:t>
            </a:r>
          </a:p>
          <a:p>
            <a:pPr>
              <a:lnSpc>
                <a:spcPct val="150000"/>
              </a:lnSpc>
            </a:pPr>
            <a:r>
              <a:rPr lang="en-US" altLang="zh-CN" sz="2000" b="1">
                <a:solidFill>
                  <a:srgbClr val="7030A0"/>
                </a:solidFill>
                <a:latin typeface="华文中宋" pitchFamily="2" charset="-122"/>
                <a:ea typeface="华文中宋" pitchFamily="2" charset="-122"/>
              </a:rPr>
              <a:t>-</a:t>
            </a:r>
            <a:r>
              <a:rPr lang="zh-CN" altLang="en-US" sz="2000" b="1">
                <a:solidFill>
                  <a:srgbClr val="7030A0"/>
                </a:solidFill>
                <a:latin typeface="华文中宋" pitchFamily="2" charset="-122"/>
                <a:ea typeface="华文中宋" pitchFamily="2" charset="-122"/>
              </a:rPr>
              <a:t>故障注入阶数</a:t>
            </a:r>
          </a:p>
          <a:p>
            <a:pPr>
              <a:lnSpc>
                <a:spcPct val="150000"/>
              </a:lnSpc>
            </a:pPr>
            <a:r>
              <a:rPr lang="en-US" altLang="zh-CN" sz="2000" b="1">
                <a:solidFill>
                  <a:srgbClr val="7030A0"/>
                </a:solidFill>
                <a:latin typeface="华文中宋" pitchFamily="2" charset="-122"/>
                <a:ea typeface="华文中宋" pitchFamily="2" charset="-122"/>
              </a:rPr>
              <a:t>-</a:t>
            </a:r>
            <a:r>
              <a:rPr lang="zh-CN" altLang="en-US" sz="2000" b="1">
                <a:solidFill>
                  <a:srgbClr val="7030A0"/>
                </a:solidFill>
                <a:latin typeface="华文中宋" pitchFamily="2" charset="-122"/>
                <a:ea typeface="华文中宋" pitchFamily="2" charset="-122"/>
              </a:rPr>
              <a:t>观测故障信息</a:t>
            </a:r>
            <a:endParaRPr lang="en-US" altLang="zh-CN" sz="2000" b="1">
              <a:solidFill>
                <a:srgbClr val="7030A0"/>
              </a:solidFill>
              <a:latin typeface="华文中宋" pitchFamily="2" charset="-122"/>
              <a:ea typeface="华文中宋" pitchFamily="2" charset="-122"/>
            </a:endParaRPr>
          </a:p>
        </p:txBody>
      </p:sp>
      <p:sp>
        <p:nvSpPr>
          <p:cNvPr id="85" name="Freeform 25"/>
          <p:cNvSpPr>
            <a:spLocks/>
          </p:cNvSpPr>
          <p:nvPr/>
        </p:nvSpPr>
        <p:spPr bwMode="gray">
          <a:xfrm>
            <a:off x="9103360" y="4443307"/>
            <a:ext cx="1083733" cy="1192107"/>
          </a:xfrm>
          <a:custGeom>
            <a:avLst/>
            <a:gdLst/>
            <a:ahLst/>
            <a:cxnLst>
              <a:cxn ang="0">
                <a:pos x="166" y="611"/>
              </a:cxn>
              <a:cxn ang="0">
                <a:pos x="92" y="813"/>
              </a:cxn>
              <a:cxn ang="0">
                <a:pos x="112" y="1008"/>
              </a:cxn>
              <a:cxn ang="0">
                <a:pos x="104" y="1192"/>
              </a:cxn>
              <a:cxn ang="0">
                <a:pos x="124" y="1383"/>
              </a:cxn>
              <a:cxn ang="0">
                <a:pos x="104" y="1555"/>
              </a:cxn>
              <a:cxn ang="0">
                <a:pos x="88" y="1674"/>
              </a:cxn>
              <a:cxn ang="0">
                <a:pos x="10" y="1800"/>
              </a:cxn>
              <a:cxn ang="0">
                <a:pos x="64" y="1982"/>
              </a:cxn>
              <a:cxn ang="0">
                <a:pos x="173" y="2259"/>
              </a:cxn>
              <a:cxn ang="0">
                <a:pos x="301" y="2490"/>
              </a:cxn>
              <a:cxn ang="0">
                <a:pos x="391" y="2676"/>
              </a:cxn>
              <a:cxn ang="0">
                <a:pos x="346" y="2816"/>
              </a:cxn>
              <a:cxn ang="0">
                <a:pos x="260" y="2919"/>
              </a:cxn>
              <a:cxn ang="0">
                <a:pos x="367" y="2961"/>
              </a:cxn>
              <a:cxn ang="0">
                <a:pos x="298" y="3273"/>
              </a:cxn>
              <a:cxn ang="0">
                <a:pos x="361" y="3396"/>
              </a:cxn>
              <a:cxn ang="0">
                <a:pos x="515" y="3140"/>
              </a:cxn>
              <a:cxn ang="0">
                <a:pos x="631" y="2934"/>
              </a:cxn>
              <a:cxn ang="0">
                <a:pos x="667" y="2771"/>
              </a:cxn>
              <a:cxn ang="0">
                <a:pos x="679" y="2640"/>
              </a:cxn>
              <a:cxn ang="0">
                <a:pos x="703" y="2448"/>
              </a:cxn>
              <a:cxn ang="0">
                <a:pos x="733" y="2257"/>
              </a:cxn>
              <a:cxn ang="0">
                <a:pos x="796" y="2021"/>
              </a:cxn>
              <a:cxn ang="0">
                <a:pos x="757" y="1725"/>
              </a:cxn>
              <a:cxn ang="0">
                <a:pos x="740" y="1476"/>
              </a:cxn>
              <a:cxn ang="0">
                <a:pos x="787" y="1280"/>
              </a:cxn>
              <a:cxn ang="0">
                <a:pos x="842" y="1223"/>
              </a:cxn>
              <a:cxn ang="0">
                <a:pos x="1093" y="1083"/>
              </a:cxn>
              <a:cxn ang="0">
                <a:pos x="1241" y="902"/>
              </a:cxn>
              <a:cxn ang="0">
                <a:pos x="1201" y="720"/>
              </a:cxn>
              <a:cxn ang="0">
                <a:pos x="1055" y="569"/>
              </a:cxn>
              <a:cxn ang="0">
                <a:pos x="1081" y="345"/>
              </a:cxn>
              <a:cxn ang="0">
                <a:pos x="999" y="249"/>
              </a:cxn>
              <a:cxn ang="0">
                <a:pos x="927" y="515"/>
              </a:cxn>
              <a:cxn ang="0">
                <a:pos x="866" y="690"/>
              </a:cxn>
              <a:cxn ang="0">
                <a:pos x="832" y="699"/>
              </a:cxn>
              <a:cxn ang="0">
                <a:pos x="656" y="641"/>
              </a:cxn>
              <a:cxn ang="0">
                <a:pos x="533" y="545"/>
              </a:cxn>
              <a:cxn ang="0">
                <a:pos x="595" y="434"/>
              </a:cxn>
              <a:cxn ang="0">
                <a:pos x="592" y="374"/>
              </a:cxn>
              <a:cxn ang="0">
                <a:pos x="613" y="345"/>
              </a:cxn>
              <a:cxn ang="0">
                <a:pos x="599" y="270"/>
              </a:cxn>
              <a:cxn ang="0">
                <a:pos x="617" y="231"/>
              </a:cxn>
              <a:cxn ang="0">
                <a:pos x="575" y="146"/>
              </a:cxn>
              <a:cxn ang="0">
                <a:pos x="550" y="98"/>
              </a:cxn>
              <a:cxn ang="0">
                <a:pos x="416" y="11"/>
              </a:cxn>
              <a:cxn ang="0">
                <a:pos x="256" y="12"/>
              </a:cxn>
              <a:cxn ang="0">
                <a:pos x="134" y="75"/>
              </a:cxn>
              <a:cxn ang="0">
                <a:pos x="112" y="126"/>
              </a:cxn>
              <a:cxn ang="0">
                <a:pos x="85" y="200"/>
              </a:cxn>
              <a:cxn ang="0">
                <a:pos x="58" y="269"/>
              </a:cxn>
              <a:cxn ang="0">
                <a:pos x="85" y="318"/>
              </a:cxn>
            </a:cxnLst>
            <a:rect l="0" t="0" r="r" b="b"/>
            <a:pathLst>
              <a:path w="1243" h="3407">
                <a:moveTo>
                  <a:pt x="109" y="377"/>
                </a:moveTo>
                <a:lnTo>
                  <a:pt x="128" y="466"/>
                </a:lnTo>
                <a:cubicBezTo>
                  <a:pt x="137" y="505"/>
                  <a:pt x="151" y="571"/>
                  <a:pt x="166" y="611"/>
                </a:cubicBezTo>
                <a:cubicBezTo>
                  <a:pt x="181" y="651"/>
                  <a:pt x="222" y="678"/>
                  <a:pt x="217" y="704"/>
                </a:cubicBezTo>
                <a:lnTo>
                  <a:pt x="133" y="770"/>
                </a:lnTo>
                <a:cubicBezTo>
                  <a:pt x="112" y="788"/>
                  <a:pt x="98" y="794"/>
                  <a:pt x="92" y="813"/>
                </a:cubicBezTo>
                <a:cubicBezTo>
                  <a:pt x="85" y="829"/>
                  <a:pt x="95" y="865"/>
                  <a:pt x="95" y="884"/>
                </a:cubicBezTo>
                <a:cubicBezTo>
                  <a:pt x="95" y="903"/>
                  <a:pt x="88" y="905"/>
                  <a:pt x="91" y="926"/>
                </a:cubicBezTo>
                <a:lnTo>
                  <a:pt x="112" y="1008"/>
                </a:lnTo>
                <a:lnTo>
                  <a:pt x="128" y="1079"/>
                </a:lnTo>
                <a:lnTo>
                  <a:pt x="113" y="1112"/>
                </a:lnTo>
                <a:lnTo>
                  <a:pt x="104" y="1192"/>
                </a:lnTo>
                <a:lnTo>
                  <a:pt x="113" y="1274"/>
                </a:lnTo>
                <a:cubicBezTo>
                  <a:pt x="115" y="1297"/>
                  <a:pt x="111" y="1314"/>
                  <a:pt x="113" y="1332"/>
                </a:cubicBezTo>
                <a:cubicBezTo>
                  <a:pt x="115" y="1351"/>
                  <a:pt x="122" y="1366"/>
                  <a:pt x="124" y="1383"/>
                </a:cubicBezTo>
                <a:cubicBezTo>
                  <a:pt x="126" y="1400"/>
                  <a:pt x="125" y="1418"/>
                  <a:pt x="128" y="1434"/>
                </a:cubicBezTo>
                <a:cubicBezTo>
                  <a:pt x="123" y="1450"/>
                  <a:pt x="99" y="1467"/>
                  <a:pt x="95" y="1487"/>
                </a:cubicBezTo>
                <a:cubicBezTo>
                  <a:pt x="91" y="1507"/>
                  <a:pt x="103" y="1535"/>
                  <a:pt x="104" y="1555"/>
                </a:cubicBezTo>
                <a:lnTo>
                  <a:pt x="95" y="1595"/>
                </a:lnTo>
                <a:lnTo>
                  <a:pt x="85" y="1629"/>
                </a:lnTo>
                <a:lnTo>
                  <a:pt x="88" y="1674"/>
                </a:lnTo>
                <a:cubicBezTo>
                  <a:pt x="86" y="1687"/>
                  <a:pt x="74" y="1696"/>
                  <a:pt x="71" y="1707"/>
                </a:cubicBezTo>
                <a:cubicBezTo>
                  <a:pt x="68" y="1718"/>
                  <a:pt x="79" y="1728"/>
                  <a:pt x="68" y="1743"/>
                </a:cubicBezTo>
                <a:cubicBezTo>
                  <a:pt x="58" y="1758"/>
                  <a:pt x="18" y="1782"/>
                  <a:pt x="10" y="1800"/>
                </a:cubicBezTo>
                <a:cubicBezTo>
                  <a:pt x="0" y="1817"/>
                  <a:pt x="11" y="1822"/>
                  <a:pt x="19" y="1854"/>
                </a:cubicBezTo>
                <a:lnTo>
                  <a:pt x="28" y="1916"/>
                </a:lnTo>
                <a:lnTo>
                  <a:pt x="64" y="1982"/>
                </a:lnTo>
                <a:lnTo>
                  <a:pt x="71" y="2037"/>
                </a:lnTo>
                <a:lnTo>
                  <a:pt x="85" y="2090"/>
                </a:lnTo>
                <a:lnTo>
                  <a:pt x="173" y="2259"/>
                </a:lnTo>
                <a:lnTo>
                  <a:pt x="223" y="2352"/>
                </a:lnTo>
                <a:lnTo>
                  <a:pt x="249" y="2402"/>
                </a:lnTo>
                <a:lnTo>
                  <a:pt x="301" y="2490"/>
                </a:lnTo>
                <a:lnTo>
                  <a:pt x="335" y="2559"/>
                </a:lnTo>
                <a:lnTo>
                  <a:pt x="362" y="2615"/>
                </a:lnTo>
                <a:cubicBezTo>
                  <a:pt x="371" y="2634"/>
                  <a:pt x="385" y="2659"/>
                  <a:pt x="391" y="2676"/>
                </a:cubicBezTo>
                <a:cubicBezTo>
                  <a:pt x="397" y="2693"/>
                  <a:pt x="392" y="2702"/>
                  <a:pt x="401" y="2717"/>
                </a:cubicBezTo>
                <a:lnTo>
                  <a:pt x="443" y="2765"/>
                </a:lnTo>
                <a:lnTo>
                  <a:pt x="346" y="2816"/>
                </a:lnTo>
                <a:lnTo>
                  <a:pt x="262" y="2874"/>
                </a:lnTo>
                <a:cubicBezTo>
                  <a:pt x="248" y="2892"/>
                  <a:pt x="263" y="2915"/>
                  <a:pt x="263" y="2922"/>
                </a:cubicBezTo>
                <a:cubicBezTo>
                  <a:pt x="263" y="2929"/>
                  <a:pt x="254" y="2913"/>
                  <a:pt x="260" y="2919"/>
                </a:cubicBezTo>
                <a:cubicBezTo>
                  <a:pt x="266" y="2932"/>
                  <a:pt x="276" y="2956"/>
                  <a:pt x="298" y="2958"/>
                </a:cubicBezTo>
                <a:lnTo>
                  <a:pt x="386" y="2942"/>
                </a:lnTo>
                <a:lnTo>
                  <a:pt x="367" y="2961"/>
                </a:lnTo>
                <a:lnTo>
                  <a:pt x="341" y="3069"/>
                </a:lnTo>
                <a:lnTo>
                  <a:pt x="370" y="3103"/>
                </a:lnTo>
                <a:lnTo>
                  <a:pt x="298" y="3273"/>
                </a:lnTo>
                <a:lnTo>
                  <a:pt x="268" y="3344"/>
                </a:lnTo>
                <a:cubicBezTo>
                  <a:pt x="266" y="3363"/>
                  <a:pt x="269" y="3380"/>
                  <a:pt x="284" y="3389"/>
                </a:cubicBezTo>
                <a:cubicBezTo>
                  <a:pt x="296" y="3397"/>
                  <a:pt x="335" y="3407"/>
                  <a:pt x="361" y="3396"/>
                </a:cubicBezTo>
                <a:lnTo>
                  <a:pt x="443" y="3321"/>
                </a:lnTo>
                <a:lnTo>
                  <a:pt x="491" y="3249"/>
                </a:lnTo>
                <a:lnTo>
                  <a:pt x="515" y="3140"/>
                </a:lnTo>
                <a:lnTo>
                  <a:pt x="564" y="3103"/>
                </a:lnTo>
                <a:lnTo>
                  <a:pt x="588" y="3055"/>
                </a:lnTo>
                <a:lnTo>
                  <a:pt x="631" y="2934"/>
                </a:lnTo>
                <a:lnTo>
                  <a:pt x="647" y="2831"/>
                </a:lnTo>
                <a:lnTo>
                  <a:pt x="668" y="2811"/>
                </a:lnTo>
                <a:cubicBezTo>
                  <a:pt x="671" y="2801"/>
                  <a:pt x="665" y="2789"/>
                  <a:pt x="667" y="2771"/>
                </a:cubicBezTo>
                <a:cubicBezTo>
                  <a:pt x="669" y="2753"/>
                  <a:pt x="679" y="2716"/>
                  <a:pt x="680" y="2702"/>
                </a:cubicBezTo>
                <a:cubicBezTo>
                  <a:pt x="678" y="2685"/>
                  <a:pt x="670" y="2695"/>
                  <a:pt x="670" y="2685"/>
                </a:cubicBezTo>
                <a:lnTo>
                  <a:pt x="679" y="2640"/>
                </a:lnTo>
                <a:lnTo>
                  <a:pt x="676" y="2589"/>
                </a:lnTo>
                <a:lnTo>
                  <a:pt x="685" y="2499"/>
                </a:lnTo>
                <a:lnTo>
                  <a:pt x="703" y="2448"/>
                </a:lnTo>
                <a:lnTo>
                  <a:pt x="712" y="2400"/>
                </a:lnTo>
                <a:lnTo>
                  <a:pt x="718" y="2331"/>
                </a:lnTo>
                <a:lnTo>
                  <a:pt x="733" y="2257"/>
                </a:lnTo>
                <a:lnTo>
                  <a:pt x="760" y="2133"/>
                </a:lnTo>
                <a:cubicBezTo>
                  <a:pt x="771" y="2106"/>
                  <a:pt x="793" y="2115"/>
                  <a:pt x="799" y="2096"/>
                </a:cubicBezTo>
                <a:cubicBezTo>
                  <a:pt x="805" y="2077"/>
                  <a:pt x="802" y="2051"/>
                  <a:pt x="796" y="2021"/>
                </a:cubicBezTo>
                <a:lnTo>
                  <a:pt x="764" y="1916"/>
                </a:lnTo>
                <a:lnTo>
                  <a:pt x="769" y="1788"/>
                </a:lnTo>
                <a:lnTo>
                  <a:pt x="757" y="1725"/>
                </a:lnTo>
                <a:lnTo>
                  <a:pt x="758" y="1676"/>
                </a:lnTo>
                <a:lnTo>
                  <a:pt x="745" y="1625"/>
                </a:lnTo>
                <a:lnTo>
                  <a:pt x="740" y="1476"/>
                </a:lnTo>
                <a:lnTo>
                  <a:pt x="757" y="1418"/>
                </a:lnTo>
                <a:lnTo>
                  <a:pt x="767" y="1338"/>
                </a:lnTo>
                <a:lnTo>
                  <a:pt x="787" y="1280"/>
                </a:lnTo>
                <a:lnTo>
                  <a:pt x="797" y="1223"/>
                </a:lnTo>
                <a:lnTo>
                  <a:pt x="806" y="1218"/>
                </a:lnTo>
                <a:lnTo>
                  <a:pt x="842" y="1223"/>
                </a:lnTo>
                <a:lnTo>
                  <a:pt x="997" y="1176"/>
                </a:lnTo>
                <a:lnTo>
                  <a:pt x="1070" y="1137"/>
                </a:lnTo>
                <a:lnTo>
                  <a:pt x="1093" y="1083"/>
                </a:lnTo>
                <a:cubicBezTo>
                  <a:pt x="1116" y="1063"/>
                  <a:pt x="1187" y="1039"/>
                  <a:pt x="1207" y="1017"/>
                </a:cubicBezTo>
                <a:cubicBezTo>
                  <a:pt x="1226" y="993"/>
                  <a:pt x="1204" y="970"/>
                  <a:pt x="1210" y="951"/>
                </a:cubicBezTo>
                <a:cubicBezTo>
                  <a:pt x="1216" y="932"/>
                  <a:pt x="1238" y="919"/>
                  <a:pt x="1241" y="902"/>
                </a:cubicBezTo>
                <a:cubicBezTo>
                  <a:pt x="1243" y="881"/>
                  <a:pt x="1230" y="867"/>
                  <a:pt x="1229" y="848"/>
                </a:cubicBezTo>
                <a:cubicBezTo>
                  <a:pt x="1228" y="829"/>
                  <a:pt x="1242" y="810"/>
                  <a:pt x="1237" y="789"/>
                </a:cubicBezTo>
                <a:cubicBezTo>
                  <a:pt x="1234" y="763"/>
                  <a:pt x="1208" y="745"/>
                  <a:pt x="1201" y="720"/>
                </a:cubicBezTo>
                <a:cubicBezTo>
                  <a:pt x="1195" y="689"/>
                  <a:pt x="1208" y="660"/>
                  <a:pt x="1195" y="641"/>
                </a:cubicBezTo>
                <a:cubicBezTo>
                  <a:pt x="1179" y="620"/>
                  <a:pt x="1144" y="620"/>
                  <a:pt x="1121" y="608"/>
                </a:cubicBezTo>
                <a:cubicBezTo>
                  <a:pt x="1098" y="596"/>
                  <a:pt x="1069" y="583"/>
                  <a:pt x="1055" y="569"/>
                </a:cubicBezTo>
                <a:cubicBezTo>
                  <a:pt x="1037" y="556"/>
                  <a:pt x="1038" y="541"/>
                  <a:pt x="1037" y="522"/>
                </a:cubicBezTo>
                <a:cubicBezTo>
                  <a:pt x="1036" y="503"/>
                  <a:pt x="1044" y="481"/>
                  <a:pt x="1051" y="452"/>
                </a:cubicBezTo>
                <a:cubicBezTo>
                  <a:pt x="1058" y="423"/>
                  <a:pt x="1076" y="374"/>
                  <a:pt x="1081" y="345"/>
                </a:cubicBezTo>
                <a:cubicBezTo>
                  <a:pt x="1088" y="304"/>
                  <a:pt x="1087" y="297"/>
                  <a:pt x="1082" y="281"/>
                </a:cubicBezTo>
                <a:cubicBezTo>
                  <a:pt x="1077" y="265"/>
                  <a:pt x="1066" y="251"/>
                  <a:pt x="1052" y="246"/>
                </a:cubicBezTo>
                <a:cubicBezTo>
                  <a:pt x="1040" y="242"/>
                  <a:pt x="1016" y="232"/>
                  <a:pt x="999" y="249"/>
                </a:cubicBezTo>
                <a:cubicBezTo>
                  <a:pt x="983" y="265"/>
                  <a:pt x="963" y="309"/>
                  <a:pt x="953" y="344"/>
                </a:cubicBezTo>
                <a:cubicBezTo>
                  <a:pt x="945" y="376"/>
                  <a:pt x="945" y="434"/>
                  <a:pt x="941" y="462"/>
                </a:cubicBezTo>
                <a:lnTo>
                  <a:pt x="927" y="515"/>
                </a:lnTo>
                <a:lnTo>
                  <a:pt x="907" y="545"/>
                </a:lnTo>
                <a:lnTo>
                  <a:pt x="883" y="626"/>
                </a:lnTo>
                <a:lnTo>
                  <a:pt x="866" y="690"/>
                </a:lnTo>
                <a:lnTo>
                  <a:pt x="869" y="780"/>
                </a:lnTo>
                <a:lnTo>
                  <a:pt x="860" y="782"/>
                </a:lnTo>
                <a:lnTo>
                  <a:pt x="832" y="699"/>
                </a:lnTo>
                <a:lnTo>
                  <a:pt x="794" y="659"/>
                </a:lnTo>
                <a:cubicBezTo>
                  <a:pt x="777" y="648"/>
                  <a:pt x="750" y="636"/>
                  <a:pt x="727" y="633"/>
                </a:cubicBezTo>
                <a:cubicBezTo>
                  <a:pt x="706" y="630"/>
                  <a:pt x="677" y="642"/>
                  <a:pt x="656" y="641"/>
                </a:cubicBezTo>
                <a:cubicBezTo>
                  <a:pt x="634" y="640"/>
                  <a:pt x="610" y="632"/>
                  <a:pt x="602" y="627"/>
                </a:cubicBezTo>
                <a:lnTo>
                  <a:pt x="605" y="609"/>
                </a:lnTo>
                <a:lnTo>
                  <a:pt x="533" y="545"/>
                </a:lnTo>
                <a:cubicBezTo>
                  <a:pt x="524" y="530"/>
                  <a:pt x="544" y="530"/>
                  <a:pt x="550" y="521"/>
                </a:cubicBezTo>
                <a:cubicBezTo>
                  <a:pt x="556" y="512"/>
                  <a:pt x="565" y="503"/>
                  <a:pt x="572" y="489"/>
                </a:cubicBezTo>
                <a:cubicBezTo>
                  <a:pt x="582" y="469"/>
                  <a:pt x="591" y="455"/>
                  <a:pt x="595" y="434"/>
                </a:cubicBezTo>
                <a:cubicBezTo>
                  <a:pt x="597" y="419"/>
                  <a:pt x="596" y="402"/>
                  <a:pt x="593" y="399"/>
                </a:cubicBezTo>
                <a:cubicBezTo>
                  <a:pt x="590" y="396"/>
                  <a:pt x="578" y="393"/>
                  <a:pt x="578" y="389"/>
                </a:cubicBezTo>
                <a:cubicBezTo>
                  <a:pt x="578" y="385"/>
                  <a:pt x="588" y="378"/>
                  <a:pt x="592" y="374"/>
                </a:cubicBezTo>
                <a:lnTo>
                  <a:pt x="604" y="365"/>
                </a:lnTo>
                <a:lnTo>
                  <a:pt x="599" y="342"/>
                </a:lnTo>
                <a:lnTo>
                  <a:pt x="613" y="345"/>
                </a:lnTo>
                <a:lnTo>
                  <a:pt x="602" y="306"/>
                </a:lnTo>
                <a:cubicBezTo>
                  <a:pt x="603" y="298"/>
                  <a:pt x="617" y="300"/>
                  <a:pt x="617" y="294"/>
                </a:cubicBezTo>
                <a:cubicBezTo>
                  <a:pt x="618" y="290"/>
                  <a:pt x="600" y="277"/>
                  <a:pt x="599" y="270"/>
                </a:cubicBezTo>
                <a:lnTo>
                  <a:pt x="622" y="261"/>
                </a:lnTo>
                <a:cubicBezTo>
                  <a:pt x="621" y="252"/>
                  <a:pt x="594" y="221"/>
                  <a:pt x="593" y="216"/>
                </a:cubicBezTo>
                <a:cubicBezTo>
                  <a:pt x="594" y="211"/>
                  <a:pt x="623" y="249"/>
                  <a:pt x="617" y="231"/>
                </a:cubicBezTo>
                <a:cubicBezTo>
                  <a:pt x="611" y="213"/>
                  <a:pt x="599" y="197"/>
                  <a:pt x="595" y="189"/>
                </a:cubicBezTo>
                <a:cubicBezTo>
                  <a:pt x="591" y="182"/>
                  <a:pt x="575" y="164"/>
                  <a:pt x="604" y="177"/>
                </a:cubicBezTo>
                <a:cubicBezTo>
                  <a:pt x="633" y="190"/>
                  <a:pt x="581" y="155"/>
                  <a:pt x="575" y="146"/>
                </a:cubicBezTo>
                <a:cubicBezTo>
                  <a:pt x="569" y="137"/>
                  <a:pt x="565" y="127"/>
                  <a:pt x="566" y="122"/>
                </a:cubicBezTo>
                <a:cubicBezTo>
                  <a:pt x="567" y="117"/>
                  <a:pt x="584" y="121"/>
                  <a:pt x="581" y="117"/>
                </a:cubicBezTo>
                <a:cubicBezTo>
                  <a:pt x="578" y="113"/>
                  <a:pt x="560" y="107"/>
                  <a:pt x="550" y="98"/>
                </a:cubicBezTo>
                <a:cubicBezTo>
                  <a:pt x="540" y="89"/>
                  <a:pt x="537" y="74"/>
                  <a:pt x="523" y="63"/>
                </a:cubicBezTo>
                <a:cubicBezTo>
                  <a:pt x="507" y="48"/>
                  <a:pt x="485" y="40"/>
                  <a:pt x="467" y="31"/>
                </a:cubicBezTo>
                <a:cubicBezTo>
                  <a:pt x="449" y="22"/>
                  <a:pt x="434" y="16"/>
                  <a:pt x="416" y="11"/>
                </a:cubicBezTo>
                <a:cubicBezTo>
                  <a:pt x="398" y="6"/>
                  <a:pt x="378" y="0"/>
                  <a:pt x="359" y="2"/>
                </a:cubicBezTo>
                <a:cubicBezTo>
                  <a:pt x="339" y="5"/>
                  <a:pt x="321" y="19"/>
                  <a:pt x="304" y="21"/>
                </a:cubicBezTo>
                <a:cubicBezTo>
                  <a:pt x="287" y="23"/>
                  <a:pt x="275" y="8"/>
                  <a:pt x="256" y="12"/>
                </a:cubicBezTo>
                <a:cubicBezTo>
                  <a:pt x="239" y="15"/>
                  <a:pt x="208" y="31"/>
                  <a:pt x="190" y="44"/>
                </a:cubicBezTo>
                <a:lnTo>
                  <a:pt x="136" y="87"/>
                </a:lnTo>
                <a:cubicBezTo>
                  <a:pt x="127" y="92"/>
                  <a:pt x="137" y="72"/>
                  <a:pt x="134" y="75"/>
                </a:cubicBezTo>
                <a:cubicBezTo>
                  <a:pt x="132" y="77"/>
                  <a:pt x="125" y="96"/>
                  <a:pt x="121" y="104"/>
                </a:cubicBezTo>
                <a:cubicBezTo>
                  <a:pt x="118" y="105"/>
                  <a:pt x="117" y="80"/>
                  <a:pt x="115" y="84"/>
                </a:cubicBezTo>
                <a:cubicBezTo>
                  <a:pt x="113" y="88"/>
                  <a:pt x="115" y="111"/>
                  <a:pt x="112" y="126"/>
                </a:cubicBezTo>
                <a:cubicBezTo>
                  <a:pt x="109" y="141"/>
                  <a:pt x="100" y="170"/>
                  <a:pt x="94" y="174"/>
                </a:cubicBezTo>
                <a:cubicBezTo>
                  <a:pt x="90" y="187"/>
                  <a:pt x="72" y="133"/>
                  <a:pt x="77" y="152"/>
                </a:cubicBezTo>
                <a:cubicBezTo>
                  <a:pt x="82" y="171"/>
                  <a:pt x="86" y="196"/>
                  <a:pt x="85" y="200"/>
                </a:cubicBezTo>
                <a:cubicBezTo>
                  <a:pt x="84" y="204"/>
                  <a:pt x="73" y="170"/>
                  <a:pt x="70" y="176"/>
                </a:cubicBezTo>
                <a:cubicBezTo>
                  <a:pt x="87" y="212"/>
                  <a:pt x="67" y="215"/>
                  <a:pt x="68" y="237"/>
                </a:cubicBezTo>
                <a:cubicBezTo>
                  <a:pt x="66" y="252"/>
                  <a:pt x="77" y="263"/>
                  <a:pt x="58" y="269"/>
                </a:cubicBezTo>
                <a:cubicBezTo>
                  <a:pt x="39" y="275"/>
                  <a:pt x="77" y="275"/>
                  <a:pt x="77" y="279"/>
                </a:cubicBezTo>
                <a:cubicBezTo>
                  <a:pt x="77" y="283"/>
                  <a:pt x="74" y="297"/>
                  <a:pt x="58" y="294"/>
                </a:cubicBezTo>
                <a:cubicBezTo>
                  <a:pt x="42" y="291"/>
                  <a:pt x="80" y="310"/>
                  <a:pt x="85" y="318"/>
                </a:cubicBezTo>
                <a:cubicBezTo>
                  <a:pt x="90" y="326"/>
                  <a:pt x="85" y="334"/>
                  <a:pt x="89" y="344"/>
                </a:cubicBezTo>
                <a:lnTo>
                  <a:pt x="109" y="377"/>
                </a:lnTo>
                <a:close/>
              </a:path>
            </a:pathLst>
          </a:custGeom>
          <a:gradFill rotWithShape="1">
            <a:gsLst>
              <a:gs pos="0">
                <a:schemeClr val="accent1"/>
              </a:gs>
              <a:gs pos="100000">
                <a:schemeClr val="accent1">
                  <a:gamma/>
                  <a:shade val="0"/>
                  <a:invGamma/>
                </a:schemeClr>
              </a:gs>
            </a:gsLst>
            <a:lin ang="5400000" scaled="1"/>
          </a:gradFill>
          <a:ln w="9525" cap="flat" cmpd="sng">
            <a:noFill/>
            <a:prstDash val="solid"/>
            <a:round/>
            <a:headEnd/>
            <a:tailEnd/>
          </a:ln>
          <a:effectLst/>
        </p:spPr>
        <p:txBody>
          <a:bodyPr wrap="none" lIns="130046" tIns="65023" rIns="130046" bIns="65023" anchor="ctr"/>
          <a:lstStyle/>
          <a:p>
            <a:pPr>
              <a:defRPr/>
            </a:pPr>
            <a:endParaRPr lang="zh-CN" altLang="en-US"/>
          </a:p>
        </p:txBody>
      </p:sp>
      <p:sp>
        <p:nvSpPr>
          <p:cNvPr id="86" name="矩形 85"/>
          <p:cNvSpPr/>
          <p:nvPr/>
        </p:nvSpPr>
        <p:spPr>
          <a:xfrm>
            <a:off x="10512213" y="4009814"/>
            <a:ext cx="2275840" cy="656590"/>
          </a:xfrm>
          <a:prstGeom prst="rect">
            <a:avLst/>
          </a:prstGeom>
          <a:noFill/>
        </p:spPr>
        <p:txBody>
          <a:bodyPr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四维视角</a:t>
            </a:r>
          </a:p>
        </p:txBody>
      </p:sp>
      <p:sp>
        <p:nvSpPr>
          <p:cNvPr id="54" name="内容占位符 2"/>
          <p:cNvSpPr txBox="1">
            <a:spLocks/>
          </p:cNvSpPr>
          <p:nvPr/>
        </p:nvSpPr>
        <p:spPr>
          <a:xfrm>
            <a:off x="4733864" y="1784926"/>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3</a:t>
            </a:r>
            <a:r>
              <a:rPr lang="zh-CN" altLang="en-US" kern="0" dirty="0">
                <a:solidFill>
                  <a:srgbClr val="3333FF"/>
                </a:solidFill>
                <a:latin typeface="华文中宋" pitchFamily="2" charset="-122"/>
                <a:ea typeface="华文中宋" pitchFamily="2" charset="-122"/>
              </a:rPr>
              <a:t>）故障模型</a:t>
            </a:r>
          </a:p>
        </p:txBody>
      </p:sp>
      <p:sp>
        <p:nvSpPr>
          <p:cNvPr id="42"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46"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47" name="组合 4"/>
          <p:cNvGrpSpPr>
            <a:grpSpLocks/>
          </p:cNvGrpSpPr>
          <p:nvPr/>
        </p:nvGrpSpPr>
        <p:grpSpPr bwMode="auto">
          <a:xfrm>
            <a:off x="8494634" y="129028"/>
            <a:ext cx="4344470" cy="589281"/>
            <a:chOff x="288838" y="21598"/>
            <a:chExt cx="4278985" cy="590400"/>
          </a:xfrm>
        </p:grpSpPr>
        <p:sp>
          <p:nvSpPr>
            <p:cNvPr id="55" name="圆角矩形 54"/>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56"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57" name="AutoShape 6"/>
          <p:cNvSpPr>
            <a:spLocks noChangeArrowheads="1"/>
          </p:cNvSpPr>
          <p:nvPr/>
        </p:nvSpPr>
        <p:spPr bwMode="gray">
          <a:xfrm>
            <a:off x="1921401" y="1204392"/>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3.4 </a:t>
            </a:r>
            <a:r>
              <a:rPr lang="zh-CN" altLang="en-US" sz="2800" dirty="0">
                <a:solidFill>
                  <a:srgbClr val="000000"/>
                </a:solidFill>
                <a:latin typeface="华文中宋" pitchFamily="2" charset="-122"/>
                <a:ea typeface="华文中宋" pitchFamily="2" charset="-122"/>
              </a:rPr>
              <a:t>故障攻击原理与实例分析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2046172375"/>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2"/>
          <p:cNvGraphicFramePr>
            <a:graphicFrameLocks noChangeAspect="1"/>
          </p:cNvGraphicFramePr>
          <p:nvPr>
            <p:extLst>
              <p:ext uri="{D42A27DB-BD31-4B8C-83A1-F6EECF244321}">
                <p14:modId xmlns:p14="http://schemas.microsoft.com/office/powerpoint/2010/main" val="656921946"/>
              </p:ext>
            </p:extLst>
          </p:nvPr>
        </p:nvGraphicFramePr>
        <p:xfrm>
          <a:off x="3190032" y="2404702"/>
          <a:ext cx="6480720" cy="6936594"/>
        </p:xfrm>
        <a:graphic>
          <a:graphicData uri="http://schemas.openxmlformats.org/presentationml/2006/ole">
            <mc:AlternateContent xmlns:mc="http://schemas.openxmlformats.org/markup-compatibility/2006">
              <mc:Choice xmlns:v="urn:schemas-microsoft-com:vml" Requires="v">
                <p:oleObj spid="_x0000_s23554" name="Visio" r:id="rId3" imgW="3210473" imgH="3578949" progId="Visio.Drawing.11">
                  <p:embed/>
                </p:oleObj>
              </mc:Choice>
              <mc:Fallback>
                <p:oleObj name="Visio" r:id="rId3" imgW="3210473" imgH="3578949" progId="Visio.Drawing.11">
                  <p:embed/>
                  <p:pic>
                    <p:nvPicPr>
                      <p:cNvPr id="266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032" y="2404702"/>
                        <a:ext cx="6480720" cy="6936594"/>
                      </a:xfrm>
                      <a:prstGeom prst="rect">
                        <a:avLst/>
                      </a:prstGeom>
                      <a:noFill/>
                      <a:ln>
                        <a:noFill/>
                      </a:ln>
                      <a:effectLst/>
                      <a:extLst/>
                    </p:spPr>
                  </p:pic>
                </p:oleObj>
              </mc:Fallback>
            </mc:AlternateContent>
          </a:graphicData>
        </a:graphic>
      </p:graphicFrame>
      <p:sp>
        <p:nvSpPr>
          <p:cNvPr id="16" name="内容占位符 2"/>
          <p:cNvSpPr txBox="1">
            <a:spLocks/>
          </p:cNvSpPr>
          <p:nvPr/>
        </p:nvSpPr>
        <p:spPr>
          <a:xfrm>
            <a:off x="5452186" y="1706280"/>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）故障分析流程</a:t>
            </a:r>
          </a:p>
        </p:txBody>
      </p:sp>
      <p:sp>
        <p:nvSpPr>
          <p:cNvPr id="10"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1"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2" name="组合 4"/>
          <p:cNvGrpSpPr>
            <a:grpSpLocks/>
          </p:cNvGrpSpPr>
          <p:nvPr/>
        </p:nvGrpSpPr>
        <p:grpSpPr bwMode="auto">
          <a:xfrm>
            <a:off x="8494634" y="129028"/>
            <a:ext cx="4344470" cy="589281"/>
            <a:chOff x="288838" y="21598"/>
            <a:chExt cx="4278985" cy="590400"/>
          </a:xfrm>
        </p:grpSpPr>
        <p:sp>
          <p:nvSpPr>
            <p:cNvPr id="13" name="圆角矩形 12"/>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4"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15" name="AutoShape 6"/>
          <p:cNvSpPr>
            <a:spLocks noChangeArrowheads="1"/>
          </p:cNvSpPr>
          <p:nvPr/>
        </p:nvSpPr>
        <p:spPr bwMode="gray">
          <a:xfrm>
            <a:off x="1921401" y="1204392"/>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3.4 </a:t>
            </a:r>
            <a:r>
              <a:rPr lang="zh-CN" altLang="en-US" sz="2800" dirty="0">
                <a:solidFill>
                  <a:srgbClr val="000000"/>
                </a:solidFill>
                <a:latin typeface="华文中宋" pitchFamily="2" charset="-122"/>
                <a:ea typeface="华文中宋" pitchFamily="2" charset="-122"/>
              </a:rPr>
              <a:t>故障攻击原理与实例分析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3884964389"/>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2"/>
          <p:cNvSpPr txBox="1">
            <a:spLocks/>
          </p:cNvSpPr>
          <p:nvPr/>
        </p:nvSpPr>
        <p:spPr>
          <a:xfrm>
            <a:off x="4486176" y="1795073"/>
            <a:ext cx="5201727"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5</a:t>
            </a:r>
            <a:r>
              <a:rPr lang="zh-CN" altLang="en-US" kern="0" dirty="0">
                <a:solidFill>
                  <a:srgbClr val="3333FF"/>
                </a:solidFill>
                <a:latin typeface="华文中宋" pitchFamily="2" charset="-122"/>
                <a:ea typeface="华文中宋" pitchFamily="2" charset="-122"/>
              </a:rPr>
              <a:t>）分组密码故障分析方法</a:t>
            </a:r>
          </a:p>
        </p:txBody>
      </p:sp>
      <p:graphicFrame>
        <p:nvGraphicFramePr>
          <p:cNvPr id="10" name="Object 3"/>
          <p:cNvGraphicFramePr>
            <a:graphicFrameLocks noChangeAspect="1"/>
          </p:cNvGraphicFramePr>
          <p:nvPr>
            <p:extLst>
              <p:ext uri="{D42A27DB-BD31-4B8C-83A1-F6EECF244321}">
                <p14:modId xmlns:p14="http://schemas.microsoft.com/office/powerpoint/2010/main" val="2390468893"/>
              </p:ext>
            </p:extLst>
          </p:nvPr>
        </p:nvGraphicFramePr>
        <p:xfrm>
          <a:off x="325120" y="3559037"/>
          <a:ext cx="4490721" cy="5134187"/>
        </p:xfrm>
        <a:graphic>
          <a:graphicData uri="http://schemas.openxmlformats.org/presentationml/2006/ole">
            <mc:AlternateContent xmlns:mc="http://schemas.openxmlformats.org/markup-compatibility/2006">
              <mc:Choice xmlns:v="urn:schemas-microsoft-com:vml" Requires="v">
                <p:oleObj spid="_x0000_s24579" name="Visio" r:id="rId3" imgW="1754280" imgH="1644120" progId="Visio.Drawing.11">
                  <p:embed/>
                </p:oleObj>
              </mc:Choice>
              <mc:Fallback>
                <p:oleObj name="Visio" r:id="rId3" imgW="1754280" imgH="1644120" progId="Visio.Drawing.11">
                  <p:embed/>
                  <p:pic>
                    <p:nvPicPr>
                      <p:cNvPr id="1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20" y="3559037"/>
                        <a:ext cx="4490721" cy="5134187"/>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1230024866"/>
              </p:ext>
            </p:extLst>
          </p:nvPr>
        </p:nvGraphicFramePr>
        <p:xfrm>
          <a:off x="6068907" y="3928410"/>
          <a:ext cx="5057422" cy="866987"/>
        </p:xfrm>
        <a:graphic>
          <a:graphicData uri="http://schemas.openxmlformats.org/presentationml/2006/ole">
            <mc:AlternateContent xmlns:mc="http://schemas.openxmlformats.org/markup-compatibility/2006">
              <mc:Choice xmlns:v="urn:schemas-microsoft-com:vml" Requires="v">
                <p:oleObj spid="_x0000_s24580" name="Equation" r:id="rId5" imgW="1104900" imgH="190500" progId="Equation.DSMT4">
                  <p:embed/>
                </p:oleObj>
              </mc:Choice>
              <mc:Fallback>
                <p:oleObj name="Equation" r:id="rId5" imgW="1104900" imgH="190500" progId="Equation.DSMT4">
                  <p:embed/>
                  <p:pic>
                    <p:nvPicPr>
                      <p:cNvPr id="1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8907" y="3928410"/>
                        <a:ext cx="5057422" cy="866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矩形 42"/>
          <p:cNvSpPr>
            <a:spLocks noChangeArrowheads="1"/>
          </p:cNvSpPr>
          <p:nvPr/>
        </p:nvSpPr>
        <p:spPr bwMode="auto">
          <a:xfrm>
            <a:off x="5852160" y="5228890"/>
            <a:ext cx="5960533" cy="253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p>
            <a:pPr>
              <a:lnSpc>
                <a:spcPct val="150000"/>
              </a:lnSpc>
            </a:pPr>
            <a:r>
              <a:rPr lang="zh-CN" altLang="en-US" dirty="0">
                <a:latin typeface="Times New Roman" pitchFamily="18" charset="0"/>
                <a:ea typeface="黑体" pitchFamily="49" charset="-122"/>
                <a:cs typeface="Times New Roman" pitchFamily="18" charset="0"/>
              </a:rPr>
              <a:t>    </a:t>
            </a:r>
            <a:r>
              <a:rPr lang="zh-CN" altLang="en-US" dirty="0">
                <a:solidFill>
                  <a:srgbClr val="FF0000"/>
                </a:solidFill>
                <a:latin typeface="Times New Roman" pitchFamily="18" charset="0"/>
                <a:ea typeface="黑体" pitchFamily="49" charset="-122"/>
                <a:cs typeface="Times New Roman" pitchFamily="18" charset="0"/>
              </a:rPr>
              <a:t>问题本质抽取： </a:t>
            </a:r>
            <a:r>
              <a:rPr lang="en-US" altLang="zh-CN" dirty="0">
                <a:latin typeface="Times New Roman" pitchFamily="18" charset="0"/>
                <a:ea typeface="黑体" pitchFamily="49" charset="-122"/>
                <a:cs typeface="Times New Roman" pitchFamily="18" charset="0"/>
              </a:rPr>
              <a:t>S</a:t>
            </a:r>
            <a:r>
              <a:rPr lang="zh-CN" altLang="en-US" dirty="0">
                <a:latin typeface="Times New Roman" pitchFamily="18" charset="0"/>
                <a:ea typeface="黑体" pitchFamily="49" charset="-122"/>
                <a:cs typeface="Times New Roman" pitchFamily="18" charset="0"/>
              </a:rPr>
              <a:t>盒输出差分</a:t>
            </a:r>
            <a:r>
              <a:rPr lang="en-US" altLang="zh-CN" i="1" dirty="0">
                <a:latin typeface="Times New Roman" pitchFamily="18" charset="0"/>
                <a:ea typeface="黑体" pitchFamily="49" charset="-122"/>
                <a:cs typeface="Times New Roman" pitchFamily="18" charset="0"/>
              </a:rPr>
              <a:t>f’</a:t>
            </a:r>
            <a:r>
              <a:rPr lang="zh-CN" altLang="en-US" dirty="0">
                <a:latin typeface="Times New Roman" pitchFamily="18" charset="0"/>
                <a:ea typeface="黑体" pitchFamily="49" charset="-122"/>
                <a:cs typeface="Times New Roman" pitchFamily="18" charset="0"/>
              </a:rPr>
              <a:t>一般可从密文差分得到，</a:t>
            </a:r>
            <a:r>
              <a:rPr lang="zh-CN" altLang="en-US" dirty="0">
                <a:solidFill>
                  <a:srgbClr val="FF0000"/>
                </a:solidFill>
                <a:latin typeface="Times New Roman" pitchFamily="18" charset="0"/>
                <a:ea typeface="黑体" pitchFamily="49" charset="-122"/>
                <a:cs typeface="Times New Roman" pitchFamily="18" charset="0"/>
              </a:rPr>
              <a:t>关键在于计算</a:t>
            </a:r>
            <a:r>
              <a:rPr lang="en-US" altLang="zh-CN" dirty="0">
                <a:solidFill>
                  <a:srgbClr val="FF0000"/>
                </a:solidFill>
                <a:latin typeface="Times New Roman" pitchFamily="18" charset="0"/>
                <a:ea typeface="黑体" pitchFamily="49" charset="-122"/>
                <a:cs typeface="Times New Roman" pitchFamily="18" charset="0"/>
              </a:rPr>
              <a:t>S</a:t>
            </a:r>
            <a:r>
              <a:rPr lang="zh-CN" altLang="en-US" dirty="0">
                <a:solidFill>
                  <a:srgbClr val="FF0000"/>
                </a:solidFill>
                <a:latin typeface="Times New Roman" pitchFamily="18" charset="0"/>
                <a:ea typeface="黑体" pitchFamily="49" charset="-122"/>
                <a:cs typeface="Times New Roman" pitchFamily="18" charset="0"/>
              </a:rPr>
              <a:t>盒输入差分</a:t>
            </a:r>
            <a:r>
              <a:rPr lang="en-US" altLang="zh-CN" i="1" dirty="0">
                <a:solidFill>
                  <a:srgbClr val="FF0000"/>
                </a:solidFill>
                <a:latin typeface="Times New Roman" pitchFamily="18" charset="0"/>
                <a:ea typeface="黑体" pitchFamily="49" charset="-122"/>
                <a:cs typeface="Times New Roman" pitchFamily="18" charset="0"/>
              </a:rPr>
              <a:t>f</a:t>
            </a:r>
            <a:r>
              <a:rPr lang="zh-CN" altLang="en-US" dirty="0">
                <a:latin typeface="Times New Roman" pitchFamily="18" charset="0"/>
                <a:ea typeface="黑体" pitchFamily="49" charset="-122"/>
                <a:cs typeface="Times New Roman" pitchFamily="18" charset="0"/>
              </a:rPr>
              <a:t>，根据上式得到</a:t>
            </a:r>
            <a:r>
              <a:rPr lang="en-US" altLang="zh-CN" i="1" dirty="0">
                <a:latin typeface="Times New Roman" pitchFamily="18" charset="0"/>
                <a:ea typeface="黑体" pitchFamily="49" charset="-122"/>
                <a:cs typeface="Times New Roman" pitchFamily="18" charset="0"/>
              </a:rPr>
              <a:t>a</a:t>
            </a:r>
            <a:r>
              <a:rPr lang="zh-CN" altLang="en-US" dirty="0">
                <a:latin typeface="Times New Roman" pitchFamily="18" charset="0"/>
                <a:ea typeface="黑体" pitchFamily="49" charset="-122"/>
                <a:cs typeface="Times New Roman" pitchFamily="18" charset="0"/>
              </a:rPr>
              <a:t>的值，并结合密文分析进一步得出密钥</a:t>
            </a:r>
            <a:r>
              <a:rPr lang="en-US" altLang="zh-CN" i="1" dirty="0" err="1">
                <a:latin typeface="Times New Roman" pitchFamily="18" charset="0"/>
                <a:ea typeface="黑体" pitchFamily="49" charset="-122"/>
                <a:cs typeface="Times New Roman" pitchFamily="18" charset="0"/>
              </a:rPr>
              <a:t>k</a:t>
            </a:r>
            <a:r>
              <a:rPr lang="en-US" altLang="zh-CN" i="1" baseline="-25000" dirty="0" err="1">
                <a:latin typeface="Times New Roman" pitchFamily="18" charset="0"/>
                <a:ea typeface="黑体" pitchFamily="49" charset="-122"/>
                <a:cs typeface="Times New Roman" pitchFamily="18" charset="0"/>
              </a:rPr>
              <a:t>i</a:t>
            </a:r>
            <a:r>
              <a:rPr lang="zh-CN" altLang="en-US" dirty="0">
                <a:latin typeface="Times New Roman" pitchFamily="18" charset="0"/>
                <a:ea typeface="黑体" pitchFamily="49" charset="-122"/>
                <a:cs typeface="Times New Roman" pitchFamily="18" charset="0"/>
              </a:rPr>
              <a:t>。</a:t>
            </a:r>
            <a:endParaRPr lang="zh-CN" altLang="en-US" dirty="0">
              <a:solidFill>
                <a:srgbClr val="FF0000"/>
              </a:solidFill>
              <a:latin typeface="Times New Roman" pitchFamily="18" charset="0"/>
              <a:ea typeface="黑体" pitchFamily="49" charset="-122"/>
              <a:cs typeface="Times New Roman" pitchFamily="18" charset="0"/>
            </a:endParaRPr>
          </a:p>
        </p:txBody>
      </p:sp>
      <p:sp>
        <p:nvSpPr>
          <p:cNvPr id="13" name="Freeform 25"/>
          <p:cNvSpPr>
            <a:spLocks/>
          </p:cNvSpPr>
          <p:nvPr/>
        </p:nvSpPr>
        <p:spPr bwMode="gray">
          <a:xfrm>
            <a:off x="5093547" y="5012143"/>
            <a:ext cx="1083733" cy="1192107"/>
          </a:xfrm>
          <a:custGeom>
            <a:avLst/>
            <a:gdLst/>
            <a:ahLst/>
            <a:cxnLst>
              <a:cxn ang="0">
                <a:pos x="166" y="611"/>
              </a:cxn>
              <a:cxn ang="0">
                <a:pos x="92" y="813"/>
              </a:cxn>
              <a:cxn ang="0">
                <a:pos x="112" y="1008"/>
              </a:cxn>
              <a:cxn ang="0">
                <a:pos x="104" y="1192"/>
              </a:cxn>
              <a:cxn ang="0">
                <a:pos x="124" y="1383"/>
              </a:cxn>
              <a:cxn ang="0">
                <a:pos x="104" y="1555"/>
              </a:cxn>
              <a:cxn ang="0">
                <a:pos x="88" y="1674"/>
              </a:cxn>
              <a:cxn ang="0">
                <a:pos x="10" y="1800"/>
              </a:cxn>
              <a:cxn ang="0">
                <a:pos x="64" y="1982"/>
              </a:cxn>
              <a:cxn ang="0">
                <a:pos x="173" y="2259"/>
              </a:cxn>
              <a:cxn ang="0">
                <a:pos x="301" y="2490"/>
              </a:cxn>
              <a:cxn ang="0">
                <a:pos x="391" y="2676"/>
              </a:cxn>
              <a:cxn ang="0">
                <a:pos x="346" y="2816"/>
              </a:cxn>
              <a:cxn ang="0">
                <a:pos x="260" y="2919"/>
              </a:cxn>
              <a:cxn ang="0">
                <a:pos x="367" y="2961"/>
              </a:cxn>
              <a:cxn ang="0">
                <a:pos x="298" y="3273"/>
              </a:cxn>
              <a:cxn ang="0">
                <a:pos x="361" y="3396"/>
              </a:cxn>
              <a:cxn ang="0">
                <a:pos x="515" y="3140"/>
              </a:cxn>
              <a:cxn ang="0">
                <a:pos x="631" y="2934"/>
              </a:cxn>
              <a:cxn ang="0">
                <a:pos x="667" y="2771"/>
              </a:cxn>
              <a:cxn ang="0">
                <a:pos x="679" y="2640"/>
              </a:cxn>
              <a:cxn ang="0">
                <a:pos x="703" y="2448"/>
              </a:cxn>
              <a:cxn ang="0">
                <a:pos x="733" y="2257"/>
              </a:cxn>
              <a:cxn ang="0">
                <a:pos x="796" y="2021"/>
              </a:cxn>
              <a:cxn ang="0">
                <a:pos x="757" y="1725"/>
              </a:cxn>
              <a:cxn ang="0">
                <a:pos x="740" y="1476"/>
              </a:cxn>
              <a:cxn ang="0">
                <a:pos x="787" y="1280"/>
              </a:cxn>
              <a:cxn ang="0">
                <a:pos x="842" y="1223"/>
              </a:cxn>
              <a:cxn ang="0">
                <a:pos x="1093" y="1083"/>
              </a:cxn>
              <a:cxn ang="0">
                <a:pos x="1241" y="902"/>
              </a:cxn>
              <a:cxn ang="0">
                <a:pos x="1201" y="720"/>
              </a:cxn>
              <a:cxn ang="0">
                <a:pos x="1055" y="569"/>
              </a:cxn>
              <a:cxn ang="0">
                <a:pos x="1081" y="345"/>
              </a:cxn>
              <a:cxn ang="0">
                <a:pos x="999" y="249"/>
              </a:cxn>
              <a:cxn ang="0">
                <a:pos x="927" y="515"/>
              </a:cxn>
              <a:cxn ang="0">
                <a:pos x="866" y="690"/>
              </a:cxn>
              <a:cxn ang="0">
                <a:pos x="832" y="699"/>
              </a:cxn>
              <a:cxn ang="0">
                <a:pos x="656" y="641"/>
              </a:cxn>
              <a:cxn ang="0">
                <a:pos x="533" y="545"/>
              </a:cxn>
              <a:cxn ang="0">
                <a:pos x="595" y="434"/>
              </a:cxn>
              <a:cxn ang="0">
                <a:pos x="592" y="374"/>
              </a:cxn>
              <a:cxn ang="0">
                <a:pos x="613" y="345"/>
              </a:cxn>
              <a:cxn ang="0">
                <a:pos x="599" y="270"/>
              </a:cxn>
              <a:cxn ang="0">
                <a:pos x="617" y="231"/>
              </a:cxn>
              <a:cxn ang="0">
                <a:pos x="575" y="146"/>
              </a:cxn>
              <a:cxn ang="0">
                <a:pos x="550" y="98"/>
              </a:cxn>
              <a:cxn ang="0">
                <a:pos x="416" y="11"/>
              </a:cxn>
              <a:cxn ang="0">
                <a:pos x="256" y="12"/>
              </a:cxn>
              <a:cxn ang="0">
                <a:pos x="134" y="75"/>
              </a:cxn>
              <a:cxn ang="0">
                <a:pos x="112" y="126"/>
              </a:cxn>
              <a:cxn ang="0">
                <a:pos x="85" y="200"/>
              </a:cxn>
              <a:cxn ang="0">
                <a:pos x="58" y="269"/>
              </a:cxn>
              <a:cxn ang="0">
                <a:pos x="85" y="318"/>
              </a:cxn>
            </a:cxnLst>
            <a:rect l="0" t="0" r="r" b="b"/>
            <a:pathLst>
              <a:path w="1243" h="3407">
                <a:moveTo>
                  <a:pt x="109" y="377"/>
                </a:moveTo>
                <a:lnTo>
                  <a:pt x="128" y="466"/>
                </a:lnTo>
                <a:cubicBezTo>
                  <a:pt x="137" y="505"/>
                  <a:pt x="151" y="571"/>
                  <a:pt x="166" y="611"/>
                </a:cubicBezTo>
                <a:cubicBezTo>
                  <a:pt x="181" y="651"/>
                  <a:pt x="222" y="678"/>
                  <a:pt x="217" y="704"/>
                </a:cubicBezTo>
                <a:lnTo>
                  <a:pt x="133" y="770"/>
                </a:lnTo>
                <a:cubicBezTo>
                  <a:pt x="112" y="788"/>
                  <a:pt x="98" y="794"/>
                  <a:pt x="92" y="813"/>
                </a:cubicBezTo>
                <a:cubicBezTo>
                  <a:pt x="85" y="829"/>
                  <a:pt x="95" y="865"/>
                  <a:pt x="95" y="884"/>
                </a:cubicBezTo>
                <a:cubicBezTo>
                  <a:pt x="95" y="903"/>
                  <a:pt x="88" y="905"/>
                  <a:pt x="91" y="926"/>
                </a:cubicBezTo>
                <a:lnTo>
                  <a:pt x="112" y="1008"/>
                </a:lnTo>
                <a:lnTo>
                  <a:pt x="128" y="1079"/>
                </a:lnTo>
                <a:lnTo>
                  <a:pt x="113" y="1112"/>
                </a:lnTo>
                <a:lnTo>
                  <a:pt x="104" y="1192"/>
                </a:lnTo>
                <a:lnTo>
                  <a:pt x="113" y="1274"/>
                </a:lnTo>
                <a:cubicBezTo>
                  <a:pt x="115" y="1297"/>
                  <a:pt x="111" y="1314"/>
                  <a:pt x="113" y="1332"/>
                </a:cubicBezTo>
                <a:cubicBezTo>
                  <a:pt x="115" y="1351"/>
                  <a:pt x="122" y="1366"/>
                  <a:pt x="124" y="1383"/>
                </a:cubicBezTo>
                <a:cubicBezTo>
                  <a:pt x="126" y="1400"/>
                  <a:pt x="125" y="1418"/>
                  <a:pt x="128" y="1434"/>
                </a:cubicBezTo>
                <a:cubicBezTo>
                  <a:pt x="123" y="1450"/>
                  <a:pt x="99" y="1467"/>
                  <a:pt x="95" y="1487"/>
                </a:cubicBezTo>
                <a:cubicBezTo>
                  <a:pt x="91" y="1507"/>
                  <a:pt x="103" y="1535"/>
                  <a:pt x="104" y="1555"/>
                </a:cubicBezTo>
                <a:lnTo>
                  <a:pt x="95" y="1595"/>
                </a:lnTo>
                <a:lnTo>
                  <a:pt x="85" y="1629"/>
                </a:lnTo>
                <a:lnTo>
                  <a:pt x="88" y="1674"/>
                </a:lnTo>
                <a:cubicBezTo>
                  <a:pt x="86" y="1687"/>
                  <a:pt x="74" y="1696"/>
                  <a:pt x="71" y="1707"/>
                </a:cubicBezTo>
                <a:cubicBezTo>
                  <a:pt x="68" y="1718"/>
                  <a:pt x="79" y="1728"/>
                  <a:pt x="68" y="1743"/>
                </a:cubicBezTo>
                <a:cubicBezTo>
                  <a:pt x="58" y="1758"/>
                  <a:pt x="18" y="1782"/>
                  <a:pt x="10" y="1800"/>
                </a:cubicBezTo>
                <a:cubicBezTo>
                  <a:pt x="0" y="1817"/>
                  <a:pt x="11" y="1822"/>
                  <a:pt x="19" y="1854"/>
                </a:cubicBezTo>
                <a:lnTo>
                  <a:pt x="28" y="1916"/>
                </a:lnTo>
                <a:lnTo>
                  <a:pt x="64" y="1982"/>
                </a:lnTo>
                <a:lnTo>
                  <a:pt x="71" y="2037"/>
                </a:lnTo>
                <a:lnTo>
                  <a:pt x="85" y="2090"/>
                </a:lnTo>
                <a:lnTo>
                  <a:pt x="173" y="2259"/>
                </a:lnTo>
                <a:lnTo>
                  <a:pt x="223" y="2352"/>
                </a:lnTo>
                <a:lnTo>
                  <a:pt x="249" y="2402"/>
                </a:lnTo>
                <a:lnTo>
                  <a:pt x="301" y="2490"/>
                </a:lnTo>
                <a:lnTo>
                  <a:pt x="335" y="2559"/>
                </a:lnTo>
                <a:lnTo>
                  <a:pt x="362" y="2615"/>
                </a:lnTo>
                <a:cubicBezTo>
                  <a:pt x="371" y="2634"/>
                  <a:pt x="385" y="2659"/>
                  <a:pt x="391" y="2676"/>
                </a:cubicBezTo>
                <a:cubicBezTo>
                  <a:pt x="397" y="2693"/>
                  <a:pt x="392" y="2702"/>
                  <a:pt x="401" y="2717"/>
                </a:cubicBezTo>
                <a:lnTo>
                  <a:pt x="443" y="2765"/>
                </a:lnTo>
                <a:lnTo>
                  <a:pt x="346" y="2816"/>
                </a:lnTo>
                <a:lnTo>
                  <a:pt x="262" y="2874"/>
                </a:lnTo>
                <a:cubicBezTo>
                  <a:pt x="248" y="2892"/>
                  <a:pt x="263" y="2915"/>
                  <a:pt x="263" y="2922"/>
                </a:cubicBezTo>
                <a:cubicBezTo>
                  <a:pt x="263" y="2929"/>
                  <a:pt x="254" y="2913"/>
                  <a:pt x="260" y="2919"/>
                </a:cubicBezTo>
                <a:cubicBezTo>
                  <a:pt x="266" y="2932"/>
                  <a:pt x="276" y="2956"/>
                  <a:pt x="298" y="2958"/>
                </a:cubicBezTo>
                <a:lnTo>
                  <a:pt x="386" y="2942"/>
                </a:lnTo>
                <a:lnTo>
                  <a:pt x="367" y="2961"/>
                </a:lnTo>
                <a:lnTo>
                  <a:pt x="341" y="3069"/>
                </a:lnTo>
                <a:lnTo>
                  <a:pt x="370" y="3103"/>
                </a:lnTo>
                <a:lnTo>
                  <a:pt x="298" y="3273"/>
                </a:lnTo>
                <a:lnTo>
                  <a:pt x="268" y="3344"/>
                </a:lnTo>
                <a:cubicBezTo>
                  <a:pt x="266" y="3363"/>
                  <a:pt x="269" y="3380"/>
                  <a:pt x="284" y="3389"/>
                </a:cubicBezTo>
                <a:cubicBezTo>
                  <a:pt x="296" y="3397"/>
                  <a:pt x="335" y="3407"/>
                  <a:pt x="361" y="3396"/>
                </a:cubicBezTo>
                <a:lnTo>
                  <a:pt x="443" y="3321"/>
                </a:lnTo>
                <a:lnTo>
                  <a:pt x="491" y="3249"/>
                </a:lnTo>
                <a:lnTo>
                  <a:pt x="515" y="3140"/>
                </a:lnTo>
                <a:lnTo>
                  <a:pt x="564" y="3103"/>
                </a:lnTo>
                <a:lnTo>
                  <a:pt x="588" y="3055"/>
                </a:lnTo>
                <a:lnTo>
                  <a:pt x="631" y="2934"/>
                </a:lnTo>
                <a:lnTo>
                  <a:pt x="647" y="2831"/>
                </a:lnTo>
                <a:lnTo>
                  <a:pt x="668" y="2811"/>
                </a:lnTo>
                <a:cubicBezTo>
                  <a:pt x="671" y="2801"/>
                  <a:pt x="665" y="2789"/>
                  <a:pt x="667" y="2771"/>
                </a:cubicBezTo>
                <a:cubicBezTo>
                  <a:pt x="669" y="2753"/>
                  <a:pt x="679" y="2716"/>
                  <a:pt x="680" y="2702"/>
                </a:cubicBezTo>
                <a:cubicBezTo>
                  <a:pt x="678" y="2685"/>
                  <a:pt x="670" y="2695"/>
                  <a:pt x="670" y="2685"/>
                </a:cubicBezTo>
                <a:lnTo>
                  <a:pt x="679" y="2640"/>
                </a:lnTo>
                <a:lnTo>
                  <a:pt x="676" y="2589"/>
                </a:lnTo>
                <a:lnTo>
                  <a:pt x="685" y="2499"/>
                </a:lnTo>
                <a:lnTo>
                  <a:pt x="703" y="2448"/>
                </a:lnTo>
                <a:lnTo>
                  <a:pt x="712" y="2400"/>
                </a:lnTo>
                <a:lnTo>
                  <a:pt x="718" y="2331"/>
                </a:lnTo>
                <a:lnTo>
                  <a:pt x="733" y="2257"/>
                </a:lnTo>
                <a:lnTo>
                  <a:pt x="760" y="2133"/>
                </a:lnTo>
                <a:cubicBezTo>
                  <a:pt x="771" y="2106"/>
                  <a:pt x="793" y="2115"/>
                  <a:pt x="799" y="2096"/>
                </a:cubicBezTo>
                <a:cubicBezTo>
                  <a:pt x="805" y="2077"/>
                  <a:pt x="802" y="2051"/>
                  <a:pt x="796" y="2021"/>
                </a:cubicBezTo>
                <a:lnTo>
                  <a:pt x="764" y="1916"/>
                </a:lnTo>
                <a:lnTo>
                  <a:pt x="769" y="1788"/>
                </a:lnTo>
                <a:lnTo>
                  <a:pt x="757" y="1725"/>
                </a:lnTo>
                <a:lnTo>
                  <a:pt x="758" y="1676"/>
                </a:lnTo>
                <a:lnTo>
                  <a:pt x="745" y="1625"/>
                </a:lnTo>
                <a:lnTo>
                  <a:pt x="740" y="1476"/>
                </a:lnTo>
                <a:lnTo>
                  <a:pt x="757" y="1418"/>
                </a:lnTo>
                <a:lnTo>
                  <a:pt x="767" y="1338"/>
                </a:lnTo>
                <a:lnTo>
                  <a:pt x="787" y="1280"/>
                </a:lnTo>
                <a:lnTo>
                  <a:pt x="797" y="1223"/>
                </a:lnTo>
                <a:lnTo>
                  <a:pt x="806" y="1218"/>
                </a:lnTo>
                <a:lnTo>
                  <a:pt x="842" y="1223"/>
                </a:lnTo>
                <a:lnTo>
                  <a:pt x="997" y="1176"/>
                </a:lnTo>
                <a:lnTo>
                  <a:pt x="1070" y="1137"/>
                </a:lnTo>
                <a:lnTo>
                  <a:pt x="1093" y="1083"/>
                </a:lnTo>
                <a:cubicBezTo>
                  <a:pt x="1116" y="1063"/>
                  <a:pt x="1187" y="1039"/>
                  <a:pt x="1207" y="1017"/>
                </a:cubicBezTo>
                <a:cubicBezTo>
                  <a:pt x="1226" y="993"/>
                  <a:pt x="1204" y="970"/>
                  <a:pt x="1210" y="951"/>
                </a:cubicBezTo>
                <a:cubicBezTo>
                  <a:pt x="1216" y="932"/>
                  <a:pt x="1238" y="919"/>
                  <a:pt x="1241" y="902"/>
                </a:cubicBezTo>
                <a:cubicBezTo>
                  <a:pt x="1243" y="881"/>
                  <a:pt x="1230" y="867"/>
                  <a:pt x="1229" y="848"/>
                </a:cubicBezTo>
                <a:cubicBezTo>
                  <a:pt x="1228" y="829"/>
                  <a:pt x="1242" y="810"/>
                  <a:pt x="1237" y="789"/>
                </a:cubicBezTo>
                <a:cubicBezTo>
                  <a:pt x="1234" y="763"/>
                  <a:pt x="1208" y="745"/>
                  <a:pt x="1201" y="720"/>
                </a:cubicBezTo>
                <a:cubicBezTo>
                  <a:pt x="1195" y="689"/>
                  <a:pt x="1208" y="660"/>
                  <a:pt x="1195" y="641"/>
                </a:cubicBezTo>
                <a:cubicBezTo>
                  <a:pt x="1179" y="620"/>
                  <a:pt x="1144" y="620"/>
                  <a:pt x="1121" y="608"/>
                </a:cubicBezTo>
                <a:cubicBezTo>
                  <a:pt x="1098" y="596"/>
                  <a:pt x="1069" y="583"/>
                  <a:pt x="1055" y="569"/>
                </a:cubicBezTo>
                <a:cubicBezTo>
                  <a:pt x="1037" y="556"/>
                  <a:pt x="1038" y="541"/>
                  <a:pt x="1037" y="522"/>
                </a:cubicBezTo>
                <a:cubicBezTo>
                  <a:pt x="1036" y="503"/>
                  <a:pt x="1044" y="481"/>
                  <a:pt x="1051" y="452"/>
                </a:cubicBezTo>
                <a:cubicBezTo>
                  <a:pt x="1058" y="423"/>
                  <a:pt x="1076" y="374"/>
                  <a:pt x="1081" y="345"/>
                </a:cubicBezTo>
                <a:cubicBezTo>
                  <a:pt x="1088" y="304"/>
                  <a:pt x="1087" y="297"/>
                  <a:pt x="1082" y="281"/>
                </a:cubicBezTo>
                <a:cubicBezTo>
                  <a:pt x="1077" y="265"/>
                  <a:pt x="1066" y="251"/>
                  <a:pt x="1052" y="246"/>
                </a:cubicBezTo>
                <a:cubicBezTo>
                  <a:pt x="1040" y="242"/>
                  <a:pt x="1016" y="232"/>
                  <a:pt x="999" y="249"/>
                </a:cubicBezTo>
                <a:cubicBezTo>
                  <a:pt x="983" y="265"/>
                  <a:pt x="963" y="309"/>
                  <a:pt x="953" y="344"/>
                </a:cubicBezTo>
                <a:cubicBezTo>
                  <a:pt x="945" y="376"/>
                  <a:pt x="945" y="434"/>
                  <a:pt x="941" y="462"/>
                </a:cubicBezTo>
                <a:lnTo>
                  <a:pt x="927" y="515"/>
                </a:lnTo>
                <a:lnTo>
                  <a:pt x="907" y="545"/>
                </a:lnTo>
                <a:lnTo>
                  <a:pt x="883" y="626"/>
                </a:lnTo>
                <a:lnTo>
                  <a:pt x="866" y="690"/>
                </a:lnTo>
                <a:lnTo>
                  <a:pt x="869" y="780"/>
                </a:lnTo>
                <a:lnTo>
                  <a:pt x="860" y="782"/>
                </a:lnTo>
                <a:lnTo>
                  <a:pt x="832" y="699"/>
                </a:lnTo>
                <a:lnTo>
                  <a:pt x="794" y="659"/>
                </a:lnTo>
                <a:cubicBezTo>
                  <a:pt x="777" y="648"/>
                  <a:pt x="750" y="636"/>
                  <a:pt x="727" y="633"/>
                </a:cubicBezTo>
                <a:cubicBezTo>
                  <a:pt x="706" y="630"/>
                  <a:pt x="677" y="642"/>
                  <a:pt x="656" y="641"/>
                </a:cubicBezTo>
                <a:cubicBezTo>
                  <a:pt x="634" y="640"/>
                  <a:pt x="610" y="632"/>
                  <a:pt x="602" y="627"/>
                </a:cubicBezTo>
                <a:lnTo>
                  <a:pt x="605" y="609"/>
                </a:lnTo>
                <a:lnTo>
                  <a:pt x="533" y="545"/>
                </a:lnTo>
                <a:cubicBezTo>
                  <a:pt x="524" y="530"/>
                  <a:pt x="544" y="530"/>
                  <a:pt x="550" y="521"/>
                </a:cubicBezTo>
                <a:cubicBezTo>
                  <a:pt x="556" y="512"/>
                  <a:pt x="565" y="503"/>
                  <a:pt x="572" y="489"/>
                </a:cubicBezTo>
                <a:cubicBezTo>
                  <a:pt x="582" y="469"/>
                  <a:pt x="591" y="455"/>
                  <a:pt x="595" y="434"/>
                </a:cubicBezTo>
                <a:cubicBezTo>
                  <a:pt x="597" y="419"/>
                  <a:pt x="596" y="402"/>
                  <a:pt x="593" y="399"/>
                </a:cubicBezTo>
                <a:cubicBezTo>
                  <a:pt x="590" y="396"/>
                  <a:pt x="578" y="393"/>
                  <a:pt x="578" y="389"/>
                </a:cubicBezTo>
                <a:cubicBezTo>
                  <a:pt x="578" y="385"/>
                  <a:pt x="588" y="378"/>
                  <a:pt x="592" y="374"/>
                </a:cubicBezTo>
                <a:lnTo>
                  <a:pt x="604" y="365"/>
                </a:lnTo>
                <a:lnTo>
                  <a:pt x="599" y="342"/>
                </a:lnTo>
                <a:lnTo>
                  <a:pt x="613" y="345"/>
                </a:lnTo>
                <a:lnTo>
                  <a:pt x="602" y="306"/>
                </a:lnTo>
                <a:cubicBezTo>
                  <a:pt x="603" y="298"/>
                  <a:pt x="617" y="300"/>
                  <a:pt x="617" y="294"/>
                </a:cubicBezTo>
                <a:cubicBezTo>
                  <a:pt x="618" y="290"/>
                  <a:pt x="600" y="277"/>
                  <a:pt x="599" y="270"/>
                </a:cubicBezTo>
                <a:lnTo>
                  <a:pt x="622" y="261"/>
                </a:lnTo>
                <a:cubicBezTo>
                  <a:pt x="621" y="252"/>
                  <a:pt x="594" y="221"/>
                  <a:pt x="593" y="216"/>
                </a:cubicBezTo>
                <a:cubicBezTo>
                  <a:pt x="594" y="211"/>
                  <a:pt x="623" y="249"/>
                  <a:pt x="617" y="231"/>
                </a:cubicBezTo>
                <a:cubicBezTo>
                  <a:pt x="611" y="213"/>
                  <a:pt x="599" y="197"/>
                  <a:pt x="595" y="189"/>
                </a:cubicBezTo>
                <a:cubicBezTo>
                  <a:pt x="591" y="182"/>
                  <a:pt x="575" y="164"/>
                  <a:pt x="604" y="177"/>
                </a:cubicBezTo>
                <a:cubicBezTo>
                  <a:pt x="633" y="190"/>
                  <a:pt x="581" y="155"/>
                  <a:pt x="575" y="146"/>
                </a:cubicBezTo>
                <a:cubicBezTo>
                  <a:pt x="569" y="137"/>
                  <a:pt x="565" y="127"/>
                  <a:pt x="566" y="122"/>
                </a:cubicBezTo>
                <a:cubicBezTo>
                  <a:pt x="567" y="117"/>
                  <a:pt x="584" y="121"/>
                  <a:pt x="581" y="117"/>
                </a:cubicBezTo>
                <a:cubicBezTo>
                  <a:pt x="578" y="113"/>
                  <a:pt x="560" y="107"/>
                  <a:pt x="550" y="98"/>
                </a:cubicBezTo>
                <a:cubicBezTo>
                  <a:pt x="540" y="89"/>
                  <a:pt x="537" y="74"/>
                  <a:pt x="523" y="63"/>
                </a:cubicBezTo>
                <a:cubicBezTo>
                  <a:pt x="507" y="48"/>
                  <a:pt x="485" y="40"/>
                  <a:pt x="467" y="31"/>
                </a:cubicBezTo>
                <a:cubicBezTo>
                  <a:pt x="449" y="22"/>
                  <a:pt x="434" y="16"/>
                  <a:pt x="416" y="11"/>
                </a:cubicBezTo>
                <a:cubicBezTo>
                  <a:pt x="398" y="6"/>
                  <a:pt x="378" y="0"/>
                  <a:pt x="359" y="2"/>
                </a:cubicBezTo>
                <a:cubicBezTo>
                  <a:pt x="339" y="5"/>
                  <a:pt x="321" y="19"/>
                  <a:pt x="304" y="21"/>
                </a:cubicBezTo>
                <a:cubicBezTo>
                  <a:pt x="287" y="23"/>
                  <a:pt x="275" y="8"/>
                  <a:pt x="256" y="12"/>
                </a:cubicBezTo>
                <a:cubicBezTo>
                  <a:pt x="239" y="15"/>
                  <a:pt x="208" y="31"/>
                  <a:pt x="190" y="44"/>
                </a:cubicBezTo>
                <a:lnTo>
                  <a:pt x="136" y="87"/>
                </a:lnTo>
                <a:cubicBezTo>
                  <a:pt x="127" y="92"/>
                  <a:pt x="137" y="72"/>
                  <a:pt x="134" y="75"/>
                </a:cubicBezTo>
                <a:cubicBezTo>
                  <a:pt x="132" y="77"/>
                  <a:pt x="125" y="96"/>
                  <a:pt x="121" y="104"/>
                </a:cubicBezTo>
                <a:cubicBezTo>
                  <a:pt x="118" y="105"/>
                  <a:pt x="117" y="80"/>
                  <a:pt x="115" y="84"/>
                </a:cubicBezTo>
                <a:cubicBezTo>
                  <a:pt x="113" y="88"/>
                  <a:pt x="115" y="111"/>
                  <a:pt x="112" y="126"/>
                </a:cubicBezTo>
                <a:cubicBezTo>
                  <a:pt x="109" y="141"/>
                  <a:pt x="100" y="170"/>
                  <a:pt x="94" y="174"/>
                </a:cubicBezTo>
                <a:cubicBezTo>
                  <a:pt x="90" y="187"/>
                  <a:pt x="72" y="133"/>
                  <a:pt x="77" y="152"/>
                </a:cubicBezTo>
                <a:cubicBezTo>
                  <a:pt x="82" y="171"/>
                  <a:pt x="86" y="196"/>
                  <a:pt x="85" y="200"/>
                </a:cubicBezTo>
                <a:cubicBezTo>
                  <a:pt x="84" y="204"/>
                  <a:pt x="73" y="170"/>
                  <a:pt x="70" y="176"/>
                </a:cubicBezTo>
                <a:cubicBezTo>
                  <a:pt x="87" y="212"/>
                  <a:pt x="67" y="215"/>
                  <a:pt x="68" y="237"/>
                </a:cubicBezTo>
                <a:cubicBezTo>
                  <a:pt x="66" y="252"/>
                  <a:pt x="77" y="263"/>
                  <a:pt x="58" y="269"/>
                </a:cubicBezTo>
                <a:cubicBezTo>
                  <a:pt x="39" y="275"/>
                  <a:pt x="77" y="275"/>
                  <a:pt x="77" y="279"/>
                </a:cubicBezTo>
                <a:cubicBezTo>
                  <a:pt x="77" y="283"/>
                  <a:pt x="74" y="297"/>
                  <a:pt x="58" y="294"/>
                </a:cubicBezTo>
                <a:cubicBezTo>
                  <a:pt x="42" y="291"/>
                  <a:pt x="80" y="310"/>
                  <a:pt x="85" y="318"/>
                </a:cubicBezTo>
                <a:cubicBezTo>
                  <a:pt x="90" y="326"/>
                  <a:pt x="85" y="334"/>
                  <a:pt x="89" y="344"/>
                </a:cubicBezTo>
                <a:lnTo>
                  <a:pt x="109" y="377"/>
                </a:lnTo>
                <a:close/>
              </a:path>
            </a:pathLst>
          </a:custGeom>
          <a:gradFill rotWithShape="1">
            <a:gsLst>
              <a:gs pos="0">
                <a:schemeClr val="accent1"/>
              </a:gs>
              <a:gs pos="100000">
                <a:schemeClr val="accent1">
                  <a:gamma/>
                  <a:shade val="0"/>
                  <a:invGamma/>
                </a:schemeClr>
              </a:gs>
            </a:gsLst>
            <a:lin ang="5400000" scaled="1"/>
          </a:gradFill>
          <a:ln w="9525" cap="flat" cmpd="sng">
            <a:noFill/>
            <a:prstDash val="solid"/>
            <a:round/>
            <a:headEnd/>
            <a:tailEnd/>
          </a:ln>
          <a:effectLst/>
        </p:spPr>
        <p:txBody>
          <a:bodyPr wrap="none" lIns="130046" tIns="65023" rIns="130046" bIns="65023" anchor="ctr"/>
          <a:lstStyle/>
          <a:p>
            <a:pPr>
              <a:defRPr/>
            </a:pPr>
            <a:endParaRPr lang="zh-CN" altLang="en-US"/>
          </a:p>
        </p:txBody>
      </p:sp>
      <p:sp>
        <p:nvSpPr>
          <p:cNvPr id="2" name="矩形 1"/>
          <p:cNvSpPr/>
          <p:nvPr/>
        </p:nvSpPr>
        <p:spPr>
          <a:xfrm>
            <a:off x="5150274" y="2860576"/>
            <a:ext cx="5744614" cy="892552"/>
          </a:xfrm>
          <a:prstGeom prst="rect">
            <a:avLst/>
          </a:prstGeom>
        </p:spPr>
        <p:txBody>
          <a:bodyPr wrap="square">
            <a:spAutoFit/>
          </a:bodyPr>
          <a:lstStyle/>
          <a:p>
            <a:r>
              <a:rPr lang="zh-CN" altLang="en-US" dirty="0">
                <a:solidFill>
                  <a:srgbClr val="FF0000"/>
                </a:solidFill>
                <a:latin typeface="Times New Roman" pitchFamily="18" charset="0"/>
                <a:ea typeface="黑体" pitchFamily="49" charset="-122"/>
                <a:cs typeface="Times New Roman" pitchFamily="18" charset="0"/>
              </a:rPr>
              <a:t>将分组密码故障分析归结为求解查找</a:t>
            </a:r>
            <a:r>
              <a:rPr lang="en-US" altLang="zh-CN" dirty="0">
                <a:solidFill>
                  <a:srgbClr val="FF0000"/>
                </a:solidFill>
                <a:latin typeface="Times New Roman" pitchFamily="18" charset="0"/>
                <a:ea typeface="黑体" pitchFamily="49" charset="-122"/>
                <a:cs typeface="Times New Roman" pitchFamily="18" charset="0"/>
              </a:rPr>
              <a:t>S</a:t>
            </a:r>
            <a:r>
              <a:rPr lang="zh-CN" altLang="en-US" dirty="0">
                <a:solidFill>
                  <a:srgbClr val="FF0000"/>
                </a:solidFill>
                <a:latin typeface="Times New Roman" pitchFamily="18" charset="0"/>
                <a:ea typeface="黑体" pitchFamily="49" charset="-122"/>
                <a:cs typeface="Times New Roman" pitchFamily="18" charset="0"/>
              </a:rPr>
              <a:t>盒输入和输出故障差分问题。</a:t>
            </a:r>
            <a:endParaRPr lang="zh-CN" altLang="en-US" dirty="0"/>
          </a:p>
        </p:txBody>
      </p:sp>
      <p:sp>
        <p:nvSpPr>
          <p:cNvPr id="14"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5"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8" name="组合 4"/>
          <p:cNvGrpSpPr>
            <a:grpSpLocks/>
          </p:cNvGrpSpPr>
          <p:nvPr/>
        </p:nvGrpSpPr>
        <p:grpSpPr bwMode="auto">
          <a:xfrm>
            <a:off x="8494634" y="129028"/>
            <a:ext cx="4344470" cy="589281"/>
            <a:chOff x="288838" y="21598"/>
            <a:chExt cx="4278985" cy="590400"/>
          </a:xfrm>
        </p:grpSpPr>
        <p:sp>
          <p:nvSpPr>
            <p:cNvPr id="19" name="圆角矩形 18"/>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5"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26" name="AutoShape 6"/>
          <p:cNvSpPr>
            <a:spLocks noChangeArrowheads="1"/>
          </p:cNvSpPr>
          <p:nvPr/>
        </p:nvSpPr>
        <p:spPr bwMode="gray">
          <a:xfrm>
            <a:off x="1921401" y="1204392"/>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3.4 </a:t>
            </a:r>
            <a:r>
              <a:rPr lang="zh-CN" altLang="en-US" sz="2800" dirty="0">
                <a:solidFill>
                  <a:srgbClr val="000000"/>
                </a:solidFill>
                <a:latin typeface="华文中宋" pitchFamily="2" charset="-122"/>
                <a:ea typeface="华文中宋" pitchFamily="2" charset="-122"/>
              </a:rPr>
              <a:t>故障攻击原理与实例分析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185636901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33"/>
          <p:cNvSpPr>
            <a:spLocks noChangeArrowheads="1"/>
          </p:cNvSpPr>
          <p:nvPr/>
        </p:nvSpPr>
        <p:spPr bwMode="gray">
          <a:xfrm>
            <a:off x="7844899" y="49672"/>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45" name="Text Box 35"/>
          <p:cNvSpPr txBox="1">
            <a:spLocks noChangeArrowheads="1"/>
          </p:cNvSpPr>
          <p:nvPr/>
        </p:nvSpPr>
        <p:spPr bwMode="gray">
          <a:xfrm>
            <a:off x="8113276" y="10724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grpSp>
        <p:nvGrpSpPr>
          <p:cNvPr id="46" name="组合 4"/>
          <p:cNvGrpSpPr>
            <a:grpSpLocks/>
          </p:cNvGrpSpPr>
          <p:nvPr/>
        </p:nvGrpSpPr>
        <p:grpSpPr bwMode="auto">
          <a:xfrm>
            <a:off x="8903798" y="126435"/>
            <a:ext cx="4001663" cy="589281"/>
            <a:chOff x="288838" y="21598"/>
            <a:chExt cx="4351137" cy="590400"/>
          </a:xfrm>
        </p:grpSpPr>
        <p:sp>
          <p:nvSpPr>
            <p:cNvPr id="47" name="圆角矩形 46"/>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8" name="圆角矩形 4"/>
            <p:cNvSpPr/>
            <p:nvPr/>
          </p:nvSpPr>
          <p:spPr>
            <a:xfrm>
              <a:off x="418102" y="80412"/>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密码旁路分析研究背景</a:t>
              </a:r>
            </a:p>
          </p:txBody>
        </p:sp>
      </p:grpSp>
      <p:sp>
        <p:nvSpPr>
          <p:cNvPr id="2" name="矩形 1"/>
          <p:cNvSpPr/>
          <p:nvPr/>
        </p:nvSpPr>
        <p:spPr>
          <a:xfrm>
            <a:off x="14855328" y="2141681"/>
            <a:ext cx="10802409" cy="2054409"/>
          </a:xfrm>
          <a:prstGeom prst="rect">
            <a:avLst/>
          </a:prstGeom>
        </p:spPr>
        <p:txBody>
          <a:bodyPr wrap="square">
            <a:spAutoFit/>
          </a:bodyPr>
          <a:lstStyle/>
          <a:p>
            <a:pPr eaLnBrk="1" hangingPunct="1">
              <a:lnSpc>
                <a:spcPct val="125000"/>
              </a:lnSpc>
            </a:pPr>
            <a:r>
              <a:rPr lang="en-US" altLang="zh-CN" sz="3400" dirty="0">
                <a:solidFill>
                  <a:srgbClr val="FF0000"/>
                </a:solidFill>
                <a:ea typeface="黑体" pitchFamily="49" charset="-122"/>
              </a:rPr>
              <a:t>1</a:t>
            </a:r>
            <a:r>
              <a:rPr lang="zh-CN" altLang="en-US" sz="3400" dirty="0">
                <a:solidFill>
                  <a:srgbClr val="FF0000"/>
                </a:solidFill>
                <a:ea typeface="黑体" pitchFamily="49" charset="-122"/>
              </a:rPr>
              <a:t>、；</a:t>
            </a:r>
            <a:endParaRPr lang="en-US" altLang="zh-CN" sz="3400" dirty="0">
              <a:solidFill>
                <a:srgbClr val="FF0000"/>
              </a:solidFill>
              <a:ea typeface="黑体" pitchFamily="49" charset="-122"/>
            </a:endParaRPr>
          </a:p>
          <a:p>
            <a:pPr eaLnBrk="1" hangingPunct="1">
              <a:lnSpc>
                <a:spcPct val="125000"/>
              </a:lnSpc>
            </a:pPr>
            <a:r>
              <a:rPr lang="zh-CN" altLang="en-US" sz="3400" dirty="0">
                <a:solidFill>
                  <a:srgbClr val="FF0000"/>
                </a:solidFill>
                <a:ea typeface="黑体" pitchFamily="49" charset="-122"/>
              </a:rPr>
              <a:t> </a:t>
            </a:r>
            <a:r>
              <a:rPr lang="en-US" altLang="zh-CN" sz="3400" dirty="0">
                <a:solidFill>
                  <a:srgbClr val="FF0000"/>
                </a:solidFill>
                <a:ea typeface="黑体" pitchFamily="49" charset="-122"/>
              </a:rPr>
              <a:t>2</a:t>
            </a:r>
            <a:r>
              <a:rPr lang="zh-CN" altLang="en-US" sz="3400" dirty="0">
                <a:solidFill>
                  <a:srgbClr val="FF0000"/>
                </a:solidFill>
                <a:ea typeface="黑体" pitchFamily="49" charset="-122"/>
              </a:rPr>
              <a:t>、随着密码设计水平的提高，传统密码分析已经难以对密钥安全性构成现实威胁！</a:t>
            </a:r>
          </a:p>
        </p:txBody>
      </p:sp>
      <p:pic>
        <p:nvPicPr>
          <p:cNvPr id="14" name="Picture 4" descr="2009 7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040" y="2572544"/>
            <a:ext cx="6477000"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5"/>
          <p:cNvSpPr txBox="1">
            <a:spLocks noChangeArrowheads="1"/>
          </p:cNvSpPr>
          <p:nvPr/>
        </p:nvSpPr>
        <p:spPr bwMode="auto">
          <a:xfrm>
            <a:off x="1245816" y="7821426"/>
            <a:ext cx="11233248" cy="584775"/>
          </a:xfrm>
          <a:prstGeom prst="rect">
            <a:avLst/>
          </a:prstGeom>
          <a:noFill/>
          <a:ln w="9525">
            <a:noFill/>
            <a:miter lim="800000"/>
            <a:headEnd/>
            <a:tailEnd/>
          </a:ln>
          <a:effectLst/>
        </p:spPr>
        <p:txBody>
          <a:bodyPr wrap="square">
            <a:spAutoFit/>
          </a:bodyPr>
          <a:lstStyle/>
          <a:p>
            <a:pPr>
              <a:spcBef>
                <a:spcPct val="50000"/>
              </a:spcBef>
              <a:defRPr/>
            </a:pPr>
            <a:r>
              <a:rPr lang="en-US" altLang="zh-CN" sz="3200" dirty="0">
                <a:solidFill>
                  <a:srgbClr val="FF0000"/>
                </a:solidFill>
                <a:ea typeface="黑体" pitchFamily="49" charset="-122"/>
              </a:rPr>
              <a:t>EPFL:</a:t>
            </a:r>
            <a:r>
              <a:rPr lang="zh-CN" altLang="en-US" sz="3200" dirty="0">
                <a:solidFill>
                  <a:srgbClr val="FF0000"/>
                </a:solidFill>
                <a:ea typeface="黑体" pitchFamily="49" charset="-122"/>
              </a:rPr>
              <a:t> 用于攻击</a:t>
            </a:r>
            <a:r>
              <a:rPr lang="en-US" altLang="zh-CN" sz="3200" dirty="0">
                <a:solidFill>
                  <a:srgbClr val="FF0000"/>
                </a:solidFill>
                <a:ea typeface="黑体" pitchFamily="49" charset="-122"/>
              </a:rPr>
              <a:t>ECCp-112</a:t>
            </a:r>
            <a:r>
              <a:rPr lang="zh-CN" altLang="en-US" sz="3200" dirty="0">
                <a:solidFill>
                  <a:srgbClr val="FF0000"/>
                </a:solidFill>
                <a:ea typeface="黑体" pitchFamily="49" charset="-122"/>
              </a:rPr>
              <a:t>的机器阵列，</a:t>
            </a:r>
            <a:r>
              <a:rPr lang="en-US" altLang="zh-CN" sz="3200" dirty="0">
                <a:solidFill>
                  <a:srgbClr val="FF0000"/>
                </a:solidFill>
                <a:ea typeface="黑体" pitchFamily="49" charset="-122"/>
              </a:rPr>
              <a:t>200</a:t>
            </a:r>
            <a:r>
              <a:rPr lang="zh-CN" altLang="en-US" sz="3200" dirty="0">
                <a:solidFill>
                  <a:srgbClr val="FF0000"/>
                </a:solidFill>
                <a:ea typeface="黑体" pitchFamily="49" charset="-122"/>
              </a:rPr>
              <a:t>台，</a:t>
            </a:r>
            <a:r>
              <a:rPr lang="en-US" altLang="zh-CN" sz="3200" dirty="0">
                <a:solidFill>
                  <a:srgbClr val="FF0000"/>
                </a:solidFill>
                <a:ea typeface="黑体" pitchFamily="49" charset="-122"/>
              </a:rPr>
              <a:t>3.5</a:t>
            </a:r>
            <a:r>
              <a:rPr lang="zh-CN" altLang="en-US" sz="3200" dirty="0">
                <a:solidFill>
                  <a:srgbClr val="FF0000"/>
                </a:solidFill>
                <a:ea typeface="黑体" pitchFamily="49" charset="-122"/>
              </a:rPr>
              <a:t>月破解</a:t>
            </a:r>
          </a:p>
        </p:txBody>
      </p:sp>
      <p:sp>
        <p:nvSpPr>
          <p:cNvPr id="16" name="矩形 15"/>
          <p:cNvSpPr/>
          <p:nvPr/>
        </p:nvSpPr>
        <p:spPr>
          <a:xfrm>
            <a:off x="5466398" y="1641049"/>
            <a:ext cx="2646878" cy="584775"/>
          </a:xfrm>
          <a:prstGeom prst="rect">
            <a:avLst/>
          </a:prstGeom>
        </p:spPr>
        <p:txBody>
          <a:bodyPr wrap="none">
            <a:spAutoFit/>
          </a:bodyPr>
          <a:lstStyle/>
          <a:p>
            <a:pPr eaLnBrk="1" hangingPunct="1"/>
            <a:r>
              <a:rPr lang="zh-CN" altLang="en-US" sz="3200" dirty="0">
                <a:solidFill>
                  <a:srgbClr val="0000CC"/>
                </a:solidFill>
                <a:ea typeface="黑体" pitchFamily="49" charset="-122"/>
              </a:rPr>
              <a:t>密码强力攻击</a:t>
            </a:r>
          </a:p>
        </p:txBody>
      </p:sp>
    </p:spTree>
    <p:extLst>
      <p:ext uri="{BB962C8B-B14F-4D97-AF65-F5344CB8AC3E}">
        <p14:creationId xmlns:p14="http://schemas.microsoft.com/office/powerpoint/2010/main" val="2268953075"/>
      </p:ext>
    </p:extLst>
  </p:cSld>
  <p:clrMapOvr>
    <a:masterClrMapping/>
  </p:clrMapOvr>
  <p:transition>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内容占位符 2"/>
          <p:cNvSpPr txBox="1">
            <a:spLocks/>
          </p:cNvSpPr>
          <p:nvPr/>
        </p:nvSpPr>
        <p:spPr bwMode="auto">
          <a:xfrm>
            <a:off x="525736" y="3810473"/>
            <a:ext cx="5891132" cy="4842296"/>
          </a:xfrm>
          <a:prstGeom prst="rect">
            <a:avLst/>
          </a:prstGeom>
          <a:noFill/>
          <a:ln w="28575">
            <a:solidFill>
              <a:srgbClr val="0070C0"/>
            </a:solidFill>
            <a:miter lim="800000"/>
            <a:headEnd/>
            <a:tailEnd/>
          </a:ln>
        </p:spPr>
        <p:txBody>
          <a:bodyPr lIns="130046" tIns="65023" rIns="130046" bIns="65023"/>
          <a:lstStyle/>
          <a:p>
            <a:pPr>
              <a:spcBef>
                <a:spcPts val="996"/>
              </a:spcBef>
              <a:buSzPct val="95000"/>
              <a:defRPr/>
            </a:pPr>
            <a:endParaRPr lang="zh-CN" altLang="en-US" sz="2400" dirty="0">
              <a:latin typeface="+mn-lt"/>
              <a:ea typeface="+mn-ea"/>
            </a:endParaRPr>
          </a:p>
        </p:txBody>
      </p:sp>
      <p:sp>
        <p:nvSpPr>
          <p:cNvPr id="49" name="内容占位符 2"/>
          <p:cNvSpPr txBox="1">
            <a:spLocks/>
          </p:cNvSpPr>
          <p:nvPr/>
        </p:nvSpPr>
        <p:spPr bwMode="auto">
          <a:xfrm>
            <a:off x="6984776" y="3796680"/>
            <a:ext cx="5710312" cy="4856089"/>
          </a:xfrm>
          <a:prstGeom prst="rect">
            <a:avLst/>
          </a:prstGeom>
          <a:noFill/>
          <a:ln w="28575">
            <a:solidFill>
              <a:srgbClr val="0070C0"/>
            </a:solidFill>
            <a:miter lim="800000"/>
            <a:headEnd/>
            <a:tailEnd/>
          </a:ln>
        </p:spPr>
        <p:txBody>
          <a:bodyPr lIns="130046" tIns="65023" rIns="130046" bIns="65023"/>
          <a:lstStyle/>
          <a:p>
            <a:pPr>
              <a:spcBef>
                <a:spcPts val="996"/>
              </a:spcBef>
              <a:buSzPct val="95000"/>
              <a:defRPr/>
            </a:pPr>
            <a:endParaRPr lang="zh-CN" altLang="en-US" sz="2400" dirty="0">
              <a:latin typeface="+mn-lt"/>
              <a:ea typeface="+mn-ea"/>
            </a:endParaRPr>
          </a:p>
        </p:txBody>
      </p:sp>
      <p:sp>
        <p:nvSpPr>
          <p:cNvPr id="80899" name="内容占位符 2"/>
          <p:cNvSpPr>
            <a:spLocks noGrp="1"/>
          </p:cNvSpPr>
          <p:nvPr>
            <p:ph sz="half" idx="1"/>
          </p:nvPr>
        </p:nvSpPr>
        <p:spPr>
          <a:xfrm>
            <a:off x="491142" y="2401190"/>
            <a:ext cx="5689600" cy="1383928"/>
          </a:xfrm>
        </p:spPr>
        <p:txBody>
          <a:bodyPr>
            <a:normAutofit lnSpcReduction="10000"/>
          </a:bodyPr>
          <a:lstStyle/>
          <a:p>
            <a:pPr marL="0" indent="0" algn="just">
              <a:lnSpc>
                <a:spcPct val="150000"/>
              </a:lnSpc>
              <a:buNone/>
            </a:pPr>
            <a:r>
              <a:rPr lang="en-US" altLang="en-US" sz="2800" dirty="0">
                <a:latin typeface="华文中宋" pitchFamily="2" charset="-122"/>
                <a:ea typeface="华文中宋" pitchFamily="2" charset="-122"/>
                <a:cs typeface="Segoe UI Semilight" pitchFamily="34" charset="0"/>
              </a:rPr>
              <a:t>  </a:t>
            </a:r>
            <a:r>
              <a:rPr altLang="en-US" sz="2800" dirty="0">
                <a:latin typeface="华文中宋" pitchFamily="2" charset="-122"/>
                <a:ea typeface="华文中宋" pitchFamily="2" charset="-122"/>
                <a:cs typeface="Segoe UI Semilight" pitchFamily="34" charset="0"/>
              </a:rPr>
              <a:t>一</a:t>
            </a:r>
            <a:r>
              <a:rPr lang="zh-CN" altLang="en-US" sz="2800" dirty="0">
                <a:latin typeface="华文中宋" pitchFamily="2" charset="-122"/>
                <a:ea typeface="华文中宋" pitchFamily="2" charset="-122"/>
                <a:cs typeface="Segoe UI Semilight" pitchFamily="34" charset="0"/>
              </a:rPr>
              <a:t>次</a:t>
            </a:r>
            <a:r>
              <a:rPr lang="en-US" altLang="zh-CN" sz="2800" dirty="0">
                <a:latin typeface="华文中宋" pitchFamily="2" charset="-122"/>
                <a:ea typeface="华文中宋" pitchFamily="2" charset="-122"/>
                <a:cs typeface="Segoe UI Semilight" pitchFamily="34" charset="0"/>
              </a:rPr>
              <a:t>RSA</a:t>
            </a:r>
            <a:r>
              <a:rPr lang="zh-CN" altLang="en-US" sz="2800" dirty="0">
                <a:latin typeface="华文中宋" pitchFamily="2" charset="-122"/>
                <a:ea typeface="华文中宋" pitchFamily="2" charset="-122"/>
                <a:cs typeface="Segoe UI Semilight" pitchFamily="34" charset="0"/>
              </a:rPr>
              <a:t>正确</a:t>
            </a:r>
            <a:r>
              <a:rPr altLang="en-US" sz="2800" dirty="0">
                <a:latin typeface="华文中宋" pitchFamily="2" charset="-122"/>
                <a:ea typeface="华文中宋" pitchFamily="2" charset="-122"/>
                <a:cs typeface="Segoe UI Semilight" pitchFamily="34" charset="0"/>
              </a:rPr>
              <a:t>和</a:t>
            </a:r>
            <a:r>
              <a:rPr lang="zh-CN" altLang="en-US" sz="2800" dirty="0">
                <a:latin typeface="华文中宋" pitchFamily="2" charset="-122"/>
                <a:ea typeface="华文中宋" pitchFamily="2" charset="-122"/>
                <a:cs typeface="Segoe UI Semilight" pitchFamily="34" charset="0"/>
              </a:rPr>
              <a:t>故障</a:t>
            </a:r>
            <a:r>
              <a:rPr altLang="en-US" sz="2800" dirty="0" err="1">
                <a:latin typeface="华文中宋" pitchFamily="2" charset="-122"/>
                <a:ea typeface="华文中宋" pitchFamily="2" charset="-122"/>
                <a:cs typeface="Segoe UI Semilight" pitchFamily="34" charset="0"/>
              </a:rPr>
              <a:t>签名即可恢复密钥</a:t>
            </a:r>
            <a:r>
              <a:rPr altLang="en-US" sz="2800" dirty="0">
                <a:latin typeface="华文中宋" pitchFamily="2" charset="-122"/>
                <a:ea typeface="华文中宋" pitchFamily="2" charset="-122"/>
                <a:cs typeface="Segoe UI Semilight" pitchFamily="34" charset="0"/>
              </a:rPr>
              <a:t>。</a:t>
            </a:r>
          </a:p>
        </p:txBody>
      </p:sp>
      <p:sp>
        <p:nvSpPr>
          <p:cNvPr id="50" name="内容占位符 2"/>
          <p:cNvSpPr>
            <a:spLocks noGrp="1"/>
          </p:cNvSpPr>
          <p:nvPr>
            <p:ph sz="half" idx="2"/>
          </p:nvPr>
        </p:nvSpPr>
        <p:spPr>
          <a:xfrm>
            <a:off x="6922617" y="2572544"/>
            <a:ext cx="5689600" cy="722063"/>
          </a:xfrm>
        </p:spPr>
        <p:txBody>
          <a:bodyPr>
            <a:normAutofit lnSpcReduction="10000"/>
          </a:bodyPr>
          <a:lstStyle/>
          <a:p>
            <a:pPr marL="0" indent="0" algn="just">
              <a:lnSpc>
                <a:spcPct val="150000"/>
              </a:lnSpc>
              <a:buNone/>
            </a:pPr>
            <a:r>
              <a:rPr altLang="en-US" sz="2600" dirty="0">
                <a:latin typeface="华文中宋" pitchFamily="2" charset="-122"/>
                <a:ea typeface="华文中宋" pitchFamily="2" charset="-122"/>
                <a:cs typeface="Segoe UI Semilight" pitchFamily="34" charset="0"/>
              </a:rPr>
              <a:t>一</a:t>
            </a:r>
            <a:r>
              <a:rPr lang="zh-CN" altLang="en-US" sz="2600" dirty="0">
                <a:latin typeface="华文中宋" pitchFamily="2" charset="-122"/>
                <a:ea typeface="华文中宋" pitchFamily="2" charset="-122"/>
                <a:cs typeface="Segoe UI Semilight" pitchFamily="34" charset="0"/>
              </a:rPr>
              <a:t>次</a:t>
            </a:r>
            <a:r>
              <a:rPr lang="en-US" altLang="zh-CN" sz="2600" dirty="0" err="1">
                <a:latin typeface="华文中宋" pitchFamily="2" charset="-122"/>
                <a:ea typeface="华文中宋" pitchFamily="2" charset="-122"/>
                <a:cs typeface="Segoe UI Semilight" pitchFamily="34" charset="0"/>
              </a:rPr>
              <a:t>RSA</a:t>
            </a:r>
            <a:r>
              <a:rPr altLang="en-US" sz="2600" dirty="0" err="1">
                <a:latin typeface="华文中宋" pitchFamily="2" charset="-122"/>
                <a:ea typeface="华文中宋" pitchFamily="2" charset="-122"/>
                <a:cs typeface="Segoe UI Semilight" pitchFamily="34" charset="0"/>
              </a:rPr>
              <a:t>故障签名即可恢复密钥</a:t>
            </a:r>
            <a:r>
              <a:rPr altLang="en-US" sz="2600" dirty="0">
                <a:latin typeface="华文中宋" pitchFamily="2" charset="-122"/>
                <a:ea typeface="华文中宋" pitchFamily="2" charset="-122"/>
                <a:cs typeface="Segoe UI Semilight" pitchFamily="34" charset="0"/>
              </a:rPr>
              <a:t>。</a:t>
            </a:r>
          </a:p>
        </p:txBody>
      </p:sp>
      <p:sp>
        <p:nvSpPr>
          <p:cNvPr id="13" name="矩形 12"/>
          <p:cNvSpPr/>
          <p:nvPr/>
        </p:nvSpPr>
        <p:spPr>
          <a:xfrm>
            <a:off x="717103" y="4421089"/>
            <a:ext cx="914401" cy="507999"/>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r>
              <a:rPr lang="en-US" altLang="zh-CN" sz="2400" dirty="0">
                <a:latin typeface="Times New Roman" pitchFamily="18" charset="0"/>
                <a:cs typeface="Times New Roman" pitchFamily="18" charset="0"/>
              </a:rPr>
              <a:t>S</a:t>
            </a:r>
            <a:endParaRPr lang="zh-CN" altLang="en-US" sz="2400" dirty="0">
              <a:latin typeface="Times New Roman" pitchFamily="18" charset="0"/>
              <a:cs typeface="Times New Roman" pitchFamily="18" charset="0"/>
            </a:endParaRPr>
          </a:p>
        </p:txBody>
      </p:sp>
      <p:sp>
        <p:nvSpPr>
          <p:cNvPr id="15" name="矩形 14"/>
          <p:cNvSpPr/>
          <p:nvPr/>
        </p:nvSpPr>
        <p:spPr>
          <a:xfrm>
            <a:off x="717103" y="5437089"/>
            <a:ext cx="914401" cy="507999"/>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r>
              <a:rPr lang="en-US" altLang="zh-CN" sz="2400" dirty="0">
                <a:latin typeface="Times New Roman" pitchFamily="18" charset="0"/>
                <a:cs typeface="Times New Roman" pitchFamily="18" charset="0"/>
              </a:rPr>
              <a:t>S’</a:t>
            </a:r>
            <a:endParaRPr lang="zh-CN" altLang="en-US" sz="2400" dirty="0">
              <a:latin typeface="Times New Roman" pitchFamily="18" charset="0"/>
              <a:cs typeface="Times New Roman" pitchFamily="18" charset="0"/>
            </a:endParaRPr>
          </a:p>
        </p:txBody>
      </p:sp>
      <p:sp>
        <p:nvSpPr>
          <p:cNvPr id="16" name="矩形 15"/>
          <p:cNvSpPr/>
          <p:nvPr/>
        </p:nvSpPr>
        <p:spPr>
          <a:xfrm>
            <a:off x="2061014" y="4929087"/>
            <a:ext cx="4064000" cy="508001"/>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400" dirty="0">
                <a:latin typeface="Times New Roman" pitchFamily="18" charset="0"/>
                <a:cs typeface="Times New Roman" pitchFamily="18" charset="0"/>
              </a:rPr>
              <a:t>S-S’=(</a:t>
            </a:r>
            <a:r>
              <a:rPr lang="en-US" altLang="zh-CN" sz="2400" dirty="0" err="1">
                <a:latin typeface="Times New Roman" pitchFamily="18" charset="0"/>
                <a:cs typeface="Times New Roman" pitchFamily="18" charset="0"/>
              </a:rPr>
              <a:t>m</a:t>
            </a:r>
            <a:r>
              <a:rPr lang="en-US" altLang="zh-CN" sz="2400" baseline="-25000" dirty="0" err="1">
                <a:latin typeface="Times New Roman" pitchFamily="18" charset="0"/>
                <a:cs typeface="Times New Roman" pitchFamily="18" charset="0"/>
              </a:rPr>
              <a:t>q</a:t>
            </a:r>
            <a:r>
              <a:rPr lang="en-US" altLang="zh-CN" sz="2400" dirty="0" err="1">
                <a:latin typeface="Times New Roman" pitchFamily="18" charset="0"/>
                <a:cs typeface="Times New Roman" pitchFamily="18" charset="0"/>
              </a:rPr>
              <a:t>-m</a:t>
            </a:r>
            <a:r>
              <a:rPr lang="en-US" altLang="zh-CN" sz="2400" baseline="-25000" dirty="0" err="1">
                <a:latin typeface="Times New Roman" pitchFamily="18" charset="0"/>
                <a:cs typeface="Times New Roman" pitchFamily="18" charset="0"/>
              </a:rPr>
              <a:t>q</a:t>
            </a:r>
            <a:r>
              <a:rPr lang="en-US" altLang="zh-CN" sz="2400" dirty="0" err="1">
                <a:latin typeface="Times New Roman" pitchFamily="18" charset="0"/>
                <a:cs typeface="Times New Roman" pitchFamily="18" charset="0"/>
              </a:rPr>
              <a:t>’+uq-u’q</a:t>
            </a:r>
            <a:r>
              <a:rPr lang="en-US" altLang="zh-CN" sz="2400" dirty="0">
                <a:latin typeface="Times New Roman" pitchFamily="18" charset="0"/>
                <a:cs typeface="Times New Roman" pitchFamily="18" charset="0"/>
              </a:rPr>
              <a:t>)</a:t>
            </a:r>
            <a:r>
              <a:rPr lang="en-US" altLang="zh-CN" sz="2400" dirty="0" err="1">
                <a:latin typeface="Times New Roman" pitchFamily="18" charset="0"/>
                <a:cs typeface="Times New Roman" pitchFamily="18" charset="0"/>
              </a:rPr>
              <a:t>modq</a:t>
            </a:r>
            <a:endParaRPr lang="zh-CN" altLang="en-US" sz="2400" dirty="0">
              <a:latin typeface="Times New Roman" pitchFamily="18" charset="0"/>
              <a:cs typeface="Times New Roman" pitchFamily="18" charset="0"/>
            </a:endParaRPr>
          </a:p>
        </p:txBody>
      </p:sp>
      <p:sp>
        <p:nvSpPr>
          <p:cNvPr id="17" name="右大括号 16"/>
          <p:cNvSpPr/>
          <p:nvPr/>
        </p:nvSpPr>
        <p:spPr>
          <a:xfrm>
            <a:off x="1631504" y="4624288"/>
            <a:ext cx="406400" cy="1219200"/>
          </a:xfrm>
          <a:prstGeom prst="rightBrace">
            <a:avLst/>
          </a:prstGeom>
          <a:ln w="25400"/>
        </p:spPr>
        <p:style>
          <a:lnRef idx="1">
            <a:schemeClr val="accent1"/>
          </a:lnRef>
          <a:fillRef idx="0">
            <a:schemeClr val="accent1"/>
          </a:fillRef>
          <a:effectRef idx="0">
            <a:schemeClr val="accent1"/>
          </a:effectRef>
          <a:fontRef idx="minor">
            <a:schemeClr val="tx1"/>
          </a:fontRef>
        </p:style>
        <p:txBody>
          <a:bodyPr lIns="130046" tIns="65023" rIns="130046" bIns="65023" anchor="ctr"/>
          <a:lstStyle/>
          <a:p>
            <a:pPr algn="ctr">
              <a:defRPr/>
            </a:pPr>
            <a:endParaRPr lang="zh-CN" altLang="en-US" sz="2400"/>
          </a:p>
        </p:txBody>
      </p:sp>
      <p:sp>
        <p:nvSpPr>
          <p:cNvPr id="19" name="矩形 18"/>
          <p:cNvSpPr/>
          <p:nvPr/>
        </p:nvSpPr>
        <p:spPr>
          <a:xfrm>
            <a:off x="2061014" y="5945087"/>
            <a:ext cx="2133601" cy="508001"/>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400" dirty="0">
                <a:latin typeface="Times New Roman" pitchFamily="18" charset="0"/>
                <a:cs typeface="Times New Roman" pitchFamily="18" charset="0"/>
              </a:rPr>
              <a:t>S-S’=0 mod q</a:t>
            </a:r>
            <a:endParaRPr lang="zh-CN" altLang="en-US" sz="2400" dirty="0">
              <a:latin typeface="Times New Roman" pitchFamily="18" charset="0"/>
              <a:cs typeface="Times New Roman" pitchFamily="18" charset="0"/>
            </a:endParaRPr>
          </a:p>
        </p:txBody>
      </p:sp>
      <p:sp>
        <p:nvSpPr>
          <p:cNvPr id="20" name="下箭头 19"/>
          <p:cNvSpPr/>
          <p:nvPr/>
        </p:nvSpPr>
        <p:spPr>
          <a:xfrm>
            <a:off x="2873815" y="5437089"/>
            <a:ext cx="203200" cy="507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endParaRPr lang="zh-CN" altLang="en-US" sz="2400"/>
          </a:p>
        </p:txBody>
      </p:sp>
      <p:sp>
        <p:nvSpPr>
          <p:cNvPr id="21" name="矩形 20"/>
          <p:cNvSpPr/>
          <p:nvPr/>
        </p:nvSpPr>
        <p:spPr>
          <a:xfrm>
            <a:off x="2061015" y="6961087"/>
            <a:ext cx="2235200" cy="508001"/>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400" dirty="0" err="1">
                <a:latin typeface="Times New Roman" pitchFamily="18" charset="0"/>
                <a:cs typeface="Times New Roman" pitchFamily="18" charset="0"/>
              </a:rPr>
              <a:t>gcd</a:t>
            </a:r>
            <a:r>
              <a:rPr lang="en-US" altLang="zh-CN" sz="2400" dirty="0">
                <a:latin typeface="Times New Roman" pitchFamily="18" charset="0"/>
                <a:cs typeface="Times New Roman" pitchFamily="18" charset="0"/>
              </a:rPr>
              <a:t>(S-S’,N)=q</a:t>
            </a:r>
            <a:endParaRPr lang="zh-CN" altLang="en-US" sz="2400" dirty="0">
              <a:latin typeface="Times New Roman" pitchFamily="18" charset="0"/>
              <a:cs typeface="Times New Roman" pitchFamily="18" charset="0"/>
            </a:endParaRPr>
          </a:p>
        </p:txBody>
      </p:sp>
      <p:sp>
        <p:nvSpPr>
          <p:cNvPr id="22" name="下箭头 21"/>
          <p:cNvSpPr/>
          <p:nvPr/>
        </p:nvSpPr>
        <p:spPr>
          <a:xfrm>
            <a:off x="2873815" y="6453089"/>
            <a:ext cx="203200" cy="507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endParaRPr lang="zh-CN" altLang="en-US" sz="2400"/>
          </a:p>
        </p:txBody>
      </p:sp>
      <p:sp>
        <p:nvSpPr>
          <p:cNvPr id="23" name="矩形 22"/>
          <p:cNvSpPr/>
          <p:nvPr/>
        </p:nvSpPr>
        <p:spPr>
          <a:xfrm>
            <a:off x="5053360" y="6939408"/>
            <a:ext cx="1117601" cy="508001"/>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r>
              <a:rPr lang="zh-CN" altLang="en-US" sz="2400" b="1" dirty="0">
                <a:latin typeface="Times New Roman" pitchFamily="18" charset="0"/>
                <a:cs typeface="Times New Roman" pitchFamily="18" charset="0"/>
              </a:rPr>
              <a:t>私钥</a:t>
            </a:r>
            <a:r>
              <a:rPr lang="en-US" altLang="zh-CN" sz="2400" b="1" dirty="0">
                <a:latin typeface="Times New Roman" pitchFamily="18" charset="0"/>
                <a:cs typeface="Times New Roman" pitchFamily="18" charset="0"/>
              </a:rPr>
              <a:t>d</a:t>
            </a:r>
            <a:endParaRPr lang="zh-CN" altLang="en-US" sz="2400" b="1" dirty="0">
              <a:latin typeface="Times New Roman" pitchFamily="18" charset="0"/>
              <a:cs typeface="Times New Roman" pitchFamily="18" charset="0"/>
            </a:endParaRPr>
          </a:p>
        </p:txBody>
      </p:sp>
      <p:sp>
        <p:nvSpPr>
          <p:cNvPr id="24" name="右箭头 23"/>
          <p:cNvSpPr/>
          <p:nvPr/>
        </p:nvSpPr>
        <p:spPr>
          <a:xfrm>
            <a:off x="4342160" y="7142608"/>
            <a:ext cx="609600" cy="101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endParaRPr lang="zh-CN" altLang="en-US" sz="2400"/>
          </a:p>
        </p:txBody>
      </p:sp>
      <p:sp>
        <p:nvSpPr>
          <p:cNvPr id="25" name="内容占位符 2"/>
          <p:cNvSpPr txBox="1">
            <a:spLocks/>
          </p:cNvSpPr>
          <p:nvPr/>
        </p:nvSpPr>
        <p:spPr>
          <a:xfrm>
            <a:off x="4486176" y="1795073"/>
            <a:ext cx="5201727"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6</a:t>
            </a:r>
            <a:r>
              <a:rPr lang="zh-CN" altLang="en-US" kern="0" dirty="0">
                <a:solidFill>
                  <a:srgbClr val="3333FF"/>
                </a:solidFill>
                <a:latin typeface="华文中宋" pitchFamily="2" charset="-122"/>
                <a:ea typeface="华文中宋" pitchFamily="2" charset="-122"/>
              </a:rPr>
              <a:t>）公钥密码故障分析方法</a:t>
            </a:r>
          </a:p>
        </p:txBody>
      </p:sp>
      <p:sp>
        <p:nvSpPr>
          <p:cNvPr id="37" name="矩形 36"/>
          <p:cNvSpPr/>
          <p:nvPr/>
        </p:nvSpPr>
        <p:spPr>
          <a:xfrm>
            <a:off x="7150472" y="3966096"/>
            <a:ext cx="914401" cy="508001"/>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r>
              <a:rPr lang="en-US" altLang="zh-CN" sz="2400" dirty="0">
                <a:latin typeface="Times New Roman" pitchFamily="18" charset="0"/>
                <a:cs typeface="Times New Roman" pitchFamily="18" charset="0"/>
              </a:rPr>
              <a:t>M</a:t>
            </a:r>
            <a:endParaRPr lang="zh-CN" altLang="en-US" sz="2400" dirty="0">
              <a:latin typeface="Times New Roman" pitchFamily="18" charset="0"/>
              <a:cs typeface="Times New Roman" pitchFamily="18" charset="0"/>
            </a:endParaRPr>
          </a:p>
        </p:txBody>
      </p:sp>
      <p:sp>
        <p:nvSpPr>
          <p:cNvPr id="38" name="矩形 37"/>
          <p:cNvSpPr/>
          <p:nvPr/>
        </p:nvSpPr>
        <p:spPr>
          <a:xfrm>
            <a:off x="7150472" y="4982096"/>
            <a:ext cx="914401" cy="508001"/>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r>
              <a:rPr lang="en-US" altLang="zh-CN" sz="2400" dirty="0">
                <a:latin typeface="Times New Roman" pitchFamily="18" charset="0"/>
                <a:cs typeface="Times New Roman" pitchFamily="18" charset="0"/>
              </a:rPr>
              <a:t>S’</a:t>
            </a:r>
            <a:endParaRPr lang="zh-CN" altLang="en-US" sz="2400" dirty="0">
              <a:latin typeface="Times New Roman" pitchFamily="18" charset="0"/>
              <a:cs typeface="Times New Roman" pitchFamily="18" charset="0"/>
            </a:endParaRPr>
          </a:p>
        </p:txBody>
      </p:sp>
      <p:sp>
        <p:nvSpPr>
          <p:cNvPr id="39" name="矩形 38"/>
          <p:cNvSpPr/>
          <p:nvPr/>
        </p:nvSpPr>
        <p:spPr>
          <a:xfrm>
            <a:off x="8446616" y="4474098"/>
            <a:ext cx="4064000" cy="507999"/>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400" dirty="0">
                <a:latin typeface="Times New Roman" pitchFamily="18" charset="0"/>
                <a:cs typeface="Times New Roman" pitchFamily="18" charset="0"/>
              </a:rPr>
              <a:t>M-</a:t>
            </a:r>
            <a:r>
              <a:rPr lang="en-US" altLang="zh-CN" sz="2400" dirty="0" err="1">
                <a:latin typeface="Times New Roman" pitchFamily="18" charset="0"/>
                <a:cs typeface="Times New Roman" pitchFamily="18" charset="0"/>
              </a:rPr>
              <a:t>S’^e</a:t>
            </a:r>
            <a:r>
              <a:rPr lang="en-US" altLang="zh-CN" sz="2400" dirty="0">
                <a:latin typeface="Times New Roman" pitchFamily="18" charset="0"/>
                <a:cs typeface="Times New Roman" pitchFamily="18" charset="0"/>
              </a:rPr>
              <a:t>=(M-M^(</a:t>
            </a:r>
            <a:r>
              <a:rPr lang="en-US" altLang="zh-CN" sz="2400" dirty="0" err="1">
                <a:latin typeface="Times New Roman" pitchFamily="18" charset="0"/>
                <a:cs typeface="Times New Roman" pitchFamily="18" charset="0"/>
              </a:rPr>
              <a:t>d</a:t>
            </a:r>
            <a:r>
              <a:rPr lang="en-US" altLang="zh-CN" sz="2400" baseline="-25000" dirty="0" err="1">
                <a:latin typeface="Times New Roman" pitchFamily="18" charset="0"/>
                <a:cs typeface="Times New Roman" pitchFamily="18" charset="0"/>
              </a:rPr>
              <a:t>q</a:t>
            </a:r>
            <a:r>
              <a:rPr lang="en-US" altLang="zh-CN" sz="2400" dirty="0" err="1">
                <a:latin typeface="Times New Roman" pitchFamily="18" charset="0"/>
                <a:cs typeface="Times New Roman" pitchFamily="18" charset="0"/>
              </a:rPr>
              <a:t>e</a:t>
            </a:r>
            <a:r>
              <a:rPr lang="en-US" altLang="zh-CN" sz="2400" dirty="0">
                <a:latin typeface="Times New Roman" pitchFamily="18" charset="0"/>
                <a:cs typeface="Times New Roman" pitchFamily="18" charset="0"/>
              </a:rPr>
              <a:t>)) mod q </a:t>
            </a:r>
            <a:endParaRPr lang="zh-CN" altLang="en-US" sz="2400" baseline="30000" dirty="0">
              <a:latin typeface="Times New Roman" pitchFamily="18" charset="0"/>
              <a:cs typeface="Times New Roman" pitchFamily="18" charset="0"/>
            </a:endParaRPr>
          </a:p>
        </p:txBody>
      </p:sp>
      <p:sp>
        <p:nvSpPr>
          <p:cNvPr id="40" name="右大括号 39"/>
          <p:cNvSpPr/>
          <p:nvPr/>
        </p:nvSpPr>
        <p:spPr>
          <a:xfrm>
            <a:off x="8064873" y="4169296"/>
            <a:ext cx="406400" cy="1219200"/>
          </a:xfrm>
          <a:prstGeom prst="rightBrace">
            <a:avLst/>
          </a:prstGeom>
          <a:ln w="25400"/>
        </p:spPr>
        <p:style>
          <a:lnRef idx="1">
            <a:schemeClr val="accent1"/>
          </a:lnRef>
          <a:fillRef idx="0">
            <a:schemeClr val="accent1"/>
          </a:fillRef>
          <a:effectRef idx="0">
            <a:schemeClr val="accent1"/>
          </a:effectRef>
          <a:fontRef idx="minor">
            <a:schemeClr val="tx1"/>
          </a:fontRef>
        </p:style>
        <p:txBody>
          <a:bodyPr lIns="130046" tIns="65023" rIns="130046" bIns="65023" anchor="ctr"/>
          <a:lstStyle/>
          <a:p>
            <a:pPr algn="ctr">
              <a:defRPr/>
            </a:pPr>
            <a:endParaRPr lang="zh-CN" altLang="en-US" sz="2400"/>
          </a:p>
        </p:txBody>
      </p:sp>
      <p:sp>
        <p:nvSpPr>
          <p:cNvPr id="42" name="矩形 41"/>
          <p:cNvSpPr/>
          <p:nvPr/>
        </p:nvSpPr>
        <p:spPr>
          <a:xfrm>
            <a:off x="8446617" y="6810896"/>
            <a:ext cx="2641600" cy="508001"/>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400" dirty="0" err="1">
                <a:latin typeface="Times New Roman" pitchFamily="18" charset="0"/>
                <a:cs typeface="Times New Roman" pitchFamily="18" charset="0"/>
              </a:rPr>
              <a:t>gcd</a:t>
            </a:r>
            <a:r>
              <a:rPr lang="en-US" altLang="zh-CN" sz="2400" dirty="0">
                <a:latin typeface="Times New Roman" pitchFamily="18" charset="0"/>
                <a:cs typeface="Times New Roman" pitchFamily="18" charset="0"/>
              </a:rPr>
              <a:t>(M-</a:t>
            </a:r>
            <a:r>
              <a:rPr lang="en-US" altLang="zh-CN" sz="2400" dirty="0" err="1">
                <a:latin typeface="Times New Roman" pitchFamily="18" charset="0"/>
                <a:cs typeface="Times New Roman" pitchFamily="18" charset="0"/>
              </a:rPr>
              <a:t>S’^e,N</a:t>
            </a:r>
            <a:r>
              <a:rPr lang="en-US" altLang="zh-CN" sz="2400" dirty="0">
                <a:latin typeface="Times New Roman" pitchFamily="18" charset="0"/>
                <a:cs typeface="Times New Roman" pitchFamily="18" charset="0"/>
              </a:rPr>
              <a:t>)=p</a:t>
            </a:r>
            <a:endParaRPr lang="zh-CN" altLang="en-US" sz="2400" dirty="0">
              <a:latin typeface="Times New Roman" pitchFamily="18" charset="0"/>
              <a:cs typeface="Times New Roman" pitchFamily="18" charset="0"/>
            </a:endParaRPr>
          </a:p>
        </p:txBody>
      </p:sp>
      <p:sp>
        <p:nvSpPr>
          <p:cNvPr id="43" name="下箭头 42"/>
          <p:cNvSpPr/>
          <p:nvPr/>
        </p:nvSpPr>
        <p:spPr>
          <a:xfrm>
            <a:off x="9259417" y="4982096"/>
            <a:ext cx="203200" cy="5080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endParaRPr lang="zh-CN" altLang="en-US" sz="2400"/>
          </a:p>
        </p:txBody>
      </p:sp>
      <p:sp>
        <p:nvSpPr>
          <p:cNvPr id="44" name="矩形 43"/>
          <p:cNvSpPr/>
          <p:nvPr/>
        </p:nvSpPr>
        <p:spPr>
          <a:xfrm>
            <a:off x="8446617" y="7928498"/>
            <a:ext cx="1524001" cy="507999"/>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r>
              <a:rPr lang="zh-CN" altLang="en-US" sz="2400" b="1" dirty="0">
                <a:latin typeface="Times New Roman" pitchFamily="18" charset="0"/>
                <a:cs typeface="Times New Roman" pitchFamily="18" charset="0"/>
              </a:rPr>
              <a:t>私钥</a:t>
            </a:r>
            <a:r>
              <a:rPr lang="en-US" altLang="zh-CN" sz="2400" b="1" dirty="0">
                <a:latin typeface="Times New Roman" pitchFamily="18" charset="0"/>
                <a:cs typeface="Times New Roman" pitchFamily="18" charset="0"/>
              </a:rPr>
              <a:t>d</a:t>
            </a:r>
            <a:endParaRPr lang="zh-CN" altLang="en-US" sz="2400" b="1" dirty="0">
              <a:latin typeface="Times New Roman" pitchFamily="18" charset="0"/>
              <a:cs typeface="Times New Roman" pitchFamily="18" charset="0"/>
            </a:endParaRPr>
          </a:p>
        </p:txBody>
      </p:sp>
      <p:sp>
        <p:nvSpPr>
          <p:cNvPr id="46" name="下箭头 45"/>
          <p:cNvSpPr/>
          <p:nvPr/>
        </p:nvSpPr>
        <p:spPr>
          <a:xfrm>
            <a:off x="9259417" y="7318898"/>
            <a:ext cx="203200" cy="507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endParaRPr lang="zh-CN" altLang="en-US" sz="2400"/>
          </a:p>
        </p:txBody>
      </p:sp>
      <p:sp>
        <p:nvSpPr>
          <p:cNvPr id="47" name="矩形 46"/>
          <p:cNvSpPr/>
          <p:nvPr/>
        </p:nvSpPr>
        <p:spPr>
          <a:xfrm>
            <a:off x="8649817" y="5591696"/>
            <a:ext cx="1422400" cy="508001"/>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400" dirty="0">
                <a:latin typeface="Times New Roman" pitchFamily="18" charset="0"/>
                <a:cs typeface="Times New Roman" pitchFamily="18" charset="0"/>
              </a:rPr>
              <a:t>0 mod p</a:t>
            </a:r>
            <a:endParaRPr lang="zh-CN" altLang="en-US" sz="2400" dirty="0">
              <a:latin typeface="Times New Roman" pitchFamily="18" charset="0"/>
              <a:cs typeface="Times New Roman" pitchFamily="18" charset="0"/>
            </a:endParaRPr>
          </a:p>
        </p:txBody>
      </p:sp>
      <p:sp>
        <p:nvSpPr>
          <p:cNvPr id="48" name="下箭头 47"/>
          <p:cNvSpPr/>
          <p:nvPr/>
        </p:nvSpPr>
        <p:spPr>
          <a:xfrm>
            <a:off x="9259417" y="6099697"/>
            <a:ext cx="2032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endParaRPr lang="zh-CN" altLang="en-US" sz="2400"/>
          </a:p>
        </p:txBody>
      </p:sp>
      <p:sp>
        <p:nvSpPr>
          <p:cNvPr id="4" name="矩形 3"/>
          <p:cNvSpPr/>
          <p:nvPr/>
        </p:nvSpPr>
        <p:spPr>
          <a:xfrm>
            <a:off x="4951760" y="8743734"/>
            <a:ext cx="4852610" cy="523220"/>
          </a:xfrm>
          <a:prstGeom prst="rect">
            <a:avLst/>
          </a:prstGeom>
        </p:spPr>
        <p:txBody>
          <a:bodyPr wrap="none">
            <a:spAutoFit/>
          </a:bodyPr>
          <a:lstStyle/>
          <a:p>
            <a:r>
              <a:rPr lang="zh-CN" altLang="en-US" sz="2800" dirty="0">
                <a:solidFill>
                  <a:srgbClr val="FF0000"/>
                </a:solidFill>
                <a:latin typeface="华文中宋" pitchFamily="2" charset="-122"/>
                <a:ea typeface="华文中宋" pitchFamily="2" charset="-122"/>
                <a:cs typeface="Segoe UI Semilight" pitchFamily="34" charset="0"/>
              </a:rPr>
              <a:t>基于故障公式推导的密钥恢复</a:t>
            </a:r>
            <a:endParaRPr lang="zh-CN" altLang="en-US" sz="2800" dirty="0">
              <a:solidFill>
                <a:srgbClr val="FF0000"/>
              </a:solidFill>
            </a:endParaRPr>
          </a:p>
        </p:txBody>
      </p:sp>
      <p:cxnSp>
        <p:nvCxnSpPr>
          <p:cNvPr id="6" name="直接连接符 5"/>
          <p:cNvCxnSpPr/>
          <p:nvPr/>
        </p:nvCxnSpPr>
        <p:spPr bwMode="auto">
          <a:xfrm>
            <a:off x="6776908" y="2644552"/>
            <a:ext cx="0" cy="600821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45"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51" name="组合 4"/>
          <p:cNvGrpSpPr>
            <a:grpSpLocks/>
          </p:cNvGrpSpPr>
          <p:nvPr/>
        </p:nvGrpSpPr>
        <p:grpSpPr bwMode="auto">
          <a:xfrm>
            <a:off x="8494634" y="129028"/>
            <a:ext cx="4344470" cy="589281"/>
            <a:chOff x="288838" y="21598"/>
            <a:chExt cx="4278985" cy="590400"/>
          </a:xfrm>
        </p:grpSpPr>
        <p:sp>
          <p:nvSpPr>
            <p:cNvPr id="52" name="圆角矩形 5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5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54" name="AutoShape 6"/>
          <p:cNvSpPr>
            <a:spLocks noChangeArrowheads="1"/>
          </p:cNvSpPr>
          <p:nvPr/>
        </p:nvSpPr>
        <p:spPr bwMode="gray">
          <a:xfrm>
            <a:off x="1921401" y="1204392"/>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3.4 </a:t>
            </a:r>
            <a:r>
              <a:rPr lang="zh-CN" altLang="en-US" sz="2800" dirty="0">
                <a:solidFill>
                  <a:srgbClr val="000000"/>
                </a:solidFill>
                <a:latin typeface="华文中宋" pitchFamily="2" charset="-122"/>
                <a:ea typeface="华文中宋" pitchFamily="2" charset="-122"/>
              </a:rPr>
              <a:t>故障攻击原理与实例分析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4056373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8" name="Rectangle 6"/>
          <p:cNvSpPr>
            <a:spLocks noChangeArrowheads="1"/>
          </p:cNvSpPr>
          <p:nvPr/>
        </p:nvSpPr>
        <p:spPr bwMode="auto">
          <a:xfrm>
            <a:off x="508312" y="3148608"/>
            <a:ext cx="11934302" cy="4655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0046" tIns="65023" rIns="130046" bIns="65023" anchor="ctr">
            <a:spAutoFit/>
          </a:bodyPr>
          <a:lstStyle/>
          <a:p>
            <a:pPr indent="325115">
              <a:lnSpc>
                <a:spcPct val="150000"/>
              </a:lnSpc>
            </a:pPr>
            <a:r>
              <a:rPr lang="zh-CN" altLang="en-US" sz="2800" dirty="0">
                <a:latin typeface="华文中宋" pitchFamily="2" charset="-122"/>
                <a:ea typeface="华文中宋" pitchFamily="2" charset="-122"/>
              </a:rPr>
              <a:t>（</a:t>
            </a:r>
            <a:r>
              <a:rPr lang="en-US" altLang="zh-CN" sz="2800" dirty="0">
                <a:latin typeface="华文中宋" pitchFamily="2" charset="-122"/>
                <a:ea typeface="华文中宋" pitchFamily="2" charset="-122"/>
              </a:rPr>
              <a:t>1</a:t>
            </a:r>
            <a:r>
              <a:rPr lang="zh-CN" altLang="en-US" sz="2800" dirty="0">
                <a:latin typeface="华文中宋" pitchFamily="2" charset="-122"/>
                <a:ea typeface="华文中宋" pitchFamily="2" charset="-122"/>
              </a:rPr>
              <a:t>）攻击者能够选择一个明文</a:t>
            </a:r>
            <a:r>
              <a:rPr lang="en-US" altLang="zh-CN" sz="2800" dirty="0">
                <a:latin typeface="华文中宋" pitchFamily="2" charset="-122"/>
                <a:ea typeface="华文中宋" pitchFamily="2" charset="-122"/>
              </a:rPr>
              <a:t>P</a:t>
            </a:r>
            <a:r>
              <a:rPr lang="zh-CN" altLang="en-US" sz="2800" dirty="0">
                <a:latin typeface="华文中宋" pitchFamily="2" charset="-122"/>
                <a:ea typeface="华文中宋" pitchFamily="2" charset="-122"/>
              </a:rPr>
              <a:t>并对其进行</a:t>
            </a:r>
            <a:r>
              <a:rPr lang="en-US" altLang="zh-CN" sz="2800" dirty="0">
                <a:latin typeface="华文中宋" pitchFamily="2" charset="-122"/>
                <a:ea typeface="华文中宋" pitchFamily="2" charset="-122"/>
              </a:rPr>
              <a:t>AES</a:t>
            </a:r>
            <a:r>
              <a:rPr lang="zh-CN" altLang="en-US" sz="2800" dirty="0">
                <a:latin typeface="华文中宋" pitchFamily="2" charset="-122"/>
                <a:ea typeface="华文中宋" pitchFamily="2" charset="-122"/>
              </a:rPr>
              <a:t>加密，得到正确密文</a:t>
            </a:r>
            <a:r>
              <a:rPr lang="en-US" altLang="zh-CN" sz="2800" dirty="0">
                <a:latin typeface="华文中宋" pitchFamily="2" charset="-122"/>
                <a:ea typeface="华文中宋" pitchFamily="2" charset="-122"/>
              </a:rPr>
              <a:t>C</a:t>
            </a:r>
            <a:r>
              <a:rPr lang="zh-CN" altLang="en-US" sz="2800" dirty="0">
                <a:latin typeface="华文中宋" pitchFamily="2" charset="-122"/>
                <a:ea typeface="华文中宋" pitchFamily="2" charset="-122"/>
              </a:rPr>
              <a:t>；</a:t>
            </a:r>
          </a:p>
          <a:p>
            <a:pPr indent="325115">
              <a:lnSpc>
                <a:spcPct val="150000"/>
              </a:lnSpc>
            </a:pPr>
            <a:r>
              <a:rPr lang="zh-CN" altLang="en-US" sz="2800" dirty="0">
                <a:latin typeface="华文中宋" pitchFamily="2" charset="-122"/>
                <a:ea typeface="华文中宋" pitchFamily="2" charset="-122"/>
              </a:rPr>
              <a:t>（</a:t>
            </a:r>
            <a:r>
              <a:rPr lang="en-US" altLang="zh-CN" sz="2800" dirty="0">
                <a:latin typeface="华文中宋" pitchFamily="2" charset="-122"/>
                <a:ea typeface="华文中宋" pitchFamily="2" charset="-122"/>
              </a:rPr>
              <a:t>2</a:t>
            </a:r>
            <a:r>
              <a:rPr lang="zh-CN" altLang="en-US" sz="2800" dirty="0">
                <a:latin typeface="华文中宋" pitchFamily="2" charset="-122"/>
                <a:ea typeface="华文中宋" pitchFamily="2" charset="-122"/>
              </a:rPr>
              <a:t>）攻击者选择同样一个明文</a:t>
            </a:r>
            <a:r>
              <a:rPr lang="en-US" altLang="zh-CN" sz="2800" dirty="0">
                <a:latin typeface="华文中宋" pitchFamily="2" charset="-122"/>
                <a:ea typeface="华文中宋" pitchFamily="2" charset="-122"/>
              </a:rPr>
              <a:t>P</a:t>
            </a:r>
            <a:r>
              <a:rPr lang="zh-CN" altLang="en-US" sz="2800" dirty="0">
                <a:latin typeface="华文中宋" pitchFamily="2" charset="-122"/>
                <a:ea typeface="华文中宋" pitchFamily="2" charset="-122"/>
              </a:rPr>
              <a:t>，在</a:t>
            </a:r>
            <a:r>
              <a:rPr lang="en-US" altLang="zh-CN" sz="2800" dirty="0">
                <a:latin typeface="华文中宋" pitchFamily="2" charset="-122"/>
                <a:ea typeface="华文中宋" pitchFamily="2" charset="-122"/>
              </a:rPr>
              <a:t>AES</a:t>
            </a:r>
            <a:r>
              <a:rPr lang="zh-CN" altLang="en-US" sz="2800" dirty="0">
                <a:latin typeface="华文中宋" pitchFamily="2" charset="-122"/>
                <a:ea typeface="华文中宋" pitchFamily="2" charset="-122"/>
              </a:rPr>
              <a:t>加密第</a:t>
            </a:r>
            <a:r>
              <a:rPr lang="en-US" altLang="zh-CN" sz="2800" dirty="0">
                <a:latin typeface="华文中宋" pitchFamily="2" charset="-122"/>
                <a:ea typeface="华文中宋" pitchFamily="2" charset="-122"/>
              </a:rPr>
              <a:t>8</a:t>
            </a:r>
            <a:r>
              <a:rPr lang="zh-CN" altLang="en-US" sz="2800" dirty="0">
                <a:latin typeface="华文中宋" pitchFamily="2" charset="-122"/>
                <a:ea typeface="华文中宋" pitchFamily="2" charset="-122"/>
              </a:rPr>
              <a:t>轮字节代换过程中导入单字节随机故障</a:t>
            </a:r>
            <a:r>
              <a:rPr lang="en-US" altLang="zh-CN" sz="2800" i="1" dirty="0">
                <a:latin typeface="华文中宋" pitchFamily="2" charset="-122"/>
                <a:ea typeface="华文中宋" pitchFamily="2" charset="-122"/>
              </a:rPr>
              <a:t>f</a:t>
            </a:r>
            <a:r>
              <a:rPr lang="zh-CN" altLang="en-US" sz="2800" dirty="0">
                <a:latin typeface="华文中宋" pitchFamily="2" charset="-122"/>
                <a:ea typeface="华文中宋" pitchFamily="2" charset="-122"/>
              </a:rPr>
              <a:t>，</a:t>
            </a:r>
            <a:r>
              <a:rPr lang="en-US" altLang="zh-CN" sz="2800" i="1" dirty="0">
                <a:latin typeface="华文中宋" pitchFamily="2" charset="-122"/>
                <a:ea typeface="华文中宋" pitchFamily="2" charset="-122"/>
              </a:rPr>
              <a:t>f </a:t>
            </a:r>
            <a:r>
              <a:rPr lang="zh-CN" altLang="en-US" sz="2800" dirty="0">
                <a:latin typeface="华文中宋" pitchFamily="2" charset="-122"/>
                <a:ea typeface="华文中宋" pitchFamily="2" charset="-122"/>
              </a:rPr>
              <a:t>位置和数值未知，得到错误密文</a:t>
            </a:r>
            <a:r>
              <a:rPr lang="en-US" altLang="zh-CN" sz="2800" dirty="0">
                <a:latin typeface="华文中宋" pitchFamily="2" charset="-122"/>
                <a:ea typeface="华文中宋" pitchFamily="2" charset="-122"/>
              </a:rPr>
              <a:t>C*.</a:t>
            </a:r>
          </a:p>
          <a:p>
            <a:pPr indent="325115">
              <a:lnSpc>
                <a:spcPct val="150000"/>
              </a:lnSpc>
            </a:pPr>
            <a:r>
              <a:rPr lang="zh-CN" altLang="en-US" sz="2800" dirty="0">
                <a:latin typeface="华文中宋" pitchFamily="2" charset="-122"/>
                <a:ea typeface="华文中宋" pitchFamily="2" charset="-122"/>
              </a:rPr>
              <a:t>（</a:t>
            </a:r>
            <a:r>
              <a:rPr lang="en-US" altLang="zh-CN" sz="2800" dirty="0">
                <a:latin typeface="华文中宋" pitchFamily="2" charset="-122"/>
                <a:ea typeface="华文中宋" pitchFamily="2" charset="-122"/>
              </a:rPr>
              <a:t>3</a:t>
            </a:r>
            <a:r>
              <a:rPr lang="zh-CN" altLang="en-US" sz="2800" dirty="0">
                <a:latin typeface="华文中宋" pitchFamily="2" charset="-122"/>
                <a:ea typeface="华文中宋" pitchFamily="2" charset="-122"/>
              </a:rPr>
              <a:t>）攻击者根据正确密文</a:t>
            </a:r>
            <a:r>
              <a:rPr lang="en-US" altLang="zh-CN" sz="2800" dirty="0">
                <a:latin typeface="华文中宋" pitchFamily="2" charset="-122"/>
                <a:ea typeface="华文中宋" pitchFamily="2" charset="-122"/>
              </a:rPr>
              <a:t>C</a:t>
            </a:r>
            <a:r>
              <a:rPr lang="zh-CN" altLang="en-US" sz="2800" dirty="0">
                <a:latin typeface="华文中宋" pitchFamily="2" charset="-122"/>
                <a:ea typeface="华文中宋" pitchFamily="2" charset="-122"/>
              </a:rPr>
              <a:t>和错误密文</a:t>
            </a:r>
            <a:r>
              <a:rPr lang="en-US" altLang="zh-CN" sz="2800" dirty="0">
                <a:latin typeface="华文中宋" pitchFamily="2" charset="-122"/>
                <a:ea typeface="华文中宋" pitchFamily="2" charset="-122"/>
              </a:rPr>
              <a:t>C*,</a:t>
            </a:r>
            <a:r>
              <a:rPr lang="zh-CN" altLang="en-US" sz="2800" dirty="0">
                <a:latin typeface="华文中宋" pitchFamily="2" charset="-122"/>
                <a:ea typeface="华文中宋" pitchFamily="2" charset="-122"/>
              </a:rPr>
              <a:t>利用分组密码故障分析模型，得到</a:t>
            </a:r>
            <a:r>
              <a:rPr lang="en-US" altLang="zh-CN" sz="2800" dirty="0">
                <a:latin typeface="华文中宋" pitchFamily="2" charset="-122"/>
                <a:ea typeface="华文中宋" pitchFamily="2" charset="-122"/>
              </a:rPr>
              <a:t>AES</a:t>
            </a:r>
            <a:r>
              <a:rPr lang="zh-CN" altLang="en-US" sz="2800" dirty="0">
                <a:latin typeface="华文中宋" pitchFamily="2" charset="-122"/>
                <a:ea typeface="华文中宋" pitchFamily="2" charset="-122"/>
              </a:rPr>
              <a:t>加密第</a:t>
            </a:r>
            <a:r>
              <a:rPr lang="en-US" altLang="zh-CN" sz="2800" dirty="0">
                <a:latin typeface="华文中宋" pitchFamily="2" charset="-122"/>
                <a:ea typeface="华文中宋" pitchFamily="2" charset="-122"/>
              </a:rPr>
              <a:t>10</a:t>
            </a:r>
            <a:r>
              <a:rPr lang="zh-CN" altLang="en-US" sz="2800" dirty="0">
                <a:latin typeface="华文中宋" pitchFamily="2" charset="-122"/>
                <a:ea typeface="华文中宋" pitchFamily="2" charset="-122"/>
              </a:rPr>
              <a:t>轮查找</a:t>
            </a:r>
            <a:r>
              <a:rPr lang="en-US" altLang="zh-CN" sz="2800" dirty="0">
                <a:latin typeface="华文中宋" pitchFamily="2" charset="-122"/>
                <a:ea typeface="华文中宋" pitchFamily="2" charset="-122"/>
              </a:rPr>
              <a:t>S</a:t>
            </a:r>
            <a:r>
              <a:rPr lang="zh-CN" altLang="en-US" sz="2800" dirty="0">
                <a:latin typeface="华文中宋" pitchFamily="2" charset="-122"/>
                <a:ea typeface="华文中宋" pitchFamily="2" charset="-122"/>
              </a:rPr>
              <a:t>盒输入有限候选值；</a:t>
            </a:r>
          </a:p>
          <a:p>
            <a:pPr indent="325115">
              <a:lnSpc>
                <a:spcPct val="150000"/>
              </a:lnSpc>
            </a:pPr>
            <a:r>
              <a:rPr lang="zh-CN" altLang="en-US" sz="2800" dirty="0">
                <a:latin typeface="华文中宋" pitchFamily="2" charset="-122"/>
                <a:ea typeface="华文中宋" pitchFamily="2" charset="-122"/>
              </a:rPr>
              <a:t>（</a:t>
            </a:r>
            <a:r>
              <a:rPr lang="en-US" altLang="zh-CN" sz="2800" dirty="0">
                <a:latin typeface="华文中宋" pitchFamily="2" charset="-122"/>
                <a:ea typeface="华文中宋" pitchFamily="2" charset="-122"/>
              </a:rPr>
              <a:t>4</a:t>
            </a:r>
            <a:r>
              <a:rPr lang="zh-CN" altLang="en-US" sz="2800" dirty="0">
                <a:latin typeface="华文中宋" pitchFamily="2" charset="-122"/>
                <a:ea typeface="华文中宋" pitchFamily="2" charset="-122"/>
              </a:rPr>
              <a:t>）多次执行步骤（</a:t>
            </a:r>
            <a:r>
              <a:rPr lang="en-US" altLang="zh-CN" sz="2800" dirty="0">
                <a:latin typeface="华文中宋" pitchFamily="2" charset="-122"/>
                <a:ea typeface="华文中宋" pitchFamily="2" charset="-122"/>
              </a:rPr>
              <a:t>1</a:t>
            </a:r>
            <a:r>
              <a:rPr lang="zh-CN" altLang="en-US" sz="2800" dirty="0">
                <a:latin typeface="华文中宋" pitchFamily="2" charset="-122"/>
                <a:ea typeface="华文中宋" pitchFamily="2" charset="-122"/>
              </a:rPr>
              <a:t>）－（</a:t>
            </a:r>
            <a:r>
              <a:rPr lang="en-US" altLang="zh-CN" sz="2800" dirty="0">
                <a:latin typeface="华文中宋" pitchFamily="2" charset="-122"/>
                <a:ea typeface="华文中宋" pitchFamily="2" charset="-122"/>
              </a:rPr>
              <a:t>3</a:t>
            </a:r>
            <a:r>
              <a:rPr lang="zh-CN" altLang="en-US" sz="2800" dirty="0">
                <a:latin typeface="华文中宋" pitchFamily="2" charset="-122"/>
                <a:ea typeface="华文中宋" pitchFamily="2" charset="-122"/>
              </a:rPr>
              <a:t>），恢复</a:t>
            </a:r>
            <a:r>
              <a:rPr lang="en-US" altLang="zh-CN" sz="2800" dirty="0">
                <a:latin typeface="华文中宋" pitchFamily="2" charset="-122"/>
                <a:ea typeface="华文中宋" pitchFamily="2" charset="-122"/>
              </a:rPr>
              <a:t>AES</a:t>
            </a:r>
            <a:r>
              <a:rPr lang="zh-CN" altLang="en-US" sz="2800" dirty="0">
                <a:latin typeface="华文中宋" pitchFamily="2" charset="-122"/>
                <a:ea typeface="华文中宋" pitchFamily="2" charset="-122"/>
              </a:rPr>
              <a:t>加密第</a:t>
            </a:r>
            <a:r>
              <a:rPr lang="en-US" altLang="zh-CN" sz="2800" dirty="0">
                <a:latin typeface="华文中宋" pitchFamily="2" charset="-122"/>
                <a:ea typeface="华文中宋" pitchFamily="2" charset="-122"/>
              </a:rPr>
              <a:t>10</a:t>
            </a:r>
            <a:r>
              <a:rPr lang="zh-CN" altLang="en-US" sz="2800" dirty="0">
                <a:latin typeface="华文中宋" pitchFamily="2" charset="-122"/>
                <a:ea typeface="华文中宋" pitchFamily="2" charset="-122"/>
              </a:rPr>
              <a:t>轮查找</a:t>
            </a:r>
            <a:r>
              <a:rPr lang="en-US" altLang="zh-CN" sz="2800" dirty="0">
                <a:latin typeface="华文中宋" pitchFamily="2" charset="-122"/>
                <a:ea typeface="华文中宋" pitchFamily="2" charset="-122"/>
              </a:rPr>
              <a:t>S</a:t>
            </a:r>
            <a:r>
              <a:rPr lang="zh-CN" altLang="en-US" sz="2800" dirty="0">
                <a:latin typeface="华文中宋" pitchFamily="2" charset="-122"/>
                <a:ea typeface="华文中宋" pitchFamily="2" charset="-122"/>
              </a:rPr>
              <a:t>盒输入值，结合密文计算出最后一轮扩展密钥</a:t>
            </a:r>
            <a:r>
              <a:rPr lang="en-US" altLang="zh-CN" sz="2800" dirty="0">
                <a:latin typeface="华文中宋" pitchFamily="2" charset="-122"/>
                <a:ea typeface="华文中宋" pitchFamily="2" charset="-122"/>
              </a:rPr>
              <a:t>K</a:t>
            </a:r>
            <a:r>
              <a:rPr lang="en-US" altLang="zh-CN" sz="2800" baseline="-25000" dirty="0">
                <a:latin typeface="华文中宋" pitchFamily="2" charset="-122"/>
                <a:ea typeface="华文中宋" pitchFamily="2" charset="-122"/>
              </a:rPr>
              <a:t>10</a:t>
            </a:r>
            <a:r>
              <a:rPr lang="zh-CN" altLang="en-US" sz="2800" dirty="0">
                <a:latin typeface="华文中宋" pitchFamily="2" charset="-122"/>
                <a:ea typeface="华文中宋" pitchFamily="2" charset="-122"/>
              </a:rPr>
              <a:t>，然后经密钥逆推恢复初始密钥。</a:t>
            </a:r>
          </a:p>
        </p:txBody>
      </p:sp>
      <p:sp>
        <p:nvSpPr>
          <p:cNvPr id="366599" name="Text Box 7"/>
          <p:cNvSpPr txBox="1">
            <a:spLocks noChangeArrowheads="1"/>
          </p:cNvSpPr>
          <p:nvPr/>
        </p:nvSpPr>
        <p:spPr bwMode="auto">
          <a:xfrm>
            <a:off x="12135556" y="8769209"/>
            <a:ext cx="614116" cy="331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p>
            <a:r>
              <a:rPr lang="en-US" altLang="zh-CN" sz="1300" b="1">
                <a:latin typeface="Times New Roman" pitchFamily="18" charset="0"/>
                <a:ea typeface="楷体_GB2312" pitchFamily="49" charset="-122"/>
              </a:rPr>
              <a:t>21</a:t>
            </a:r>
          </a:p>
        </p:txBody>
      </p:sp>
      <p:sp>
        <p:nvSpPr>
          <p:cNvPr id="8" name="内容占位符 2"/>
          <p:cNvSpPr txBox="1">
            <a:spLocks/>
          </p:cNvSpPr>
          <p:nvPr/>
        </p:nvSpPr>
        <p:spPr>
          <a:xfrm>
            <a:off x="4486176" y="1795073"/>
            <a:ext cx="5201727"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7</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密码故障分析示例</a:t>
            </a:r>
          </a:p>
        </p:txBody>
      </p:sp>
      <p:sp>
        <p:nvSpPr>
          <p:cNvPr id="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1" name="组合 4"/>
          <p:cNvGrpSpPr>
            <a:grpSpLocks/>
          </p:cNvGrpSpPr>
          <p:nvPr/>
        </p:nvGrpSpPr>
        <p:grpSpPr bwMode="auto">
          <a:xfrm>
            <a:off x="8494634" y="129028"/>
            <a:ext cx="4344470" cy="589281"/>
            <a:chOff x="288838" y="21598"/>
            <a:chExt cx="4278985" cy="590400"/>
          </a:xfrm>
        </p:grpSpPr>
        <p:sp>
          <p:nvSpPr>
            <p:cNvPr id="12" name="圆角矩形 1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14" name="AutoShape 6"/>
          <p:cNvSpPr>
            <a:spLocks noChangeArrowheads="1"/>
          </p:cNvSpPr>
          <p:nvPr/>
        </p:nvSpPr>
        <p:spPr bwMode="gray">
          <a:xfrm>
            <a:off x="1921401" y="1204392"/>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3.4 </a:t>
            </a:r>
            <a:r>
              <a:rPr lang="zh-CN" altLang="en-US" sz="2800" dirty="0">
                <a:solidFill>
                  <a:srgbClr val="000000"/>
                </a:solidFill>
                <a:latin typeface="华文中宋" pitchFamily="2" charset="-122"/>
                <a:ea typeface="华文中宋" pitchFamily="2" charset="-122"/>
              </a:rPr>
              <a:t>故障攻击原理与实例分析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368328088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6598"/>
                                        </p:tgtEl>
                                        <p:attrNameLst>
                                          <p:attrName>style.visibility</p:attrName>
                                        </p:attrNameLst>
                                      </p:cBhvr>
                                      <p:to>
                                        <p:strVal val="visible"/>
                                      </p:to>
                                    </p:set>
                                    <p:animEffect transition="in" filter="dissolve">
                                      <p:cBhvr>
                                        <p:cTn id="7" dur="1000"/>
                                        <p:tgtEl>
                                          <p:spTgt spid="366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10" name="Object 30"/>
          <p:cNvGraphicFramePr>
            <a:graphicFrameLocks noChangeAspect="1"/>
          </p:cNvGraphicFramePr>
          <p:nvPr>
            <p:extLst>
              <p:ext uri="{D42A27DB-BD31-4B8C-83A1-F6EECF244321}">
                <p14:modId xmlns:p14="http://schemas.microsoft.com/office/powerpoint/2010/main" val="3609282226"/>
              </p:ext>
            </p:extLst>
          </p:nvPr>
        </p:nvGraphicFramePr>
        <p:xfrm>
          <a:off x="460586" y="2522608"/>
          <a:ext cx="11878170" cy="6678507"/>
        </p:xfrm>
        <a:graphic>
          <a:graphicData uri="http://schemas.openxmlformats.org/presentationml/2006/ole">
            <mc:AlternateContent xmlns:mc="http://schemas.openxmlformats.org/markup-compatibility/2006">
              <mc:Choice xmlns:v="urn:schemas-microsoft-com:vml" Requires="v">
                <p:oleObj spid="_x0000_s25602" name="Visio" r:id="rId3" imgW="9394668" imgH="5763077" progId="Visio.Drawing.11">
                  <p:embed/>
                </p:oleObj>
              </mc:Choice>
              <mc:Fallback>
                <p:oleObj name="Visio" r:id="rId3" imgW="9394668" imgH="5763077" progId="Visio.Drawing.11">
                  <p:embed/>
                  <p:pic>
                    <p:nvPicPr>
                      <p:cNvPr id="32771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586" y="2522608"/>
                        <a:ext cx="11878170" cy="66785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11" name="Text Box 31"/>
          <p:cNvSpPr txBox="1">
            <a:spLocks noChangeArrowheads="1"/>
          </p:cNvSpPr>
          <p:nvPr/>
        </p:nvSpPr>
        <p:spPr bwMode="auto">
          <a:xfrm>
            <a:off x="7506643" y="1543969"/>
            <a:ext cx="4832113" cy="916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0046" tIns="65023" rIns="130046" bIns="65023">
            <a:spAutoFit/>
          </a:bodyPr>
          <a:lstStyle/>
          <a:p>
            <a:r>
              <a:rPr lang="zh-CN" altLang="en-US" b="1" dirty="0">
                <a:solidFill>
                  <a:srgbClr val="0099FF"/>
                </a:solidFill>
                <a:latin typeface="Times New Roman" pitchFamily="18" charset="0"/>
                <a:ea typeface="华文中宋" pitchFamily="2" charset="-122"/>
              </a:rPr>
              <a:t>第八轮单字节故障传播示意图</a:t>
            </a:r>
            <a:r>
              <a:rPr lang="zh-CN" altLang="en-US" sz="5100" b="1" dirty="0">
                <a:latin typeface="华文中宋" pitchFamily="2" charset="-122"/>
                <a:ea typeface="华文中宋" pitchFamily="2" charset="-122"/>
              </a:rPr>
              <a:t> </a:t>
            </a:r>
          </a:p>
        </p:txBody>
      </p:sp>
      <p:sp>
        <p:nvSpPr>
          <p:cNvPr id="327712" name="Text Box 32"/>
          <p:cNvSpPr txBox="1">
            <a:spLocks noChangeArrowheads="1"/>
          </p:cNvSpPr>
          <p:nvPr/>
        </p:nvSpPr>
        <p:spPr bwMode="auto">
          <a:xfrm>
            <a:off x="12338756" y="9225949"/>
            <a:ext cx="614116" cy="331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p>
            <a:r>
              <a:rPr lang="en-US" altLang="zh-CN" sz="1300" b="1">
                <a:latin typeface="Times New Roman" pitchFamily="18" charset="0"/>
                <a:ea typeface="楷体_GB2312" pitchFamily="49" charset="-122"/>
              </a:rPr>
              <a:t>22</a:t>
            </a:r>
          </a:p>
        </p:txBody>
      </p:sp>
      <p:sp>
        <p:nvSpPr>
          <p:cNvPr id="8" name="内容占位符 2"/>
          <p:cNvSpPr txBox="1">
            <a:spLocks/>
          </p:cNvSpPr>
          <p:nvPr/>
        </p:nvSpPr>
        <p:spPr>
          <a:xfrm>
            <a:off x="1317824" y="1809875"/>
            <a:ext cx="5201727"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7</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密码故障分析示例</a:t>
            </a:r>
          </a:p>
        </p:txBody>
      </p:sp>
      <p:sp>
        <p:nvSpPr>
          <p:cNvPr id="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1" name="组合 4"/>
          <p:cNvGrpSpPr>
            <a:grpSpLocks/>
          </p:cNvGrpSpPr>
          <p:nvPr/>
        </p:nvGrpSpPr>
        <p:grpSpPr bwMode="auto">
          <a:xfrm>
            <a:off x="8494634" y="129028"/>
            <a:ext cx="4344470" cy="589281"/>
            <a:chOff x="288838" y="21598"/>
            <a:chExt cx="4278985" cy="590400"/>
          </a:xfrm>
        </p:grpSpPr>
        <p:sp>
          <p:nvSpPr>
            <p:cNvPr id="12" name="圆角矩形 1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14" name="AutoShape 6"/>
          <p:cNvSpPr>
            <a:spLocks noChangeArrowheads="1"/>
          </p:cNvSpPr>
          <p:nvPr/>
        </p:nvSpPr>
        <p:spPr bwMode="gray">
          <a:xfrm>
            <a:off x="1921401" y="1204392"/>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3.4 </a:t>
            </a:r>
            <a:r>
              <a:rPr lang="zh-CN" altLang="en-US" sz="2800" dirty="0">
                <a:solidFill>
                  <a:srgbClr val="000000"/>
                </a:solidFill>
                <a:latin typeface="华文中宋" pitchFamily="2" charset="-122"/>
                <a:ea typeface="华文中宋" pitchFamily="2" charset="-122"/>
              </a:rPr>
              <a:t>故障攻击原理与实例分析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255275978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27710"/>
                                        </p:tgtEl>
                                        <p:attrNameLst>
                                          <p:attrName>style.visibility</p:attrName>
                                        </p:attrNameLst>
                                      </p:cBhvr>
                                      <p:to>
                                        <p:strVal val="visible"/>
                                      </p:to>
                                    </p:set>
                                    <p:animEffect transition="in" filter="fade">
                                      <p:cBhvr>
                                        <p:cTn id="7" dur="2000"/>
                                        <p:tgtEl>
                                          <p:spTgt spid="327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6" name="Rectangle 6"/>
          <p:cNvSpPr>
            <a:spLocks noChangeArrowheads="1"/>
          </p:cNvSpPr>
          <p:nvPr/>
        </p:nvSpPr>
        <p:spPr bwMode="auto">
          <a:xfrm>
            <a:off x="0" y="3620593"/>
            <a:ext cx="262697" cy="53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0046" tIns="65023" rIns="130046" bIns="65023" anchor="ctr">
            <a:spAutoFit/>
          </a:bodyPr>
          <a:lstStyle/>
          <a:p>
            <a:endParaRPr lang="zh-CN" altLang="en-US"/>
          </a:p>
        </p:txBody>
      </p:sp>
      <p:graphicFrame>
        <p:nvGraphicFramePr>
          <p:cNvPr id="332805" name="Object 5"/>
          <p:cNvGraphicFramePr>
            <a:graphicFrameLocks noChangeAspect="1"/>
          </p:cNvGraphicFramePr>
          <p:nvPr>
            <p:extLst>
              <p:ext uri="{D42A27DB-BD31-4B8C-83A1-F6EECF244321}">
                <p14:modId xmlns:p14="http://schemas.microsoft.com/office/powerpoint/2010/main" val="1258412175"/>
              </p:ext>
            </p:extLst>
          </p:nvPr>
        </p:nvGraphicFramePr>
        <p:xfrm>
          <a:off x="1589476" y="1703034"/>
          <a:ext cx="9931965" cy="6565618"/>
        </p:xfrm>
        <a:graphic>
          <a:graphicData uri="http://schemas.openxmlformats.org/presentationml/2006/ole">
            <mc:AlternateContent xmlns:mc="http://schemas.openxmlformats.org/markup-compatibility/2006">
              <mc:Choice xmlns:v="urn:schemas-microsoft-com:vml" Requires="v">
                <p:oleObj spid="_x0000_s26626" name="Visio" r:id="rId3" imgW="18398866" imgH="13138749" progId="Visio.Drawing.11">
                  <p:embed/>
                </p:oleObj>
              </mc:Choice>
              <mc:Fallback>
                <p:oleObj name="Visio" r:id="rId3" imgW="18398866" imgH="13138749" progId="Visio.Drawing.11">
                  <p:embed/>
                  <p:pic>
                    <p:nvPicPr>
                      <p:cNvPr id="33280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476" y="1703034"/>
                        <a:ext cx="9931965" cy="65656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2808" name="Text Box 8"/>
          <p:cNvSpPr txBox="1">
            <a:spLocks noChangeArrowheads="1"/>
          </p:cNvSpPr>
          <p:nvPr/>
        </p:nvSpPr>
        <p:spPr bwMode="auto">
          <a:xfrm>
            <a:off x="12237155" y="9225949"/>
            <a:ext cx="614116" cy="331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p>
            <a:r>
              <a:rPr lang="en-US" altLang="zh-CN" sz="1300" b="1">
                <a:latin typeface="Times New Roman" pitchFamily="18" charset="0"/>
                <a:ea typeface="楷体_GB2312" pitchFamily="49" charset="-122"/>
              </a:rPr>
              <a:t>23</a:t>
            </a:r>
          </a:p>
        </p:txBody>
      </p:sp>
      <p:sp>
        <p:nvSpPr>
          <p:cNvPr id="332809" name="Rectangle 9"/>
          <p:cNvSpPr>
            <a:spLocks noChangeArrowheads="1"/>
          </p:cNvSpPr>
          <p:nvPr/>
        </p:nvSpPr>
        <p:spPr bwMode="auto">
          <a:xfrm>
            <a:off x="1280160" y="2113949"/>
            <a:ext cx="10855396" cy="6125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nchor="ctr">
            <a:spAutoFit/>
          </a:bodyPr>
          <a:lstStyle/>
          <a:p>
            <a:pPr indent="433487">
              <a:lnSpc>
                <a:spcPct val="140000"/>
              </a:lnSpc>
            </a:pPr>
            <a:r>
              <a:rPr lang="en-US" altLang="zh-CN" sz="3100">
                <a:latin typeface="Times New Roman" pitchFamily="18" charset="0"/>
                <a:ea typeface="楷体_GB2312" pitchFamily="49" charset="-122"/>
              </a:rPr>
              <a:t>      </a:t>
            </a:r>
            <a:r>
              <a:rPr lang="zh-CN" altLang="en-US" sz="3100">
                <a:latin typeface="Times New Roman" pitchFamily="18" charset="0"/>
                <a:ea typeface="楷体_GB2312" pitchFamily="49" charset="-122"/>
              </a:rPr>
              <a:t>通过在第</a:t>
            </a:r>
            <a:r>
              <a:rPr lang="en-US" altLang="zh-CN" sz="3100">
                <a:latin typeface="Times New Roman" pitchFamily="18" charset="0"/>
                <a:ea typeface="楷体_GB2312" pitchFamily="49" charset="-122"/>
              </a:rPr>
              <a:t>8</a:t>
            </a:r>
            <a:r>
              <a:rPr lang="zh-CN" altLang="en-US" sz="3100">
                <a:latin typeface="Times New Roman" pitchFamily="18" charset="0"/>
                <a:ea typeface="楷体_GB2312" pitchFamily="49" charset="-122"/>
              </a:rPr>
              <a:t>轮第</a:t>
            </a:r>
            <a:r>
              <a:rPr lang="en-US" altLang="zh-CN" sz="3100">
                <a:latin typeface="Times New Roman" pitchFamily="18" charset="0"/>
                <a:ea typeface="楷体_GB2312" pitchFamily="49" charset="-122"/>
              </a:rPr>
              <a:t>1</a:t>
            </a:r>
            <a:r>
              <a:rPr lang="zh-CN" altLang="en-US" sz="3100">
                <a:latin typeface="Times New Roman" pitchFamily="18" charset="0"/>
                <a:ea typeface="楷体_GB2312" pitchFamily="49" charset="-122"/>
              </a:rPr>
              <a:t>个字节导入</a:t>
            </a:r>
            <a:r>
              <a:rPr lang="en-US" altLang="zh-CN" sz="3100">
                <a:latin typeface="Times New Roman" pitchFamily="18" charset="0"/>
                <a:ea typeface="楷体_GB2312" pitchFamily="49" charset="-122"/>
              </a:rPr>
              <a:t>1</a:t>
            </a:r>
            <a:r>
              <a:rPr lang="zh-CN" altLang="en-US" sz="3100">
                <a:latin typeface="Times New Roman" pitchFamily="18" charset="0"/>
                <a:ea typeface="楷体_GB2312" pitchFamily="49" charset="-122"/>
              </a:rPr>
              <a:t>次故障，可恢复</a:t>
            </a:r>
            <a:r>
              <a:rPr lang="en-US" altLang="zh-CN" sz="3100">
                <a:latin typeface="Times New Roman" pitchFamily="18" charset="0"/>
                <a:ea typeface="楷体_GB2312" pitchFamily="49" charset="-122"/>
              </a:rPr>
              <a:t>240</a:t>
            </a:r>
            <a:r>
              <a:rPr lang="zh-CN" altLang="en-US" sz="3100">
                <a:latin typeface="Times New Roman" pitchFamily="18" charset="0"/>
                <a:ea typeface="楷体_GB2312" pitchFamily="49" charset="-122"/>
              </a:rPr>
              <a:t>个</a:t>
            </a:r>
            <a:r>
              <a:rPr lang="en-US" altLang="zh-CN" sz="3100" i="1">
                <a:latin typeface="Times New Roman" pitchFamily="18" charset="0"/>
                <a:ea typeface="楷体_GB2312" pitchFamily="49" charset="-122"/>
              </a:rPr>
              <a:t>K</a:t>
            </a:r>
            <a:r>
              <a:rPr lang="en-US" altLang="zh-CN" sz="3100" baseline="-25000">
                <a:latin typeface="Times New Roman" pitchFamily="18" charset="0"/>
                <a:ea typeface="楷体_GB2312" pitchFamily="49" charset="-122"/>
              </a:rPr>
              <a:t>0</a:t>
            </a:r>
            <a:r>
              <a:rPr lang="en-US" altLang="zh-CN" sz="3100" baseline="30000">
                <a:latin typeface="Times New Roman" pitchFamily="18" charset="0"/>
                <a:ea typeface="楷体_GB2312" pitchFamily="49" charset="-122"/>
              </a:rPr>
              <a:t>10</a:t>
            </a:r>
            <a:r>
              <a:rPr lang="en-US" altLang="zh-CN" sz="3100">
                <a:latin typeface="Times New Roman" pitchFamily="18" charset="0"/>
                <a:ea typeface="楷体_GB2312" pitchFamily="49" charset="-122"/>
              </a:rPr>
              <a:t>, </a:t>
            </a:r>
            <a:r>
              <a:rPr lang="en-US" altLang="zh-CN" sz="3100" i="1">
                <a:latin typeface="Times New Roman" pitchFamily="18" charset="0"/>
                <a:ea typeface="楷体_GB2312" pitchFamily="49" charset="-122"/>
              </a:rPr>
              <a:t>K</a:t>
            </a:r>
            <a:r>
              <a:rPr lang="en-US" altLang="zh-CN" sz="3100" baseline="-25000">
                <a:latin typeface="Times New Roman" pitchFamily="18" charset="0"/>
                <a:ea typeface="楷体_GB2312" pitchFamily="49" charset="-122"/>
              </a:rPr>
              <a:t>13</a:t>
            </a:r>
            <a:r>
              <a:rPr lang="en-US" altLang="zh-CN" sz="3100" baseline="30000">
                <a:latin typeface="Times New Roman" pitchFamily="18" charset="0"/>
                <a:ea typeface="楷体_GB2312" pitchFamily="49" charset="-122"/>
              </a:rPr>
              <a:t>10</a:t>
            </a:r>
            <a:r>
              <a:rPr lang="en-US" altLang="zh-CN" sz="3100">
                <a:latin typeface="Times New Roman" pitchFamily="18" charset="0"/>
                <a:ea typeface="楷体_GB2312" pitchFamily="49" charset="-122"/>
              </a:rPr>
              <a:t>, </a:t>
            </a:r>
            <a:r>
              <a:rPr lang="en-US" altLang="zh-CN" sz="3100" i="1">
                <a:latin typeface="Times New Roman" pitchFamily="18" charset="0"/>
                <a:ea typeface="楷体_GB2312" pitchFamily="49" charset="-122"/>
              </a:rPr>
              <a:t>K</a:t>
            </a:r>
            <a:r>
              <a:rPr lang="en-US" altLang="zh-CN" sz="3100" baseline="-25000">
                <a:latin typeface="Times New Roman" pitchFamily="18" charset="0"/>
                <a:ea typeface="楷体_GB2312" pitchFamily="49" charset="-122"/>
              </a:rPr>
              <a:t>10</a:t>
            </a:r>
            <a:r>
              <a:rPr lang="en-US" altLang="zh-CN" sz="3100" baseline="30000">
                <a:latin typeface="Times New Roman" pitchFamily="18" charset="0"/>
                <a:ea typeface="楷体_GB2312" pitchFamily="49" charset="-122"/>
              </a:rPr>
              <a:t>10</a:t>
            </a:r>
            <a:r>
              <a:rPr lang="en-US" altLang="zh-CN" sz="3100">
                <a:latin typeface="Times New Roman" pitchFamily="18" charset="0"/>
                <a:ea typeface="楷体_GB2312" pitchFamily="49" charset="-122"/>
              </a:rPr>
              <a:t>, </a:t>
            </a:r>
            <a:r>
              <a:rPr lang="en-US" altLang="zh-CN" sz="3100" i="1">
                <a:latin typeface="Times New Roman" pitchFamily="18" charset="0"/>
                <a:ea typeface="楷体_GB2312" pitchFamily="49" charset="-122"/>
              </a:rPr>
              <a:t>K</a:t>
            </a:r>
            <a:r>
              <a:rPr lang="en-US" altLang="zh-CN" sz="3100" baseline="-25000">
                <a:latin typeface="Times New Roman" pitchFamily="18" charset="0"/>
                <a:ea typeface="楷体_GB2312" pitchFamily="49" charset="-122"/>
              </a:rPr>
              <a:t>7</a:t>
            </a:r>
            <a:r>
              <a:rPr lang="en-US" altLang="zh-CN" sz="3100" baseline="30000">
                <a:latin typeface="Times New Roman" pitchFamily="18" charset="0"/>
                <a:ea typeface="楷体_GB2312" pitchFamily="49" charset="-122"/>
              </a:rPr>
              <a:t>10</a:t>
            </a:r>
            <a:r>
              <a:rPr lang="zh-CN" altLang="en-US" sz="3100">
                <a:latin typeface="Times New Roman" pitchFamily="18" charset="0"/>
                <a:ea typeface="楷体_GB2312" pitchFamily="49" charset="-122"/>
              </a:rPr>
              <a:t>组合值，</a:t>
            </a:r>
            <a:r>
              <a:rPr lang="en-US" altLang="zh-CN" sz="3100">
                <a:latin typeface="Times New Roman" pitchFamily="18" charset="0"/>
                <a:ea typeface="楷体_GB2312" pitchFamily="49" charset="-122"/>
              </a:rPr>
              <a:t>240</a:t>
            </a:r>
            <a:r>
              <a:rPr lang="zh-CN" altLang="en-US" sz="3100">
                <a:latin typeface="Times New Roman" pitchFamily="18" charset="0"/>
                <a:ea typeface="楷体_GB2312" pitchFamily="49" charset="-122"/>
              </a:rPr>
              <a:t>个</a:t>
            </a:r>
            <a:r>
              <a:rPr lang="en-US" altLang="zh-CN" sz="3100" i="1">
                <a:latin typeface="Times New Roman" pitchFamily="18" charset="0"/>
                <a:ea typeface="楷体_GB2312" pitchFamily="49" charset="-122"/>
              </a:rPr>
              <a:t>K</a:t>
            </a:r>
            <a:r>
              <a:rPr lang="en-US" altLang="zh-CN" sz="3100" baseline="-25000">
                <a:latin typeface="Times New Roman" pitchFamily="18" charset="0"/>
                <a:ea typeface="楷体_GB2312" pitchFamily="49" charset="-122"/>
              </a:rPr>
              <a:t>4</a:t>
            </a:r>
            <a:r>
              <a:rPr lang="en-US" altLang="zh-CN" sz="3100" baseline="30000">
                <a:latin typeface="Times New Roman" pitchFamily="18" charset="0"/>
                <a:ea typeface="楷体_GB2312" pitchFamily="49" charset="-122"/>
              </a:rPr>
              <a:t>10</a:t>
            </a:r>
            <a:r>
              <a:rPr lang="en-US" altLang="zh-CN" sz="3100">
                <a:latin typeface="Times New Roman" pitchFamily="18" charset="0"/>
                <a:ea typeface="楷体_GB2312" pitchFamily="49" charset="-122"/>
              </a:rPr>
              <a:t>, </a:t>
            </a:r>
            <a:r>
              <a:rPr lang="en-US" altLang="zh-CN" sz="3100" i="1">
                <a:latin typeface="Times New Roman" pitchFamily="18" charset="0"/>
                <a:ea typeface="楷体_GB2312" pitchFamily="49" charset="-122"/>
              </a:rPr>
              <a:t>K</a:t>
            </a:r>
            <a:r>
              <a:rPr lang="en-US" altLang="zh-CN" sz="3100" baseline="-25000">
                <a:latin typeface="Times New Roman" pitchFamily="18" charset="0"/>
                <a:ea typeface="楷体_GB2312" pitchFamily="49" charset="-122"/>
              </a:rPr>
              <a:t>1</a:t>
            </a:r>
            <a:r>
              <a:rPr lang="en-US" altLang="zh-CN" sz="3100" baseline="30000">
                <a:latin typeface="Times New Roman" pitchFamily="18" charset="0"/>
                <a:ea typeface="楷体_GB2312" pitchFamily="49" charset="-122"/>
              </a:rPr>
              <a:t>10</a:t>
            </a:r>
            <a:r>
              <a:rPr lang="en-US" altLang="zh-CN" sz="3100">
                <a:latin typeface="Times New Roman" pitchFamily="18" charset="0"/>
                <a:ea typeface="楷体_GB2312" pitchFamily="49" charset="-122"/>
              </a:rPr>
              <a:t>, </a:t>
            </a:r>
            <a:r>
              <a:rPr lang="en-US" altLang="zh-CN" sz="3100" i="1">
                <a:latin typeface="Times New Roman" pitchFamily="18" charset="0"/>
                <a:ea typeface="楷体_GB2312" pitchFamily="49" charset="-122"/>
              </a:rPr>
              <a:t>K</a:t>
            </a:r>
            <a:r>
              <a:rPr lang="en-US" altLang="zh-CN" sz="3100" baseline="-25000">
                <a:latin typeface="Times New Roman" pitchFamily="18" charset="0"/>
                <a:ea typeface="楷体_GB2312" pitchFamily="49" charset="-122"/>
              </a:rPr>
              <a:t>14</a:t>
            </a:r>
            <a:r>
              <a:rPr lang="en-US" altLang="zh-CN" sz="3100" baseline="30000">
                <a:latin typeface="Times New Roman" pitchFamily="18" charset="0"/>
                <a:ea typeface="楷体_GB2312" pitchFamily="49" charset="-122"/>
              </a:rPr>
              <a:t>10</a:t>
            </a:r>
            <a:r>
              <a:rPr lang="en-US" altLang="zh-CN" sz="3100">
                <a:latin typeface="Times New Roman" pitchFamily="18" charset="0"/>
                <a:ea typeface="楷体_GB2312" pitchFamily="49" charset="-122"/>
              </a:rPr>
              <a:t>, </a:t>
            </a:r>
            <a:r>
              <a:rPr lang="en-US" altLang="zh-CN" sz="3100" i="1">
                <a:latin typeface="Times New Roman" pitchFamily="18" charset="0"/>
                <a:ea typeface="楷体_GB2312" pitchFamily="49" charset="-122"/>
              </a:rPr>
              <a:t>K</a:t>
            </a:r>
            <a:r>
              <a:rPr lang="en-US" altLang="zh-CN" sz="3100" baseline="-25000">
                <a:latin typeface="Times New Roman" pitchFamily="18" charset="0"/>
                <a:ea typeface="楷体_GB2312" pitchFamily="49" charset="-122"/>
              </a:rPr>
              <a:t>11</a:t>
            </a:r>
            <a:r>
              <a:rPr lang="en-US" altLang="zh-CN" sz="3100" baseline="30000">
                <a:latin typeface="Times New Roman" pitchFamily="18" charset="0"/>
                <a:ea typeface="楷体_GB2312" pitchFamily="49" charset="-122"/>
              </a:rPr>
              <a:t>10</a:t>
            </a:r>
            <a:r>
              <a:rPr lang="zh-CN" altLang="en-US" sz="3100">
                <a:latin typeface="Times New Roman" pitchFamily="18" charset="0"/>
                <a:ea typeface="楷体_GB2312" pitchFamily="49" charset="-122"/>
              </a:rPr>
              <a:t>组合值，</a:t>
            </a:r>
            <a:r>
              <a:rPr lang="en-US" altLang="zh-CN" sz="3100">
                <a:latin typeface="Times New Roman" pitchFamily="18" charset="0"/>
                <a:ea typeface="楷体_GB2312" pitchFamily="49" charset="-122"/>
              </a:rPr>
              <a:t>240</a:t>
            </a:r>
            <a:r>
              <a:rPr lang="zh-CN" altLang="en-US" sz="3100">
                <a:latin typeface="Times New Roman" pitchFamily="18" charset="0"/>
                <a:ea typeface="楷体_GB2312" pitchFamily="49" charset="-122"/>
              </a:rPr>
              <a:t>个</a:t>
            </a:r>
            <a:r>
              <a:rPr lang="en-US" altLang="zh-CN" sz="3100" i="1">
                <a:latin typeface="Times New Roman" pitchFamily="18" charset="0"/>
                <a:ea typeface="楷体_GB2312" pitchFamily="49" charset="-122"/>
              </a:rPr>
              <a:t>K</a:t>
            </a:r>
            <a:r>
              <a:rPr lang="en-US" altLang="zh-CN" sz="3100" baseline="-25000">
                <a:latin typeface="Times New Roman" pitchFamily="18" charset="0"/>
                <a:ea typeface="楷体_GB2312" pitchFamily="49" charset="-122"/>
              </a:rPr>
              <a:t>8</a:t>
            </a:r>
            <a:r>
              <a:rPr lang="en-US" altLang="zh-CN" sz="3100" baseline="30000">
                <a:latin typeface="Times New Roman" pitchFamily="18" charset="0"/>
                <a:ea typeface="楷体_GB2312" pitchFamily="49" charset="-122"/>
              </a:rPr>
              <a:t>10</a:t>
            </a:r>
            <a:r>
              <a:rPr lang="en-US" altLang="zh-CN" sz="3100">
                <a:latin typeface="Times New Roman" pitchFamily="18" charset="0"/>
                <a:ea typeface="楷体_GB2312" pitchFamily="49" charset="-122"/>
              </a:rPr>
              <a:t>, </a:t>
            </a:r>
            <a:r>
              <a:rPr lang="en-US" altLang="zh-CN" sz="3100" i="1">
                <a:latin typeface="Times New Roman" pitchFamily="18" charset="0"/>
                <a:ea typeface="楷体_GB2312" pitchFamily="49" charset="-122"/>
              </a:rPr>
              <a:t>K</a:t>
            </a:r>
            <a:r>
              <a:rPr lang="en-US" altLang="zh-CN" sz="3100" baseline="-25000">
                <a:latin typeface="Times New Roman" pitchFamily="18" charset="0"/>
                <a:ea typeface="楷体_GB2312" pitchFamily="49" charset="-122"/>
              </a:rPr>
              <a:t>5</a:t>
            </a:r>
            <a:r>
              <a:rPr lang="en-US" altLang="zh-CN" sz="3100" baseline="30000">
                <a:latin typeface="Times New Roman" pitchFamily="18" charset="0"/>
                <a:ea typeface="楷体_GB2312" pitchFamily="49" charset="-122"/>
              </a:rPr>
              <a:t>10</a:t>
            </a:r>
            <a:r>
              <a:rPr lang="en-US" altLang="zh-CN" sz="3100">
                <a:latin typeface="Times New Roman" pitchFamily="18" charset="0"/>
                <a:ea typeface="楷体_GB2312" pitchFamily="49" charset="-122"/>
              </a:rPr>
              <a:t>, </a:t>
            </a:r>
            <a:r>
              <a:rPr lang="en-US" altLang="zh-CN" sz="3100" i="1">
                <a:latin typeface="Times New Roman" pitchFamily="18" charset="0"/>
                <a:ea typeface="楷体_GB2312" pitchFamily="49" charset="-122"/>
              </a:rPr>
              <a:t>K</a:t>
            </a:r>
            <a:r>
              <a:rPr lang="en-US" altLang="zh-CN" sz="3100" baseline="-25000">
                <a:latin typeface="Times New Roman" pitchFamily="18" charset="0"/>
                <a:ea typeface="楷体_GB2312" pitchFamily="49" charset="-122"/>
              </a:rPr>
              <a:t>2</a:t>
            </a:r>
            <a:r>
              <a:rPr lang="en-US" altLang="zh-CN" sz="3100" baseline="30000">
                <a:latin typeface="Times New Roman" pitchFamily="18" charset="0"/>
                <a:ea typeface="楷体_GB2312" pitchFamily="49" charset="-122"/>
              </a:rPr>
              <a:t>10</a:t>
            </a:r>
            <a:r>
              <a:rPr lang="en-US" altLang="zh-CN" sz="3100">
                <a:latin typeface="Times New Roman" pitchFamily="18" charset="0"/>
                <a:ea typeface="楷体_GB2312" pitchFamily="49" charset="-122"/>
              </a:rPr>
              <a:t>, </a:t>
            </a:r>
            <a:r>
              <a:rPr lang="en-US" altLang="zh-CN" sz="3100" i="1">
                <a:latin typeface="Times New Roman" pitchFamily="18" charset="0"/>
                <a:ea typeface="楷体_GB2312" pitchFamily="49" charset="-122"/>
              </a:rPr>
              <a:t>K</a:t>
            </a:r>
            <a:r>
              <a:rPr lang="en-US" altLang="zh-CN" sz="3100" baseline="-25000">
                <a:latin typeface="Times New Roman" pitchFamily="18" charset="0"/>
                <a:ea typeface="楷体_GB2312" pitchFamily="49" charset="-122"/>
              </a:rPr>
              <a:t>15</a:t>
            </a:r>
            <a:r>
              <a:rPr lang="en-US" altLang="zh-CN" sz="3100" baseline="30000">
                <a:latin typeface="Times New Roman" pitchFamily="18" charset="0"/>
                <a:ea typeface="楷体_GB2312" pitchFamily="49" charset="-122"/>
              </a:rPr>
              <a:t>10</a:t>
            </a:r>
            <a:r>
              <a:rPr lang="zh-CN" altLang="en-US" sz="3100">
                <a:latin typeface="Times New Roman" pitchFamily="18" charset="0"/>
                <a:ea typeface="楷体_GB2312" pitchFamily="49" charset="-122"/>
              </a:rPr>
              <a:t>组合值，</a:t>
            </a:r>
            <a:r>
              <a:rPr lang="en-US" altLang="zh-CN" sz="3100">
                <a:latin typeface="Times New Roman" pitchFamily="18" charset="0"/>
                <a:ea typeface="楷体_GB2312" pitchFamily="49" charset="-122"/>
              </a:rPr>
              <a:t>240</a:t>
            </a:r>
            <a:r>
              <a:rPr lang="zh-CN" altLang="en-US" sz="3100">
                <a:latin typeface="Times New Roman" pitchFamily="18" charset="0"/>
                <a:ea typeface="楷体_GB2312" pitchFamily="49" charset="-122"/>
              </a:rPr>
              <a:t>个</a:t>
            </a:r>
            <a:r>
              <a:rPr lang="en-US" altLang="zh-CN" sz="3100" i="1">
                <a:latin typeface="Times New Roman" pitchFamily="18" charset="0"/>
                <a:ea typeface="楷体_GB2312" pitchFamily="49" charset="-122"/>
              </a:rPr>
              <a:t>K</a:t>
            </a:r>
            <a:r>
              <a:rPr lang="en-US" altLang="zh-CN" sz="3100" baseline="-25000">
                <a:latin typeface="Times New Roman" pitchFamily="18" charset="0"/>
                <a:ea typeface="楷体_GB2312" pitchFamily="49" charset="-122"/>
              </a:rPr>
              <a:t>12</a:t>
            </a:r>
            <a:r>
              <a:rPr lang="en-US" altLang="zh-CN" sz="3100" baseline="30000">
                <a:latin typeface="Times New Roman" pitchFamily="18" charset="0"/>
                <a:ea typeface="楷体_GB2312" pitchFamily="49" charset="-122"/>
              </a:rPr>
              <a:t>10</a:t>
            </a:r>
            <a:r>
              <a:rPr lang="en-US" altLang="zh-CN" sz="3100">
                <a:latin typeface="Times New Roman" pitchFamily="18" charset="0"/>
                <a:ea typeface="楷体_GB2312" pitchFamily="49" charset="-122"/>
              </a:rPr>
              <a:t>, </a:t>
            </a:r>
            <a:r>
              <a:rPr lang="en-US" altLang="zh-CN" sz="3100" i="1">
                <a:latin typeface="Times New Roman" pitchFamily="18" charset="0"/>
                <a:ea typeface="楷体_GB2312" pitchFamily="49" charset="-122"/>
              </a:rPr>
              <a:t>K</a:t>
            </a:r>
            <a:r>
              <a:rPr lang="en-US" altLang="zh-CN" sz="3100" baseline="-25000">
                <a:latin typeface="Times New Roman" pitchFamily="18" charset="0"/>
                <a:ea typeface="楷体_GB2312" pitchFamily="49" charset="-122"/>
              </a:rPr>
              <a:t>9</a:t>
            </a:r>
            <a:r>
              <a:rPr lang="en-US" altLang="zh-CN" sz="3100" baseline="30000">
                <a:latin typeface="Times New Roman" pitchFamily="18" charset="0"/>
                <a:ea typeface="楷体_GB2312" pitchFamily="49" charset="-122"/>
              </a:rPr>
              <a:t>10</a:t>
            </a:r>
            <a:r>
              <a:rPr lang="en-US" altLang="zh-CN" sz="3100">
                <a:latin typeface="Times New Roman" pitchFamily="18" charset="0"/>
                <a:ea typeface="楷体_GB2312" pitchFamily="49" charset="-122"/>
              </a:rPr>
              <a:t>, </a:t>
            </a:r>
            <a:r>
              <a:rPr lang="en-US" altLang="zh-CN" sz="3100" i="1">
                <a:latin typeface="Times New Roman" pitchFamily="18" charset="0"/>
                <a:ea typeface="楷体_GB2312" pitchFamily="49" charset="-122"/>
              </a:rPr>
              <a:t>K</a:t>
            </a:r>
            <a:r>
              <a:rPr lang="en-US" altLang="zh-CN" sz="3100" baseline="-25000">
                <a:latin typeface="Times New Roman" pitchFamily="18" charset="0"/>
                <a:ea typeface="楷体_GB2312" pitchFamily="49" charset="-122"/>
              </a:rPr>
              <a:t>6</a:t>
            </a:r>
            <a:r>
              <a:rPr lang="en-US" altLang="zh-CN" sz="3100" baseline="30000">
                <a:latin typeface="Times New Roman" pitchFamily="18" charset="0"/>
                <a:ea typeface="楷体_GB2312" pitchFamily="49" charset="-122"/>
              </a:rPr>
              <a:t>10</a:t>
            </a:r>
            <a:r>
              <a:rPr lang="en-US" altLang="zh-CN" sz="3100">
                <a:latin typeface="Times New Roman" pitchFamily="18" charset="0"/>
                <a:ea typeface="楷体_GB2312" pitchFamily="49" charset="-122"/>
              </a:rPr>
              <a:t>, </a:t>
            </a:r>
            <a:r>
              <a:rPr lang="en-US" altLang="zh-CN" sz="3100" i="1">
                <a:latin typeface="Times New Roman" pitchFamily="18" charset="0"/>
                <a:ea typeface="楷体_GB2312" pitchFamily="49" charset="-122"/>
              </a:rPr>
              <a:t>K</a:t>
            </a:r>
            <a:r>
              <a:rPr lang="en-US" altLang="zh-CN" sz="3100" baseline="-25000">
                <a:latin typeface="Times New Roman" pitchFamily="18" charset="0"/>
                <a:ea typeface="楷体_GB2312" pitchFamily="49" charset="-122"/>
              </a:rPr>
              <a:t>3</a:t>
            </a:r>
            <a:r>
              <a:rPr lang="en-US" altLang="zh-CN" sz="3100" baseline="30000">
                <a:latin typeface="Times New Roman" pitchFamily="18" charset="0"/>
                <a:ea typeface="楷体_GB2312" pitchFamily="49" charset="-122"/>
              </a:rPr>
              <a:t>10</a:t>
            </a:r>
            <a:r>
              <a:rPr lang="zh-CN" altLang="en-US" sz="3100">
                <a:latin typeface="Times New Roman" pitchFamily="18" charset="0"/>
                <a:ea typeface="楷体_GB2312" pitchFamily="49" charset="-122"/>
              </a:rPr>
              <a:t>组合值。</a:t>
            </a:r>
          </a:p>
          <a:p>
            <a:pPr indent="433487">
              <a:lnSpc>
                <a:spcPct val="140000"/>
              </a:lnSpc>
            </a:pPr>
            <a:r>
              <a:rPr lang="zh-CN" altLang="en-US" sz="3100">
                <a:latin typeface="Times New Roman" pitchFamily="18" charset="0"/>
                <a:ea typeface="楷体_GB2312" pitchFamily="49" charset="-122"/>
              </a:rPr>
              <a:t>     如果再次对该字节导入</a:t>
            </a:r>
            <a:r>
              <a:rPr lang="en-US" altLang="zh-CN" sz="3100">
                <a:latin typeface="Times New Roman" pitchFamily="18" charset="0"/>
                <a:ea typeface="楷体_GB2312" pitchFamily="49" charset="-122"/>
              </a:rPr>
              <a:t>1</a:t>
            </a:r>
            <a:r>
              <a:rPr lang="zh-CN" altLang="en-US" sz="3100">
                <a:latin typeface="Times New Roman" pitchFamily="18" charset="0"/>
                <a:ea typeface="楷体_GB2312" pitchFamily="49" charset="-122"/>
              </a:rPr>
              <a:t>次故障，又分别恢复四组组合值，由于正确的</a:t>
            </a:r>
            <a:r>
              <a:rPr lang="en-US" altLang="zh-CN" sz="3100" i="1">
                <a:latin typeface="Times New Roman" pitchFamily="18" charset="0"/>
                <a:ea typeface="楷体_GB2312" pitchFamily="49" charset="-122"/>
              </a:rPr>
              <a:t>K</a:t>
            </a:r>
            <a:r>
              <a:rPr lang="en-US" altLang="zh-CN" sz="3100" baseline="30000">
                <a:latin typeface="Times New Roman" pitchFamily="18" charset="0"/>
                <a:ea typeface="楷体_GB2312" pitchFamily="49" charset="-122"/>
              </a:rPr>
              <a:t>10</a:t>
            </a:r>
            <a:r>
              <a:rPr lang="zh-CN" altLang="en-US" sz="3100">
                <a:latin typeface="Times New Roman" pitchFamily="18" charset="0"/>
                <a:ea typeface="楷体_GB2312" pitchFamily="49" charset="-122"/>
              </a:rPr>
              <a:t>组合值肯定在这两次故障分析得到的密钥组合值集合中，那么这两次故障分析得到的对应密钥组合值集合的交集即为正确的密钥组合值，经分析即可恢复极其有限的密钥组合值，如图所示。</a:t>
            </a:r>
          </a:p>
        </p:txBody>
      </p:sp>
      <p:sp>
        <p:nvSpPr>
          <p:cNvPr id="332810" name="Rectangle 10"/>
          <p:cNvSpPr>
            <a:spLocks noChangeArrowheads="1"/>
          </p:cNvSpPr>
          <p:nvPr/>
        </p:nvSpPr>
        <p:spPr bwMode="auto">
          <a:xfrm>
            <a:off x="1280161" y="8024812"/>
            <a:ext cx="10654453"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0046" tIns="65023" rIns="130046" bIns="65023">
            <a:spAutoFit/>
          </a:bodyPr>
          <a:lstStyle/>
          <a:p>
            <a:pPr>
              <a:lnSpc>
                <a:spcPct val="140000"/>
              </a:lnSpc>
              <a:spcBef>
                <a:spcPct val="0"/>
              </a:spcBef>
            </a:pPr>
            <a:r>
              <a:rPr lang="en-US" altLang="zh-CN" sz="3100" b="1">
                <a:solidFill>
                  <a:srgbClr val="996633"/>
                </a:solidFill>
                <a:latin typeface="楷体_GB2312" pitchFamily="49" charset="-122"/>
                <a:ea typeface="楷体_GB2312" pitchFamily="49" charset="-122"/>
              </a:rPr>
              <a:t>  </a:t>
            </a:r>
            <a:r>
              <a:rPr lang="zh-CN" altLang="en-US" sz="3100" b="1">
                <a:solidFill>
                  <a:srgbClr val="996633"/>
                </a:solidFill>
                <a:latin typeface="楷体_GB2312" pitchFamily="49" charset="-122"/>
                <a:ea typeface="楷体_GB2312" pitchFamily="49" charset="-122"/>
              </a:rPr>
              <a:t>实验中，一般可直接获取唯一的密钥组合值，然后再经密</a:t>
            </a:r>
          </a:p>
          <a:p>
            <a:pPr>
              <a:lnSpc>
                <a:spcPct val="140000"/>
              </a:lnSpc>
              <a:spcBef>
                <a:spcPct val="0"/>
              </a:spcBef>
            </a:pPr>
            <a:r>
              <a:rPr lang="zh-CN" altLang="en-US" sz="3100" b="1">
                <a:solidFill>
                  <a:srgbClr val="996633"/>
                </a:solidFill>
                <a:latin typeface="楷体_GB2312" pitchFamily="49" charset="-122"/>
                <a:ea typeface="楷体_GB2312" pitchFamily="49" charset="-122"/>
              </a:rPr>
              <a:t>钥逆推可恢复初始密钥</a:t>
            </a:r>
            <a:r>
              <a:rPr lang="en-US" altLang="zh-CN" sz="3100" b="1" i="1">
                <a:solidFill>
                  <a:srgbClr val="996633"/>
                </a:solidFill>
                <a:latin typeface="Times New Roman" pitchFamily="18" charset="0"/>
                <a:ea typeface="楷体_GB2312" pitchFamily="49" charset="-122"/>
              </a:rPr>
              <a:t>K</a:t>
            </a:r>
            <a:r>
              <a:rPr lang="zh-CN" altLang="en-US" sz="3100" b="1">
                <a:solidFill>
                  <a:srgbClr val="996633"/>
                </a:solidFill>
                <a:latin typeface="楷体_GB2312" pitchFamily="49" charset="-122"/>
                <a:ea typeface="楷体_GB2312" pitchFamily="49" charset="-122"/>
              </a:rPr>
              <a:t>。</a:t>
            </a:r>
          </a:p>
        </p:txBody>
      </p:sp>
      <p:sp>
        <p:nvSpPr>
          <p:cNvPr id="10" name="内容占位符 2"/>
          <p:cNvSpPr txBox="1">
            <a:spLocks/>
          </p:cNvSpPr>
          <p:nvPr/>
        </p:nvSpPr>
        <p:spPr>
          <a:xfrm>
            <a:off x="0" y="1795073"/>
            <a:ext cx="5201727"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7</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密码故障分析示例</a:t>
            </a:r>
          </a:p>
        </p:txBody>
      </p:sp>
      <p:sp>
        <p:nvSpPr>
          <p:cNvPr id="11"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2"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3" name="组合 4"/>
          <p:cNvGrpSpPr>
            <a:grpSpLocks/>
          </p:cNvGrpSpPr>
          <p:nvPr/>
        </p:nvGrpSpPr>
        <p:grpSpPr bwMode="auto">
          <a:xfrm>
            <a:off x="8494634" y="129028"/>
            <a:ext cx="4344470" cy="589281"/>
            <a:chOff x="288838" y="21598"/>
            <a:chExt cx="4278985" cy="590400"/>
          </a:xfrm>
        </p:grpSpPr>
        <p:sp>
          <p:nvSpPr>
            <p:cNvPr id="14" name="圆角矩形 13"/>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5"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16" name="AutoShape 6"/>
          <p:cNvSpPr>
            <a:spLocks noChangeArrowheads="1"/>
          </p:cNvSpPr>
          <p:nvPr/>
        </p:nvSpPr>
        <p:spPr bwMode="gray">
          <a:xfrm>
            <a:off x="1921401" y="1204392"/>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3.4 </a:t>
            </a:r>
            <a:r>
              <a:rPr lang="zh-CN" altLang="en-US" sz="2800" dirty="0">
                <a:solidFill>
                  <a:srgbClr val="000000"/>
                </a:solidFill>
                <a:latin typeface="华文中宋" pitchFamily="2" charset="-122"/>
                <a:ea typeface="华文中宋" pitchFamily="2" charset="-122"/>
              </a:rPr>
              <a:t>故障攻击原理与实例分析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4632190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32809"/>
                                        </p:tgtEl>
                                        <p:attrNameLst>
                                          <p:attrName>style.visibility</p:attrName>
                                        </p:attrNameLst>
                                      </p:cBhvr>
                                      <p:to>
                                        <p:strVal val="visible"/>
                                      </p:to>
                                    </p:set>
                                    <p:anim calcmode="lin" valueType="num">
                                      <p:cBhvr>
                                        <p:cTn id="7" dur="500" fill="hold"/>
                                        <p:tgtEl>
                                          <p:spTgt spid="332809"/>
                                        </p:tgtEl>
                                        <p:attrNameLst>
                                          <p:attrName>ppt_w</p:attrName>
                                        </p:attrNameLst>
                                      </p:cBhvr>
                                      <p:tavLst>
                                        <p:tav tm="0">
                                          <p:val>
                                            <p:strVal val="#ppt_w*0.70"/>
                                          </p:val>
                                        </p:tav>
                                        <p:tav tm="100000">
                                          <p:val>
                                            <p:strVal val="#ppt_w"/>
                                          </p:val>
                                        </p:tav>
                                      </p:tavLst>
                                    </p:anim>
                                    <p:anim calcmode="lin" valueType="num">
                                      <p:cBhvr>
                                        <p:cTn id="8" dur="500" fill="hold"/>
                                        <p:tgtEl>
                                          <p:spTgt spid="332809"/>
                                        </p:tgtEl>
                                        <p:attrNameLst>
                                          <p:attrName>ppt_h</p:attrName>
                                        </p:attrNameLst>
                                      </p:cBhvr>
                                      <p:tavLst>
                                        <p:tav tm="0">
                                          <p:val>
                                            <p:strVal val="#ppt_h"/>
                                          </p:val>
                                        </p:tav>
                                        <p:tav tm="100000">
                                          <p:val>
                                            <p:strVal val="#ppt_h"/>
                                          </p:val>
                                        </p:tav>
                                      </p:tavLst>
                                    </p:anim>
                                    <p:animEffect transition="in" filter="fade">
                                      <p:cBhvr>
                                        <p:cTn id="9" dur="500"/>
                                        <p:tgtEl>
                                          <p:spTgt spid="33280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0" presetClass="entr" presetSubtype="0" fill="hold" nodeType="clickEffect">
                                  <p:stCondLst>
                                    <p:cond delay="0"/>
                                  </p:stCondLst>
                                  <p:childTnLst>
                                    <p:set>
                                      <p:cBhvr>
                                        <p:cTn id="13" dur="1" fill="hold">
                                          <p:stCondLst>
                                            <p:cond delay="0"/>
                                          </p:stCondLst>
                                        </p:cTn>
                                        <p:tgtEl>
                                          <p:spTgt spid="332805"/>
                                        </p:tgtEl>
                                        <p:attrNameLst>
                                          <p:attrName>style.visibility</p:attrName>
                                        </p:attrNameLst>
                                      </p:cBhvr>
                                      <p:to>
                                        <p:strVal val="visible"/>
                                      </p:to>
                                    </p:set>
                                    <p:animEffect transition="in" filter="wedge">
                                      <p:cBhvr>
                                        <p:cTn id="14" dur="1000"/>
                                        <p:tgtEl>
                                          <p:spTgt spid="332805"/>
                                        </p:tgtEl>
                                      </p:cBhvr>
                                    </p:animEffect>
                                  </p:childTnLst>
                                </p:cTn>
                              </p:par>
                              <p:par>
                                <p:cTn id="15" presetID="1" presetClass="exit" presetSubtype="0" fill="hold" grpId="1" nodeType="withEffect">
                                  <p:stCondLst>
                                    <p:cond delay="0"/>
                                  </p:stCondLst>
                                  <p:childTnLst>
                                    <p:set>
                                      <p:cBhvr>
                                        <p:cTn id="16" dur="1" fill="hold">
                                          <p:stCondLst>
                                            <p:cond delay="0"/>
                                          </p:stCondLst>
                                        </p:cTn>
                                        <p:tgtEl>
                                          <p:spTgt spid="332809"/>
                                        </p:tgtEl>
                                        <p:attrNameLst>
                                          <p:attrName>style.visibility</p:attrName>
                                        </p:attrNameLst>
                                      </p:cBhvr>
                                      <p:to>
                                        <p:strVal val="hidden"/>
                                      </p:to>
                                    </p:set>
                                  </p:childTnLst>
                                </p:cTn>
                              </p:par>
                              <p:par>
                                <p:cTn id="17" presetID="55" presetClass="entr" presetSubtype="0" fill="hold" grpId="0" nodeType="withEffect">
                                  <p:stCondLst>
                                    <p:cond delay="0"/>
                                  </p:stCondLst>
                                  <p:childTnLst>
                                    <p:set>
                                      <p:cBhvr>
                                        <p:cTn id="18" dur="1" fill="hold">
                                          <p:stCondLst>
                                            <p:cond delay="0"/>
                                          </p:stCondLst>
                                        </p:cTn>
                                        <p:tgtEl>
                                          <p:spTgt spid="332810"/>
                                        </p:tgtEl>
                                        <p:attrNameLst>
                                          <p:attrName>style.visibility</p:attrName>
                                        </p:attrNameLst>
                                      </p:cBhvr>
                                      <p:to>
                                        <p:strVal val="visible"/>
                                      </p:to>
                                    </p:set>
                                    <p:anim calcmode="lin" valueType="num">
                                      <p:cBhvr>
                                        <p:cTn id="19" dur="500" fill="hold"/>
                                        <p:tgtEl>
                                          <p:spTgt spid="332810"/>
                                        </p:tgtEl>
                                        <p:attrNameLst>
                                          <p:attrName>ppt_w</p:attrName>
                                        </p:attrNameLst>
                                      </p:cBhvr>
                                      <p:tavLst>
                                        <p:tav tm="0">
                                          <p:val>
                                            <p:strVal val="#ppt_w*0.70"/>
                                          </p:val>
                                        </p:tav>
                                        <p:tav tm="100000">
                                          <p:val>
                                            <p:strVal val="#ppt_w"/>
                                          </p:val>
                                        </p:tav>
                                      </p:tavLst>
                                    </p:anim>
                                    <p:anim calcmode="lin" valueType="num">
                                      <p:cBhvr>
                                        <p:cTn id="20" dur="500" fill="hold"/>
                                        <p:tgtEl>
                                          <p:spTgt spid="332810"/>
                                        </p:tgtEl>
                                        <p:attrNameLst>
                                          <p:attrName>ppt_h</p:attrName>
                                        </p:attrNameLst>
                                      </p:cBhvr>
                                      <p:tavLst>
                                        <p:tav tm="0">
                                          <p:val>
                                            <p:strVal val="#ppt_h"/>
                                          </p:val>
                                        </p:tav>
                                        <p:tav tm="100000">
                                          <p:val>
                                            <p:strVal val="#ppt_h"/>
                                          </p:val>
                                        </p:tav>
                                      </p:tavLst>
                                    </p:anim>
                                    <p:animEffect transition="in" filter="fade">
                                      <p:cBhvr>
                                        <p:cTn id="21" dur="500"/>
                                        <p:tgtEl>
                                          <p:spTgt spid="332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9" grpId="0"/>
      <p:bldP spid="332809" grpId="1"/>
      <p:bldP spid="33281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901" name="Rectangle 5"/>
          <p:cNvSpPr>
            <a:spLocks noChangeArrowheads="1"/>
          </p:cNvSpPr>
          <p:nvPr/>
        </p:nvSpPr>
        <p:spPr bwMode="auto">
          <a:xfrm>
            <a:off x="1055871" y="2525836"/>
            <a:ext cx="11754239" cy="5532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0046" tIns="65023" rIns="130046" bIns="65023" anchor="ctr">
            <a:spAutoFit/>
          </a:bodyPr>
          <a:lstStyle/>
          <a:p>
            <a:pPr indent="270929">
              <a:lnSpc>
                <a:spcPct val="150000"/>
              </a:lnSpc>
            </a:pPr>
            <a:r>
              <a:rPr lang="zh-CN" altLang="en-US" dirty="0">
                <a:solidFill>
                  <a:srgbClr val="008000"/>
                </a:solidFill>
                <a:latin typeface="华文中宋" pitchFamily="2" charset="-122"/>
                <a:ea typeface="华文中宋" pitchFamily="2" charset="-122"/>
              </a:rPr>
              <a:t>任意选择明文和加密密钥如下：</a:t>
            </a:r>
          </a:p>
          <a:p>
            <a:pPr indent="270929">
              <a:lnSpc>
                <a:spcPct val="150000"/>
              </a:lnSpc>
            </a:pPr>
            <a:r>
              <a:rPr lang="zh-CN" altLang="en-US" dirty="0">
                <a:solidFill>
                  <a:srgbClr val="008000"/>
                </a:solidFill>
                <a:latin typeface="华文中宋" pitchFamily="2" charset="-122"/>
                <a:ea typeface="华文中宋" pitchFamily="2" charset="-122"/>
              </a:rPr>
              <a:t>明文</a:t>
            </a:r>
            <a:r>
              <a:rPr lang="en-US" altLang="zh-CN" i="1" dirty="0">
                <a:solidFill>
                  <a:srgbClr val="008000"/>
                </a:solidFill>
                <a:latin typeface="华文中宋" pitchFamily="2" charset="-122"/>
                <a:ea typeface="华文中宋" pitchFamily="2" charset="-122"/>
              </a:rPr>
              <a:t>P</a:t>
            </a:r>
            <a:r>
              <a:rPr lang="zh-CN" altLang="en-US" dirty="0">
                <a:solidFill>
                  <a:srgbClr val="008000"/>
                </a:solidFill>
                <a:latin typeface="华文中宋" pitchFamily="2" charset="-122"/>
                <a:ea typeface="华文中宋" pitchFamily="2" charset="-122"/>
              </a:rPr>
              <a:t>：            </a:t>
            </a:r>
            <a:r>
              <a:rPr lang="en-US" altLang="zh-CN" dirty="0">
                <a:solidFill>
                  <a:srgbClr val="008000"/>
                </a:solidFill>
                <a:latin typeface="华文中宋" pitchFamily="2" charset="-122"/>
                <a:ea typeface="华文中宋" pitchFamily="2" charset="-122"/>
              </a:rPr>
              <a:t>69 77 78 79 73 6a 6c 71 6c 79 69 65 6f 77 74 69</a:t>
            </a:r>
          </a:p>
          <a:p>
            <a:pPr indent="270929">
              <a:lnSpc>
                <a:spcPct val="150000"/>
              </a:lnSpc>
            </a:pPr>
            <a:r>
              <a:rPr lang="zh-CN" altLang="en-US" dirty="0">
                <a:solidFill>
                  <a:srgbClr val="FF0000"/>
                </a:solidFill>
                <a:latin typeface="华文中宋" pitchFamily="2" charset="-122"/>
                <a:ea typeface="华文中宋" pitchFamily="2" charset="-122"/>
              </a:rPr>
              <a:t>加密密钥</a:t>
            </a:r>
            <a:r>
              <a:rPr lang="en-US" altLang="zh-CN" i="1" dirty="0">
                <a:solidFill>
                  <a:srgbClr val="FF0000"/>
                </a:solidFill>
                <a:latin typeface="华文中宋" pitchFamily="2" charset="-122"/>
                <a:ea typeface="华文中宋" pitchFamily="2" charset="-122"/>
              </a:rPr>
              <a:t>K</a:t>
            </a:r>
            <a:r>
              <a:rPr lang="zh-CN" altLang="en-US" dirty="0">
                <a:solidFill>
                  <a:srgbClr val="FF0000"/>
                </a:solidFill>
                <a:latin typeface="华文中宋" pitchFamily="2" charset="-122"/>
                <a:ea typeface="华文中宋" pitchFamily="2" charset="-122"/>
              </a:rPr>
              <a:t>：</a:t>
            </a:r>
            <a:r>
              <a:rPr lang="zh-CN" altLang="en-US" dirty="0">
                <a:solidFill>
                  <a:srgbClr val="008000"/>
                </a:solidFill>
                <a:latin typeface="华文中宋" pitchFamily="2" charset="-122"/>
                <a:ea typeface="华文中宋" pitchFamily="2" charset="-122"/>
              </a:rPr>
              <a:t>    </a:t>
            </a:r>
            <a:r>
              <a:rPr lang="en-US" altLang="zh-CN" dirty="0">
                <a:solidFill>
                  <a:srgbClr val="FF0000"/>
                </a:solidFill>
                <a:latin typeface="华文中宋" pitchFamily="2" charset="-122"/>
                <a:ea typeface="华文中宋" pitchFamily="2" charset="-122"/>
              </a:rPr>
              <a:t>71 67 71 74 61 63 76 70 71 67 76 68 76 6d 67 6d </a:t>
            </a:r>
          </a:p>
          <a:p>
            <a:pPr indent="270929">
              <a:lnSpc>
                <a:spcPct val="150000"/>
              </a:lnSpc>
            </a:pPr>
            <a:r>
              <a:rPr lang="zh-CN" altLang="en-US" dirty="0">
                <a:solidFill>
                  <a:srgbClr val="008000"/>
                </a:solidFill>
                <a:latin typeface="华文中宋" pitchFamily="2" charset="-122"/>
                <a:ea typeface="华文中宋" pitchFamily="2" charset="-122"/>
              </a:rPr>
              <a:t>攻击实验数据如下： </a:t>
            </a:r>
          </a:p>
          <a:p>
            <a:pPr indent="270929">
              <a:lnSpc>
                <a:spcPct val="150000"/>
              </a:lnSpc>
            </a:pPr>
            <a:r>
              <a:rPr lang="zh-CN" altLang="en-US" dirty="0">
                <a:solidFill>
                  <a:srgbClr val="008000"/>
                </a:solidFill>
                <a:latin typeface="华文中宋" pitchFamily="2" charset="-122"/>
                <a:ea typeface="华文中宋" pitchFamily="2" charset="-122"/>
              </a:rPr>
              <a:t>正确密文</a:t>
            </a:r>
            <a:r>
              <a:rPr lang="en-US" altLang="zh-CN" i="1" dirty="0">
                <a:solidFill>
                  <a:srgbClr val="008000"/>
                </a:solidFill>
                <a:latin typeface="华文中宋" pitchFamily="2" charset="-122"/>
                <a:ea typeface="华文中宋" pitchFamily="2" charset="-122"/>
              </a:rPr>
              <a:t>C</a:t>
            </a:r>
            <a:r>
              <a:rPr lang="zh-CN" altLang="en-US" dirty="0">
                <a:solidFill>
                  <a:srgbClr val="008000"/>
                </a:solidFill>
                <a:latin typeface="华文中宋" pitchFamily="2" charset="-122"/>
                <a:ea typeface="华文中宋" pitchFamily="2" charset="-122"/>
              </a:rPr>
              <a:t>：    </a:t>
            </a:r>
            <a:r>
              <a:rPr lang="en-US" altLang="zh-CN" dirty="0">
                <a:solidFill>
                  <a:srgbClr val="008000"/>
                </a:solidFill>
                <a:latin typeface="华文中宋" pitchFamily="2" charset="-122"/>
                <a:ea typeface="华文中宋" pitchFamily="2" charset="-122"/>
              </a:rPr>
              <a:t>73 88 03 4b 28 2b 84 e0 7d </a:t>
            </a:r>
            <a:r>
              <a:rPr lang="en-US" altLang="zh-CN" dirty="0" err="1">
                <a:solidFill>
                  <a:srgbClr val="008000"/>
                </a:solidFill>
                <a:latin typeface="华文中宋" pitchFamily="2" charset="-122"/>
                <a:ea typeface="华文中宋" pitchFamily="2" charset="-122"/>
              </a:rPr>
              <a:t>ef</a:t>
            </a:r>
            <a:r>
              <a:rPr lang="en-US" altLang="zh-CN" dirty="0">
                <a:solidFill>
                  <a:srgbClr val="008000"/>
                </a:solidFill>
                <a:latin typeface="华文中宋" pitchFamily="2" charset="-122"/>
                <a:ea typeface="华文中宋" pitchFamily="2" charset="-122"/>
              </a:rPr>
              <a:t> 8c f2 0d 3c </a:t>
            </a:r>
            <a:r>
              <a:rPr lang="en-US" altLang="zh-CN" dirty="0" err="1">
                <a:solidFill>
                  <a:srgbClr val="008000"/>
                </a:solidFill>
                <a:latin typeface="华文中宋" pitchFamily="2" charset="-122"/>
                <a:ea typeface="华文中宋" pitchFamily="2" charset="-122"/>
              </a:rPr>
              <a:t>ea</a:t>
            </a:r>
            <a:r>
              <a:rPr lang="en-US" altLang="zh-CN" dirty="0">
                <a:solidFill>
                  <a:srgbClr val="008000"/>
                </a:solidFill>
                <a:latin typeface="华文中宋" pitchFamily="2" charset="-122"/>
                <a:ea typeface="华文中宋" pitchFamily="2" charset="-122"/>
              </a:rPr>
              <a:t> 38</a:t>
            </a:r>
          </a:p>
          <a:p>
            <a:pPr indent="270929">
              <a:lnSpc>
                <a:spcPct val="150000"/>
              </a:lnSpc>
            </a:pPr>
            <a:r>
              <a:rPr lang="zh-CN" altLang="en-US" dirty="0">
                <a:solidFill>
                  <a:srgbClr val="008000"/>
                </a:solidFill>
                <a:latin typeface="华文中宋" pitchFamily="2" charset="-122"/>
                <a:ea typeface="华文中宋" pitchFamily="2" charset="-122"/>
              </a:rPr>
              <a:t>第</a:t>
            </a:r>
            <a:r>
              <a:rPr lang="en-US" altLang="zh-CN" dirty="0">
                <a:solidFill>
                  <a:srgbClr val="008000"/>
                </a:solidFill>
                <a:latin typeface="华文中宋" pitchFamily="2" charset="-122"/>
                <a:ea typeface="华文中宋" pitchFamily="2" charset="-122"/>
              </a:rPr>
              <a:t>1</a:t>
            </a:r>
            <a:r>
              <a:rPr lang="zh-CN" altLang="en-US" dirty="0">
                <a:solidFill>
                  <a:srgbClr val="008000"/>
                </a:solidFill>
                <a:latin typeface="华文中宋" pitchFamily="2" charset="-122"/>
                <a:ea typeface="华文中宋" pitchFamily="2" charset="-122"/>
              </a:rPr>
              <a:t>个错误密文</a:t>
            </a:r>
            <a:r>
              <a:rPr lang="en-US" altLang="zh-CN" i="1" dirty="0">
                <a:solidFill>
                  <a:srgbClr val="008000"/>
                </a:solidFill>
                <a:latin typeface="华文中宋" pitchFamily="2" charset="-122"/>
                <a:ea typeface="华文中宋" pitchFamily="2" charset="-122"/>
              </a:rPr>
              <a:t>C</a:t>
            </a:r>
            <a:r>
              <a:rPr lang="en-US" altLang="zh-CN" dirty="0">
                <a:solidFill>
                  <a:srgbClr val="008000"/>
                </a:solidFill>
                <a:latin typeface="华文中宋" pitchFamily="2" charset="-122"/>
                <a:ea typeface="华文中宋" pitchFamily="2" charset="-122"/>
              </a:rPr>
              <a:t>*1</a:t>
            </a:r>
            <a:r>
              <a:rPr lang="zh-CN" altLang="en-US" dirty="0">
                <a:solidFill>
                  <a:srgbClr val="008000"/>
                </a:solidFill>
                <a:latin typeface="华文中宋" pitchFamily="2" charset="-122"/>
                <a:ea typeface="华文中宋" pitchFamily="2" charset="-122"/>
              </a:rPr>
              <a:t>： </a:t>
            </a:r>
            <a:r>
              <a:rPr lang="en-US" altLang="zh-CN" dirty="0">
                <a:solidFill>
                  <a:srgbClr val="008000"/>
                </a:solidFill>
                <a:latin typeface="华文中宋" pitchFamily="2" charset="-122"/>
                <a:ea typeface="华文中宋" pitchFamily="2" charset="-122"/>
              </a:rPr>
              <a:t>49 b0 34 12 08 2d e0 42 e3 19 90 a5 c7 </a:t>
            </a:r>
            <a:r>
              <a:rPr lang="en-US" altLang="zh-CN" dirty="0" err="1">
                <a:solidFill>
                  <a:srgbClr val="008000"/>
                </a:solidFill>
                <a:latin typeface="华文中宋" pitchFamily="2" charset="-122"/>
                <a:ea typeface="华文中宋" pitchFamily="2" charset="-122"/>
              </a:rPr>
              <a:t>cf</a:t>
            </a:r>
            <a:r>
              <a:rPr lang="en-US" altLang="zh-CN" dirty="0">
                <a:solidFill>
                  <a:srgbClr val="008000"/>
                </a:solidFill>
                <a:latin typeface="华文中宋" pitchFamily="2" charset="-122"/>
                <a:ea typeface="华文中宋" pitchFamily="2" charset="-122"/>
              </a:rPr>
              <a:t> 88 5a</a:t>
            </a:r>
          </a:p>
          <a:p>
            <a:pPr indent="270929">
              <a:lnSpc>
                <a:spcPct val="150000"/>
              </a:lnSpc>
            </a:pPr>
            <a:r>
              <a:rPr lang="zh-CN" altLang="en-US" dirty="0">
                <a:solidFill>
                  <a:srgbClr val="008000"/>
                </a:solidFill>
                <a:latin typeface="华文中宋" pitchFamily="2" charset="-122"/>
                <a:ea typeface="华文中宋" pitchFamily="2" charset="-122"/>
              </a:rPr>
              <a:t>第</a:t>
            </a:r>
            <a:r>
              <a:rPr lang="en-US" altLang="zh-CN" dirty="0">
                <a:solidFill>
                  <a:srgbClr val="008000"/>
                </a:solidFill>
                <a:latin typeface="华文中宋" pitchFamily="2" charset="-122"/>
                <a:ea typeface="华文中宋" pitchFamily="2" charset="-122"/>
              </a:rPr>
              <a:t>2</a:t>
            </a:r>
            <a:r>
              <a:rPr lang="zh-CN" altLang="en-US" dirty="0">
                <a:solidFill>
                  <a:srgbClr val="008000"/>
                </a:solidFill>
                <a:latin typeface="华文中宋" pitchFamily="2" charset="-122"/>
                <a:ea typeface="华文中宋" pitchFamily="2" charset="-122"/>
              </a:rPr>
              <a:t>个错误密文</a:t>
            </a:r>
            <a:r>
              <a:rPr lang="en-US" altLang="zh-CN" i="1" dirty="0">
                <a:solidFill>
                  <a:srgbClr val="008000"/>
                </a:solidFill>
                <a:latin typeface="华文中宋" pitchFamily="2" charset="-122"/>
                <a:ea typeface="华文中宋" pitchFamily="2" charset="-122"/>
              </a:rPr>
              <a:t>C</a:t>
            </a:r>
            <a:r>
              <a:rPr lang="en-US" altLang="zh-CN" dirty="0">
                <a:solidFill>
                  <a:srgbClr val="008000"/>
                </a:solidFill>
                <a:latin typeface="华文中宋" pitchFamily="2" charset="-122"/>
                <a:ea typeface="华文中宋" pitchFamily="2" charset="-122"/>
              </a:rPr>
              <a:t>*2</a:t>
            </a:r>
            <a:r>
              <a:rPr lang="zh-CN" altLang="en-US" dirty="0">
                <a:solidFill>
                  <a:srgbClr val="008000"/>
                </a:solidFill>
                <a:latin typeface="华文中宋" pitchFamily="2" charset="-122"/>
                <a:ea typeface="华文中宋" pitchFamily="2" charset="-122"/>
              </a:rPr>
              <a:t>： </a:t>
            </a:r>
            <a:r>
              <a:rPr lang="en-US" altLang="zh-CN" dirty="0">
                <a:solidFill>
                  <a:srgbClr val="008000"/>
                </a:solidFill>
                <a:latin typeface="华文中宋" pitchFamily="2" charset="-122"/>
                <a:ea typeface="华文中宋" pitchFamily="2" charset="-122"/>
              </a:rPr>
              <a:t>d8 4c 45 dc 13 e8 a8 f0 94 23 b1 38 </a:t>
            </a:r>
            <a:r>
              <a:rPr lang="en-US" altLang="zh-CN" dirty="0" err="1">
                <a:solidFill>
                  <a:srgbClr val="008000"/>
                </a:solidFill>
                <a:latin typeface="华文中宋" pitchFamily="2" charset="-122"/>
                <a:ea typeface="华文中宋" pitchFamily="2" charset="-122"/>
              </a:rPr>
              <a:t>aa</a:t>
            </a:r>
            <a:r>
              <a:rPr lang="en-US" altLang="zh-CN" dirty="0">
                <a:solidFill>
                  <a:srgbClr val="008000"/>
                </a:solidFill>
                <a:latin typeface="华文中宋" pitchFamily="2" charset="-122"/>
                <a:ea typeface="华文中宋" pitchFamily="2" charset="-122"/>
              </a:rPr>
              <a:t> 59 e2 d3</a:t>
            </a:r>
          </a:p>
          <a:p>
            <a:pPr indent="270929">
              <a:lnSpc>
                <a:spcPct val="150000"/>
              </a:lnSpc>
            </a:pPr>
            <a:r>
              <a:rPr lang="zh-CN" altLang="en-US" dirty="0">
                <a:solidFill>
                  <a:srgbClr val="008000"/>
                </a:solidFill>
                <a:latin typeface="华文中宋" pitchFamily="2" charset="-122"/>
                <a:ea typeface="华文中宋" pitchFamily="2" charset="-122"/>
              </a:rPr>
              <a:t>恢复</a:t>
            </a:r>
            <a:r>
              <a:rPr lang="en-US" altLang="zh-CN" i="1" dirty="0">
                <a:solidFill>
                  <a:srgbClr val="008000"/>
                </a:solidFill>
                <a:latin typeface="华文中宋" pitchFamily="2" charset="-122"/>
                <a:ea typeface="华文中宋" pitchFamily="2" charset="-122"/>
              </a:rPr>
              <a:t>K</a:t>
            </a:r>
            <a:r>
              <a:rPr lang="en-US" altLang="zh-CN" baseline="-25000" dirty="0">
                <a:solidFill>
                  <a:srgbClr val="008000"/>
                </a:solidFill>
                <a:latin typeface="华文中宋" pitchFamily="2" charset="-122"/>
                <a:ea typeface="华文中宋" pitchFamily="2" charset="-122"/>
              </a:rPr>
              <a:t>10</a:t>
            </a:r>
            <a:r>
              <a:rPr lang="zh-CN" altLang="en-US" dirty="0">
                <a:solidFill>
                  <a:srgbClr val="008000"/>
                </a:solidFill>
                <a:latin typeface="华文中宋" pitchFamily="2" charset="-122"/>
                <a:ea typeface="华文中宋" pitchFamily="2" charset="-122"/>
              </a:rPr>
              <a:t>密钥：      </a:t>
            </a:r>
            <a:r>
              <a:rPr lang="en-US" altLang="zh-CN" dirty="0">
                <a:solidFill>
                  <a:srgbClr val="008000"/>
                </a:solidFill>
                <a:latin typeface="华文中宋" pitchFamily="2" charset="-122"/>
                <a:ea typeface="华文中宋" pitchFamily="2" charset="-122"/>
              </a:rPr>
              <a:t>79 </a:t>
            </a:r>
            <a:r>
              <a:rPr lang="en-US" altLang="zh-CN" dirty="0" err="1">
                <a:solidFill>
                  <a:srgbClr val="008000"/>
                </a:solidFill>
                <a:latin typeface="华文中宋" pitchFamily="2" charset="-122"/>
                <a:ea typeface="华文中宋" pitchFamily="2" charset="-122"/>
              </a:rPr>
              <a:t>aa</a:t>
            </a:r>
            <a:r>
              <a:rPr lang="en-US" altLang="zh-CN" dirty="0">
                <a:solidFill>
                  <a:srgbClr val="008000"/>
                </a:solidFill>
                <a:latin typeface="华文中宋" pitchFamily="2" charset="-122"/>
                <a:ea typeface="华文中宋" pitchFamily="2" charset="-122"/>
              </a:rPr>
              <a:t> </a:t>
            </a:r>
            <a:r>
              <a:rPr lang="en-US" altLang="zh-CN" dirty="0" err="1">
                <a:solidFill>
                  <a:srgbClr val="008000"/>
                </a:solidFill>
                <a:latin typeface="华文中宋" pitchFamily="2" charset="-122"/>
                <a:ea typeface="华文中宋" pitchFamily="2" charset="-122"/>
              </a:rPr>
              <a:t>cf</a:t>
            </a:r>
            <a:r>
              <a:rPr lang="en-US" altLang="zh-CN" dirty="0">
                <a:solidFill>
                  <a:srgbClr val="008000"/>
                </a:solidFill>
                <a:latin typeface="华文中宋" pitchFamily="2" charset="-122"/>
                <a:ea typeface="华文中宋" pitchFamily="2" charset="-122"/>
              </a:rPr>
              <a:t> 1a </a:t>
            </a:r>
            <a:r>
              <a:rPr lang="en-US" altLang="zh-CN" dirty="0" err="1">
                <a:solidFill>
                  <a:srgbClr val="008000"/>
                </a:solidFill>
                <a:latin typeface="华文中宋" pitchFamily="2" charset="-122"/>
                <a:ea typeface="华文中宋" pitchFamily="2" charset="-122"/>
              </a:rPr>
              <a:t>fb</a:t>
            </a:r>
            <a:r>
              <a:rPr lang="en-US" altLang="zh-CN" dirty="0">
                <a:solidFill>
                  <a:srgbClr val="008000"/>
                </a:solidFill>
                <a:latin typeface="华文中宋" pitchFamily="2" charset="-122"/>
                <a:ea typeface="华文中宋" pitchFamily="2" charset="-122"/>
              </a:rPr>
              <a:t> f9 24 a4 31 23 c8 </a:t>
            </a:r>
            <a:r>
              <a:rPr lang="en-US" altLang="zh-CN" dirty="0" err="1">
                <a:solidFill>
                  <a:srgbClr val="008000"/>
                </a:solidFill>
                <a:latin typeface="华文中宋" pitchFamily="2" charset="-122"/>
                <a:ea typeface="华文中宋" pitchFamily="2" charset="-122"/>
              </a:rPr>
              <a:t>ff</a:t>
            </a:r>
            <a:r>
              <a:rPr lang="en-US" altLang="zh-CN" dirty="0">
                <a:solidFill>
                  <a:srgbClr val="008000"/>
                </a:solidFill>
                <a:latin typeface="华文中宋" pitchFamily="2" charset="-122"/>
                <a:ea typeface="华文中宋" pitchFamily="2" charset="-122"/>
              </a:rPr>
              <a:t> </a:t>
            </a:r>
            <a:r>
              <a:rPr lang="en-US" altLang="zh-CN" dirty="0" err="1">
                <a:solidFill>
                  <a:srgbClr val="008000"/>
                </a:solidFill>
                <a:latin typeface="华文中宋" pitchFamily="2" charset="-122"/>
                <a:ea typeface="华文中宋" pitchFamily="2" charset="-122"/>
              </a:rPr>
              <a:t>ea</a:t>
            </a:r>
            <a:r>
              <a:rPr lang="en-US" altLang="zh-CN" dirty="0">
                <a:solidFill>
                  <a:srgbClr val="008000"/>
                </a:solidFill>
                <a:latin typeface="华文中宋" pitchFamily="2" charset="-122"/>
                <a:ea typeface="华文中宋" pitchFamily="2" charset="-122"/>
              </a:rPr>
              <a:t> 2d 98 85 </a:t>
            </a:r>
          </a:p>
          <a:p>
            <a:pPr indent="270929">
              <a:lnSpc>
                <a:spcPct val="150000"/>
              </a:lnSpc>
            </a:pPr>
            <a:r>
              <a:rPr lang="zh-CN" altLang="en-US" dirty="0">
                <a:solidFill>
                  <a:srgbClr val="FF0000"/>
                </a:solidFill>
                <a:latin typeface="华文中宋" pitchFamily="2" charset="-122"/>
                <a:ea typeface="华文中宋" pitchFamily="2" charset="-122"/>
              </a:rPr>
              <a:t>恢复初始密钥</a:t>
            </a:r>
            <a:r>
              <a:rPr lang="en-US" altLang="zh-CN" i="1" dirty="0">
                <a:solidFill>
                  <a:srgbClr val="FF0000"/>
                </a:solidFill>
                <a:latin typeface="华文中宋" pitchFamily="2" charset="-122"/>
                <a:ea typeface="华文中宋" pitchFamily="2" charset="-122"/>
              </a:rPr>
              <a:t>K</a:t>
            </a:r>
            <a:r>
              <a:rPr lang="zh-CN" altLang="en-US" dirty="0">
                <a:solidFill>
                  <a:srgbClr val="FF0000"/>
                </a:solidFill>
                <a:latin typeface="华文中宋" pitchFamily="2" charset="-122"/>
                <a:ea typeface="华文中宋" pitchFamily="2" charset="-122"/>
              </a:rPr>
              <a:t>：</a:t>
            </a:r>
            <a:r>
              <a:rPr lang="zh-CN" altLang="en-US" dirty="0">
                <a:solidFill>
                  <a:srgbClr val="008000"/>
                </a:solidFill>
                <a:latin typeface="华文中宋" pitchFamily="2" charset="-122"/>
                <a:ea typeface="华文中宋" pitchFamily="2" charset="-122"/>
              </a:rPr>
              <a:t>  </a:t>
            </a:r>
            <a:r>
              <a:rPr lang="en-US" altLang="zh-CN" dirty="0">
                <a:solidFill>
                  <a:srgbClr val="FF0000"/>
                </a:solidFill>
                <a:latin typeface="华文中宋" pitchFamily="2" charset="-122"/>
                <a:ea typeface="华文中宋" pitchFamily="2" charset="-122"/>
              </a:rPr>
              <a:t>71 67 71 74 61 63 76 70 71 67 76 68 76 6d 67 6d </a:t>
            </a:r>
          </a:p>
        </p:txBody>
      </p:sp>
      <p:sp>
        <p:nvSpPr>
          <p:cNvPr id="336903" name="Text Box 7"/>
          <p:cNvSpPr txBox="1">
            <a:spLocks noChangeArrowheads="1"/>
          </p:cNvSpPr>
          <p:nvPr/>
        </p:nvSpPr>
        <p:spPr bwMode="auto">
          <a:xfrm>
            <a:off x="12237155" y="8814364"/>
            <a:ext cx="614116" cy="331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p>
            <a:r>
              <a:rPr lang="en-US" altLang="zh-CN" sz="1300" b="1">
                <a:latin typeface="Times New Roman" pitchFamily="18" charset="0"/>
                <a:ea typeface="楷体_GB2312" pitchFamily="49" charset="-122"/>
              </a:rPr>
              <a:t>24</a:t>
            </a:r>
          </a:p>
        </p:txBody>
      </p:sp>
      <p:sp>
        <p:nvSpPr>
          <p:cNvPr id="8" name="内容占位符 2"/>
          <p:cNvSpPr txBox="1">
            <a:spLocks/>
          </p:cNvSpPr>
          <p:nvPr/>
        </p:nvSpPr>
        <p:spPr>
          <a:xfrm>
            <a:off x="4486176" y="1795073"/>
            <a:ext cx="5201727"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7</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密码故障分析示例</a:t>
            </a:r>
          </a:p>
        </p:txBody>
      </p:sp>
      <p:sp>
        <p:nvSpPr>
          <p:cNvPr id="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1" name="组合 4"/>
          <p:cNvGrpSpPr>
            <a:grpSpLocks/>
          </p:cNvGrpSpPr>
          <p:nvPr/>
        </p:nvGrpSpPr>
        <p:grpSpPr bwMode="auto">
          <a:xfrm>
            <a:off x="8494634" y="129028"/>
            <a:ext cx="4344470" cy="589281"/>
            <a:chOff x="288838" y="21598"/>
            <a:chExt cx="4278985" cy="590400"/>
          </a:xfrm>
        </p:grpSpPr>
        <p:sp>
          <p:nvSpPr>
            <p:cNvPr id="12" name="圆角矩形 1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14" name="AutoShape 6"/>
          <p:cNvSpPr>
            <a:spLocks noChangeArrowheads="1"/>
          </p:cNvSpPr>
          <p:nvPr/>
        </p:nvSpPr>
        <p:spPr bwMode="gray">
          <a:xfrm>
            <a:off x="1921401" y="1204392"/>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3.4 </a:t>
            </a:r>
            <a:r>
              <a:rPr lang="zh-CN" altLang="en-US" sz="2800" dirty="0">
                <a:solidFill>
                  <a:srgbClr val="000000"/>
                </a:solidFill>
                <a:latin typeface="华文中宋" pitchFamily="2" charset="-122"/>
                <a:ea typeface="华文中宋" pitchFamily="2" charset="-122"/>
              </a:rPr>
              <a:t>故障攻击原理与实例分析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402723219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6901"/>
                                        </p:tgtEl>
                                        <p:attrNameLst>
                                          <p:attrName>style.visibility</p:attrName>
                                        </p:attrNameLst>
                                      </p:cBhvr>
                                      <p:to>
                                        <p:strVal val="visible"/>
                                      </p:to>
                                    </p:set>
                                    <p:animEffect transition="in" filter="fade">
                                      <p:cBhvr>
                                        <p:cTn id="7" dur="2000"/>
                                        <p:tgtEl>
                                          <p:spTgt spid="336901"/>
                                        </p:tgtEl>
                                      </p:cBhvr>
                                    </p:animEffect>
                                    <p:anim calcmode="lin" valueType="num">
                                      <p:cBhvr>
                                        <p:cTn id="8" dur="2000" fill="hold"/>
                                        <p:tgtEl>
                                          <p:spTgt spid="336901"/>
                                        </p:tgtEl>
                                        <p:attrNameLst>
                                          <p:attrName>ppt_x</p:attrName>
                                        </p:attrNameLst>
                                      </p:cBhvr>
                                      <p:tavLst>
                                        <p:tav tm="0">
                                          <p:val>
                                            <p:strVal val="#ppt_x"/>
                                          </p:val>
                                        </p:tav>
                                        <p:tav tm="100000">
                                          <p:val>
                                            <p:strVal val="#ppt_x"/>
                                          </p:val>
                                        </p:tav>
                                      </p:tavLst>
                                    </p:anim>
                                    <p:anim calcmode="lin" valueType="num">
                                      <p:cBhvr>
                                        <p:cTn id="9" dur="2000" fill="hold"/>
                                        <p:tgtEl>
                                          <p:spTgt spid="3369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90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ChangeArrowheads="1"/>
          </p:cNvSpPr>
          <p:nvPr/>
        </p:nvSpPr>
        <p:spPr bwMode="auto">
          <a:xfrm>
            <a:off x="0" y="11406998"/>
            <a:ext cx="262697" cy="53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0046" tIns="65023" rIns="130046" bIns="65023" anchor="ctr">
            <a:spAutoFit/>
          </a:bodyPr>
          <a:lstStyle/>
          <a:p>
            <a:pPr>
              <a:lnSpc>
                <a:spcPct val="100000"/>
              </a:lnSpc>
              <a:spcBef>
                <a:spcPct val="0"/>
              </a:spcBef>
            </a:pPr>
            <a:endParaRPr lang="zh-CN" altLang="zh-CN">
              <a:solidFill>
                <a:schemeClr val="tx1"/>
              </a:solidFill>
              <a:latin typeface="Times New Roman" pitchFamily="18" charset="0"/>
              <a:ea typeface="宋体" pitchFamily="2" charset="-122"/>
            </a:endParaRPr>
          </a:p>
        </p:txBody>
      </p:sp>
      <p:sp>
        <p:nvSpPr>
          <p:cNvPr id="343114" name="Rectangle 74"/>
          <p:cNvSpPr>
            <a:spLocks noChangeArrowheads="1"/>
          </p:cNvSpPr>
          <p:nvPr/>
        </p:nvSpPr>
        <p:spPr bwMode="auto">
          <a:xfrm>
            <a:off x="597744" y="4422433"/>
            <a:ext cx="1628191" cy="1331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0046" tIns="65023" rIns="130046" bIns="65023" anchor="ctr">
            <a:spAutoFit/>
          </a:bodyPr>
          <a:lstStyle/>
          <a:p>
            <a:pPr>
              <a:lnSpc>
                <a:spcPct val="100000"/>
              </a:lnSpc>
              <a:spcBef>
                <a:spcPct val="0"/>
              </a:spcBef>
            </a:pPr>
            <a:r>
              <a:rPr lang="zh-CN" altLang="en-US" b="1">
                <a:solidFill>
                  <a:schemeClr val="accent2"/>
                </a:solidFill>
                <a:latin typeface="华文中宋" pitchFamily="2" charset="-122"/>
                <a:ea typeface="华文中宋" pitchFamily="2" charset="-122"/>
              </a:rPr>
              <a:t>第</a:t>
            </a:r>
            <a:r>
              <a:rPr lang="en-US" altLang="zh-CN" b="1">
                <a:solidFill>
                  <a:schemeClr val="accent2"/>
                </a:solidFill>
                <a:latin typeface="Times New Roman" pitchFamily="18" charset="0"/>
                <a:ea typeface="华文中宋" pitchFamily="2" charset="-122"/>
              </a:rPr>
              <a:t>1</a:t>
            </a:r>
            <a:r>
              <a:rPr lang="zh-CN" altLang="en-US" b="1">
                <a:solidFill>
                  <a:schemeClr val="accent2"/>
                </a:solidFill>
                <a:latin typeface="华文中宋" pitchFamily="2" charset="-122"/>
                <a:ea typeface="华文中宋" pitchFamily="2" charset="-122"/>
              </a:rPr>
              <a:t>个错误密文恢复密钥</a:t>
            </a:r>
          </a:p>
        </p:txBody>
      </p:sp>
      <p:sp>
        <p:nvSpPr>
          <p:cNvPr id="343118" name="Text Box 78"/>
          <p:cNvSpPr txBox="1">
            <a:spLocks noChangeArrowheads="1"/>
          </p:cNvSpPr>
          <p:nvPr/>
        </p:nvSpPr>
        <p:spPr bwMode="auto">
          <a:xfrm>
            <a:off x="12648071" y="8972409"/>
            <a:ext cx="614116" cy="331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p>
            <a:r>
              <a:rPr lang="en-US" altLang="zh-CN" sz="1300" b="1">
                <a:latin typeface="Times New Roman" pitchFamily="18" charset="0"/>
                <a:ea typeface="楷体_GB2312" pitchFamily="49" charset="-122"/>
              </a:rPr>
              <a:t>25</a:t>
            </a:r>
          </a:p>
        </p:txBody>
      </p:sp>
      <p:pic>
        <p:nvPicPr>
          <p:cNvPr id="343231" name="Picture 1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4008" y="1088381"/>
            <a:ext cx="8903376" cy="8083249"/>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7"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8" name="组合 4"/>
          <p:cNvGrpSpPr>
            <a:grpSpLocks/>
          </p:cNvGrpSpPr>
          <p:nvPr/>
        </p:nvGrpSpPr>
        <p:grpSpPr bwMode="auto">
          <a:xfrm>
            <a:off x="8494634" y="129028"/>
            <a:ext cx="4344470" cy="589281"/>
            <a:chOff x="288838" y="21598"/>
            <a:chExt cx="4278985" cy="590400"/>
          </a:xfrm>
        </p:grpSpPr>
        <p:sp>
          <p:nvSpPr>
            <p:cNvPr id="9" name="圆角矩形 8"/>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0"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Tree>
    <p:extLst>
      <p:ext uri="{BB962C8B-B14F-4D97-AF65-F5344CB8AC3E}">
        <p14:creationId xmlns:p14="http://schemas.microsoft.com/office/powerpoint/2010/main" val="189014464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43231"/>
                                        </p:tgtEl>
                                        <p:attrNameLst>
                                          <p:attrName>style.visibility</p:attrName>
                                        </p:attrNameLst>
                                      </p:cBhvr>
                                      <p:to>
                                        <p:strVal val="visible"/>
                                      </p:to>
                                    </p:set>
                                    <p:animEffect transition="in" filter="slide(fromBottom)">
                                      <p:cBhvr>
                                        <p:cTn id="7" dur="500"/>
                                        <p:tgtEl>
                                          <p:spTgt spid="343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6" name="Rectangle 4"/>
          <p:cNvSpPr>
            <a:spLocks noChangeArrowheads="1"/>
          </p:cNvSpPr>
          <p:nvPr/>
        </p:nvSpPr>
        <p:spPr bwMode="auto">
          <a:xfrm>
            <a:off x="381720" y="2754849"/>
            <a:ext cx="2495171" cy="931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0046" tIns="65023" rIns="130046" bIns="65023" anchor="ctr">
            <a:spAutoFit/>
          </a:bodyPr>
          <a:lstStyle/>
          <a:p>
            <a:pPr indent="379301"/>
            <a:r>
              <a:rPr lang="zh-CN" altLang="en-US" b="1" dirty="0">
                <a:solidFill>
                  <a:schemeClr val="accent2"/>
                </a:solidFill>
                <a:latin typeface="华文中宋" pitchFamily="2" charset="-122"/>
                <a:ea typeface="华文中宋" pitchFamily="2" charset="-122"/>
              </a:rPr>
              <a:t>第</a:t>
            </a:r>
            <a:r>
              <a:rPr lang="en-US" altLang="zh-CN" b="1" dirty="0">
                <a:solidFill>
                  <a:schemeClr val="accent2"/>
                </a:solidFill>
                <a:latin typeface="Times New Roman" pitchFamily="18" charset="0"/>
                <a:ea typeface="华文中宋" pitchFamily="2" charset="-122"/>
              </a:rPr>
              <a:t>2</a:t>
            </a:r>
            <a:r>
              <a:rPr lang="zh-CN" altLang="en-US" b="1" dirty="0">
                <a:solidFill>
                  <a:schemeClr val="accent2"/>
                </a:solidFill>
                <a:latin typeface="华文中宋" pitchFamily="2" charset="-122"/>
                <a:ea typeface="华文中宋" pitchFamily="2" charset="-122"/>
              </a:rPr>
              <a:t>个错误密文恢复密钥</a:t>
            </a:r>
          </a:p>
        </p:txBody>
      </p:sp>
      <p:pic>
        <p:nvPicPr>
          <p:cNvPr id="4126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0907" y="1420416"/>
            <a:ext cx="9098117" cy="760497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6" name="组合 4"/>
          <p:cNvGrpSpPr>
            <a:grpSpLocks/>
          </p:cNvGrpSpPr>
          <p:nvPr/>
        </p:nvGrpSpPr>
        <p:grpSpPr bwMode="auto">
          <a:xfrm>
            <a:off x="8494634" y="129028"/>
            <a:ext cx="4344470" cy="589281"/>
            <a:chOff x="288838" y="21598"/>
            <a:chExt cx="4278985" cy="590400"/>
          </a:xfrm>
        </p:grpSpPr>
        <p:sp>
          <p:nvSpPr>
            <p:cNvPr id="7" name="圆角矩形 6"/>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8"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Tree>
    <p:extLst>
      <p:ext uri="{BB962C8B-B14F-4D97-AF65-F5344CB8AC3E}">
        <p14:creationId xmlns:p14="http://schemas.microsoft.com/office/powerpoint/2010/main" val="23551254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412677"/>
                                        </p:tgtEl>
                                        <p:attrNameLst>
                                          <p:attrName>style.visibility</p:attrName>
                                        </p:attrNameLst>
                                      </p:cBhvr>
                                      <p:to>
                                        <p:strVal val="visible"/>
                                      </p:to>
                                    </p:set>
                                    <p:anim calcmode="lin" valueType="num">
                                      <p:cBhvr>
                                        <p:cTn id="7" dur="1000" fill="hold"/>
                                        <p:tgtEl>
                                          <p:spTgt spid="412677"/>
                                        </p:tgtEl>
                                        <p:attrNameLst>
                                          <p:attrName>ppt_w</p:attrName>
                                        </p:attrNameLst>
                                      </p:cBhvr>
                                      <p:tavLst>
                                        <p:tav tm="0">
                                          <p:val>
                                            <p:strVal val="#ppt_w*0.70"/>
                                          </p:val>
                                        </p:tav>
                                        <p:tav tm="100000">
                                          <p:val>
                                            <p:strVal val="#ppt_w"/>
                                          </p:val>
                                        </p:tav>
                                      </p:tavLst>
                                    </p:anim>
                                    <p:anim calcmode="lin" valueType="num">
                                      <p:cBhvr>
                                        <p:cTn id="8" dur="1000" fill="hold"/>
                                        <p:tgtEl>
                                          <p:spTgt spid="412677"/>
                                        </p:tgtEl>
                                        <p:attrNameLst>
                                          <p:attrName>ppt_h</p:attrName>
                                        </p:attrNameLst>
                                      </p:cBhvr>
                                      <p:tavLst>
                                        <p:tav tm="0">
                                          <p:val>
                                            <p:strVal val="#ppt_h"/>
                                          </p:val>
                                        </p:tav>
                                        <p:tav tm="100000">
                                          <p:val>
                                            <p:strVal val="#ppt_h"/>
                                          </p:val>
                                        </p:tav>
                                      </p:tavLst>
                                    </p:anim>
                                    <p:animEffect transition="in" filter="fade">
                                      <p:cBhvr>
                                        <p:cTn id="9" dur="1000"/>
                                        <p:tgtEl>
                                          <p:spTgt spid="412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3" name="Rectangle 5"/>
          <p:cNvSpPr>
            <a:spLocks noChangeArrowheads="1"/>
          </p:cNvSpPr>
          <p:nvPr/>
        </p:nvSpPr>
        <p:spPr bwMode="auto">
          <a:xfrm>
            <a:off x="1271461" y="3148608"/>
            <a:ext cx="11162453" cy="3455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nchor="ctr">
            <a:spAutoFit/>
          </a:bodyPr>
          <a:lstStyle/>
          <a:p>
            <a:pPr indent="178362">
              <a:lnSpc>
                <a:spcPct val="200000"/>
              </a:lnSpc>
            </a:pPr>
            <a:r>
              <a:rPr lang="en-US" altLang="zh-CN" sz="3600" dirty="0">
                <a:latin typeface="华文中宋" pitchFamily="2" charset="-122"/>
                <a:ea typeface="华文中宋" pitchFamily="2" charset="-122"/>
              </a:rPr>
              <a:t>     </a:t>
            </a:r>
            <a:r>
              <a:rPr lang="zh-CN" altLang="en-US" sz="3600" dirty="0">
                <a:latin typeface="华文中宋" pitchFamily="2" charset="-122"/>
                <a:ea typeface="华文中宋" pitchFamily="2" charset="-122"/>
              </a:rPr>
              <a:t>实验结果表明，一次故障导入可将</a:t>
            </a:r>
            <a:r>
              <a:rPr lang="en-US" altLang="zh-CN" sz="3600" dirty="0">
                <a:latin typeface="华文中宋" pitchFamily="2" charset="-122"/>
                <a:ea typeface="华文中宋" pitchFamily="2" charset="-122"/>
              </a:rPr>
              <a:t>AES</a:t>
            </a:r>
            <a:r>
              <a:rPr lang="zh-CN" altLang="en-US" sz="3600" dirty="0">
                <a:latin typeface="华文中宋" pitchFamily="2" charset="-122"/>
                <a:ea typeface="华文中宋" pitchFamily="2" charset="-122"/>
              </a:rPr>
              <a:t>密钥空间由</a:t>
            </a:r>
            <a:r>
              <a:rPr lang="en-US" altLang="zh-CN" sz="3600" dirty="0">
                <a:latin typeface="华文中宋" pitchFamily="2" charset="-122"/>
                <a:ea typeface="华文中宋" pitchFamily="2" charset="-122"/>
              </a:rPr>
              <a:t>2</a:t>
            </a:r>
            <a:r>
              <a:rPr lang="en-US" altLang="zh-CN" sz="3600" baseline="30000" dirty="0">
                <a:latin typeface="华文中宋" pitchFamily="2" charset="-122"/>
                <a:ea typeface="华文中宋" pitchFamily="2" charset="-122"/>
              </a:rPr>
              <a:t>128</a:t>
            </a:r>
            <a:r>
              <a:rPr lang="zh-CN" altLang="en-US" sz="3600" dirty="0">
                <a:latin typeface="华文中宋" pitchFamily="2" charset="-122"/>
                <a:ea typeface="华文中宋" pitchFamily="2" charset="-122"/>
              </a:rPr>
              <a:t>降低到</a:t>
            </a:r>
            <a:r>
              <a:rPr lang="en-US" altLang="zh-CN" sz="3600" dirty="0">
                <a:latin typeface="华文中宋" pitchFamily="2" charset="-122"/>
                <a:ea typeface="华文中宋" pitchFamily="2" charset="-122"/>
              </a:rPr>
              <a:t>2</a:t>
            </a:r>
            <a:r>
              <a:rPr lang="en-US" altLang="zh-CN" sz="3600" baseline="30000" dirty="0">
                <a:latin typeface="华文中宋" pitchFamily="2" charset="-122"/>
                <a:ea typeface="华文中宋" pitchFamily="2" charset="-122"/>
              </a:rPr>
              <a:t>31.63</a:t>
            </a:r>
            <a:r>
              <a:rPr lang="zh-CN" altLang="en-US" sz="3600" dirty="0">
                <a:latin typeface="华文中宋" pitchFamily="2" charset="-122"/>
                <a:ea typeface="华文中宋" pitchFamily="2" charset="-122"/>
              </a:rPr>
              <a:t>，两次故障导入无需任何暴力破解，可直接恢复</a:t>
            </a:r>
            <a:r>
              <a:rPr lang="en-US" altLang="zh-CN" sz="3600" dirty="0">
                <a:latin typeface="华文中宋" pitchFamily="2" charset="-122"/>
                <a:ea typeface="华文中宋" pitchFamily="2" charset="-122"/>
              </a:rPr>
              <a:t>128</a:t>
            </a:r>
            <a:r>
              <a:rPr lang="zh-CN" altLang="en-US" sz="3600" dirty="0">
                <a:latin typeface="华文中宋" pitchFamily="2" charset="-122"/>
                <a:ea typeface="华文中宋" pitchFamily="2" charset="-122"/>
              </a:rPr>
              <a:t>位</a:t>
            </a:r>
            <a:r>
              <a:rPr lang="en-US" altLang="zh-CN" sz="3600" dirty="0">
                <a:latin typeface="华文中宋" pitchFamily="2" charset="-122"/>
                <a:ea typeface="华文中宋" pitchFamily="2" charset="-122"/>
              </a:rPr>
              <a:t>AES</a:t>
            </a:r>
            <a:r>
              <a:rPr lang="zh-CN" altLang="en-US" sz="3600" dirty="0">
                <a:latin typeface="华文中宋" pitchFamily="2" charset="-122"/>
                <a:ea typeface="华文中宋" pitchFamily="2" charset="-122"/>
              </a:rPr>
              <a:t>密钥。</a:t>
            </a:r>
          </a:p>
        </p:txBody>
      </p:sp>
      <p:sp>
        <p:nvSpPr>
          <p:cNvPr id="334855" name="Text Box 7"/>
          <p:cNvSpPr txBox="1">
            <a:spLocks noChangeArrowheads="1"/>
          </p:cNvSpPr>
          <p:nvPr/>
        </p:nvSpPr>
        <p:spPr bwMode="auto">
          <a:xfrm>
            <a:off x="12031698" y="8563752"/>
            <a:ext cx="614116" cy="331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p>
            <a:r>
              <a:rPr lang="en-US" altLang="zh-CN" sz="1300" b="1">
                <a:latin typeface="Times New Roman" pitchFamily="18" charset="0"/>
                <a:ea typeface="楷体_GB2312" pitchFamily="49" charset="-122"/>
              </a:rPr>
              <a:t>26</a:t>
            </a:r>
          </a:p>
        </p:txBody>
      </p:sp>
      <p:sp>
        <p:nvSpPr>
          <p:cNvPr id="7"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8"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9" name="组合 4"/>
          <p:cNvGrpSpPr>
            <a:grpSpLocks/>
          </p:cNvGrpSpPr>
          <p:nvPr/>
        </p:nvGrpSpPr>
        <p:grpSpPr bwMode="auto">
          <a:xfrm>
            <a:off x="8494634" y="129028"/>
            <a:ext cx="4344470" cy="589281"/>
            <a:chOff x="288838" y="21598"/>
            <a:chExt cx="4278985" cy="590400"/>
          </a:xfrm>
        </p:grpSpPr>
        <p:sp>
          <p:nvSpPr>
            <p:cNvPr id="10" name="圆角矩形 9"/>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1"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12" name="内容占位符 2"/>
          <p:cNvSpPr txBox="1">
            <a:spLocks/>
          </p:cNvSpPr>
          <p:nvPr/>
        </p:nvSpPr>
        <p:spPr>
          <a:xfrm>
            <a:off x="4486176" y="1994312"/>
            <a:ext cx="5201727"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7</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密码故障分析示例</a:t>
            </a:r>
          </a:p>
        </p:txBody>
      </p:sp>
      <p:sp>
        <p:nvSpPr>
          <p:cNvPr id="13"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4"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5" name="组合 4"/>
          <p:cNvGrpSpPr>
            <a:grpSpLocks/>
          </p:cNvGrpSpPr>
          <p:nvPr/>
        </p:nvGrpSpPr>
        <p:grpSpPr bwMode="auto">
          <a:xfrm>
            <a:off x="8494634" y="129028"/>
            <a:ext cx="4344470" cy="589281"/>
            <a:chOff x="288838" y="21598"/>
            <a:chExt cx="4278985" cy="590400"/>
          </a:xfrm>
        </p:grpSpPr>
        <p:sp>
          <p:nvSpPr>
            <p:cNvPr id="16" name="圆角矩形 15"/>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7"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18" name="AutoShape 6"/>
          <p:cNvSpPr>
            <a:spLocks noChangeArrowheads="1"/>
          </p:cNvSpPr>
          <p:nvPr/>
        </p:nvSpPr>
        <p:spPr bwMode="gray">
          <a:xfrm>
            <a:off x="1921401" y="1204392"/>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3.4 </a:t>
            </a:r>
            <a:r>
              <a:rPr lang="zh-CN" altLang="en-US" sz="2800" dirty="0">
                <a:solidFill>
                  <a:srgbClr val="000000"/>
                </a:solidFill>
                <a:latin typeface="华文中宋" pitchFamily="2" charset="-122"/>
                <a:ea typeface="华文中宋" pitchFamily="2" charset="-122"/>
              </a:rPr>
              <a:t>故障攻击原理与实例分析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19194338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34853"/>
                                        </p:tgtEl>
                                        <p:attrNameLst>
                                          <p:attrName>style.visibility</p:attrName>
                                        </p:attrNameLst>
                                      </p:cBhvr>
                                      <p:to>
                                        <p:strVal val="visible"/>
                                      </p:to>
                                    </p:set>
                                    <p:animEffect transition="in" filter="strips(downLeft)">
                                      <p:cBhvr>
                                        <p:cTn id="7" dur="500"/>
                                        <p:tgtEl>
                                          <p:spTgt spid="334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2"/>
          <p:cNvSpPr txBox="1">
            <a:spLocks/>
          </p:cNvSpPr>
          <p:nvPr/>
        </p:nvSpPr>
        <p:spPr>
          <a:xfrm>
            <a:off x="4486176" y="1795073"/>
            <a:ext cx="5201727"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8</a:t>
            </a:r>
            <a:r>
              <a:rPr lang="zh-CN" altLang="en-US" kern="0" dirty="0">
                <a:solidFill>
                  <a:srgbClr val="3333FF"/>
                </a:solidFill>
                <a:latin typeface="华文中宋" pitchFamily="2" charset="-122"/>
                <a:ea typeface="华文中宋" pitchFamily="2" charset="-122"/>
              </a:rPr>
              <a:t>）攻击总结</a:t>
            </a:r>
          </a:p>
        </p:txBody>
      </p:sp>
      <p:sp>
        <p:nvSpPr>
          <p:cNvPr id="18"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9"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27" name="组合 4"/>
          <p:cNvGrpSpPr>
            <a:grpSpLocks/>
          </p:cNvGrpSpPr>
          <p:nvPr/>
        </p:nvGrpSpPr>
        <p:grpSpPr bwMode="auto">
          <a:xfrm>
            <a:off x="8494634" y="129028"/>
            <a:ext cx="4344470" cy="589281"/>
            <a:chOff x="288838" y="21598"/>
            <a:chExt cx="4278985" cy="590400"/>
          </a:xfrm>
        </p:grpSpPr>
        <p:sp>
          <p:nvSpPr>
            <p:cNvPr id="28" name="圆角矩形 27"/>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9"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30" name="AutoShape 6"/>
          <p:cNvSpPr>
            <a:spLocks noChangeArrowheads="1"/>
          </p:cNvSpPr>
          <p:nvPr/>
        </p:nvSpPr>
        <p:spPr bwMode="gray">
          <a:xfrm>
            <a:off x="1921401" y="1204392"/>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3.4 </a:t>
            </a:r>
            <a:r>
              <a:rPr lang="zh-CN" altLang="en-US" sz="2800" dirty="0">
                <a:solidFill>
                  <a:srgbClr val="000000"/>
                </a:solidFill>
                <a:latin typeface="华文中宋" pitchFamily="2" charset="-122"/>
                <a:ea typeface="华文中宋" pitchFamily="2" charset="-122"/>
              </a:rPr>
              <a:t>故障攻击原理与实例分析</a:t>
            </a:r>
            <a:endParaRPr lang="en-US" altLang="zh-CN" sz="2800" dirty="0">
              <a:solidFill>
                <a:srgbClr val="000000"/>
              </a:solidFill>
              <a:latin typeface="华文中宋" pitchFamily="2" charset="-122"/>
              <a:ea typeface="华文中宋" pitchFamily="2" charset="-122"/>
            </a:endParaRPr>
          </a:p>
        </p:txBody>
      </p:sp>
      <p:graphicFrame>
        <p:nvGraphicFramePr>
          <p:cNvPr id="31" name="图示 30"/>
          <p:cNvGraphicFramePr/>
          <p:nvPr>
            <p:extLst>
              <p:ext uri="{D42A27DB-BD31-4B8C-83A1-F6EECF244321}">
                <p14:modId xmlns:p14="http://schemas.microsoft.com/office/powerpoint/2010/main" val="3893253070"/>
              </p:ext>
            </p:extLst>
          </p:nvPr>
        </p:nvGraphicFramePr>
        <p:xfrm>
          <a:off x="1029792" y="2932584"/>
          <a:ext cx="11204254" cy="5688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6960021"/>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AutoShape 43"/>
          <p:cNvSpPr>
            <a:spLocks noChangeArrowheads="1"/>
          </p:cNvSpPr>
          <p:nvPr/>
        </p:nvSpPr>
        <p:spPr bwMode="gray">
          <a:xfrm>
            <a:off x="3106702" y="4021282"/>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grpSp>
        <p:nvGrpSpPr>
          <p:cNvPr id="50178" name="Group 3"/>
          <p:cNvGrpSpPr>
            <a:grpSpLocks/>
          </p:cNvGrpSpPr>
          <p:nvPr/>
        </p:nvGrpSpPr>
        <p:grpSpPr bwMode="auto">
          <a:xfrm>
            <a:off x="950525" y="975360"/>
            <a:ext cx="1325316" cy="8100907"/>
            <a:chOff x="421" y="432"/>
            <a:chExt cx="587" cy="3456"/>
          </a:xfrm>
        </p:grpSpPr>
        <p:sp>
          <p:nvSpPr>
            <p:cNvPr id="217092" name="Text Box 4"/>
            <p:cNvSpPr txBox="1">
              <a:spLocks noChangeArrowheads="1"/>
            </p:cNvSpPr>
            <p:nvPr/>
          </p:nvSpPr>
          <p:spPr bwMode="auto">
            <a:xfrm>
              <a:off x="421" y="432"/>
              <a:ext cx="511" cy="3312"/>
            </a:xfrm>
            <a:prstGeom prst="rect">
              <a:avLst/>
            </a:prstGeom>
            <a:noFill/>
            <a:ln w="9525">
              <a:noFill/>
              <a:miter lim="800000"/>
              <a:headEnd/>
              <a:tailEnd/>
            </a:ln>
            <a:effectLst/>
          </p:spPr>
          <p:txBody>
            <a:bodyPr vert="eaVert">
              <a:spAutoFit/>
            </a:bodyPr>
            <a:lstStyle/>
            <a:p>
              <a:pPr algn="ctr">
                <a:spcBef>
                  <a:spcPct val="50000"/>
                </a:spcBef>
                <a:defRPr/>
              </a:pPr>
              <a:r>
                <a:rPr lang="zh-CN" altLang="en-US" sz="6300" b="1" dirty="0">
                  <a:solidFill>
                    <a:srgbClr val="006666"/>
                  </a:solidFill>
                  <a:effectLst>
                    <a:outerShdw blurRad="38100" dist="38100" dir="2700000" algn="tl">
                      <a:srgbClr val="C0C0C0"/>
                    </a:outerShdw>
                  </a:effectLst>
                  <a:latin typeface="Garamond" pitchFamily="18" charset="0"/>
                  <a:ea typeface="华文中宋" pitchFamily="2" charset="-122"/>
                </a:rPr>
                <a:t>提       纲</a:t>
              </a:r>
            </a:p>
          </p:txBody>
        </p:sp>
        <p:sp>
          <p:nvSpPr>
            <p:cNvPr id="50232" name="Line 5"/>
            <p:cNvSpPr>
              <a:spLocks noChangeShapeType="1"/>
            </p:cNvSpPr>
            <p:nvPr/>
          </p:nvSpPr>
          <p:spPr bwMode="auto">
            <a:xfrm>
              <a:off x="1008" y="432"/>
              <a:ext cx="0" cy="345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a14:hiddenLine>
              </a:ext>
            </a:extLst>
          </p:spPr>
          <p:txBody>
            <a:bodyPr>
              <a:spAutoFit/>
            </a:bodyPr>
            <a:lstStyle/>
            <a:p>
              <a:endParaRPr lang="zh-CN" altLang="en-US"/>
            </a:p>
          </p:txBody>
        </p:sp>
      </p:grpSp>
      <p:sp>
        <p:nvSpPr>
          <p:cNvPr id="50179" name="Line 6"/>
          <p:cNvSpPr>
            <a:spLocks noChangeShapeType="1"/>
          </p:cNvSpPr>
          <p:nvPr/>
        </p:nvSpPr>
        <p:spPr bwMode="auto">
          <a:xfrm>
            <a:off x="2302933" y="984392"/>
            <a:ext cx="0" cy="7988018"/>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lIns="130046" tIns="65023" rIns="130046" bIns="65023">
            <a:spAutoFit/>
          </a:bodyPr>
          <a:lstStyle/>
          <a:p>
            <a:endParaRPr lang="zh-CN" altLang="en-US"/>
          </a:p>
        </p:txBody>
      </p:sp>
      <p:sp>
        <p:nvSpPr>
          <p:cNvPr id="10" name="AutoShape 33"/>
          <p:cNvSpPr>
            <a:spLocks noChangeArrowheads="1"/>
          </p:cNvSpPr>
          <p:nvPr/>
        </p:nvSpPr>
        <p:spPr bwMode="gray">
          <a:xfrm>
            <a:off x="3072836" y="1318543"/>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0184" name="Text Box 35"/>
          <p:cNvSpPr txBox="1">
            <a:spLocks noChangeArrowheads="1"/>
          </p:cNvSpPr>
          <p:nvPr/>
        </p:nvSpPr>
        <p:spPr bwMode="gray">
          <a:xfrm>
            <a:off x="3323732" y="1386276"/>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sp>
        <p:nvSpPr>
          <p:cNvPr id="12" name="AutoShape 38"/>
          <p:cNvSpPr>
            <a:spLocks noChangeArrowheads="1"/>
          </p:cNvSpPr>
          <p:nvPr/>
        </p:nvSpPr>
        <p:spPr bwMode="gray">
          <a:xfrm>
            <a:off x="3072836" y="2793533"/>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0186" name="Text Box 40"/>
          <p:cNvSpPr txBox="1">
            <a:spLocks noChangeArrowheads="1"/>
          </p:cNvSpPr>
          <p:nvPr/>
        </p:nvSpPr>
        <p:spPr bwMode="gray">
          <a:xfrm>
            <a:off x="3348285" y="2824541"/>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50188" name="Text Box 45"/>
          <p:cNvSpPr txBox="1">
            <a:spLocks noChangeArrowheads="1"/>
          </p:cNvSpPr>
          <p:nvPr/>
        </p:nvSpPr>
        <p:spPr bwMode="gray">
          <a:xfrm>
            <a:off x="3417572" y="407885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sp>
        <p:nvSpPr>
          <p:cNvPr id="16" name="AutoShape 48"/>
          <p:cNvSpPr>
            <a:spLocks noChangeArrowheads="1"/>
          </p:cNvSpPr>
          <p:nvPr/>
        </p:nvSpPr>
        <p:spPr bwMode="gray">
          <a:xfrm>
            <a:off x="3165404" y="5416829"/>
            <a:ext cx="975360" cy="684107"/>
          </a:xfrm>
          <a:prstGeom prst="diamond">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0190" name="Text Box 50"/>
          <p:cNvSpPr txBox="1">
            <a:spLocks noChangeArrowheads="1"/>
          </p:cNvSpPr>
          <p:nvPr/>
        </p:nvSpPr>
        <p:spPr bwMode="gray">
          <a:xfrm>
            <a:off x="3466980" y="550036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4</a:t>
            </a:r>
            <a:endParaRPr lang="zh-CN" altLang="zh-CN" sz="2800" dirty="0">
              <a:latin typeface="华文中宋" pitchFamily="2" charset="-122"/>
              <a:ea typeface="华文中宋" pitchFamily="2" charset="-122"/>
              <a:cs typeface="宋体" pitchFamily="2" charset="-122"/>
            </a:endParaRPr>
          </a:p>
        </p:txBody>
      </p:sp>
      <p:sp>
        <p:nvSpPr>
          <p:cNvPr id="50193" name="AutoShape 61"/>
          <p:cNvSpPr>
            <a:spLocks noChangeArrowheads="1"/>
          </p:cNvSpPr>
          <p:nvPr/>
        </p:nvSpPr>
        <p:spPr bwMode="auto">
          <a:xfrm>
            <a:off x="2709333" y="5414331"/>
            <a:ext cx="8500534" cy="758613"/>
          </a:xfrm>
          <a:prstGeom prst="roundRect">
            <a:avLst>
              <a:gd name="adj" fmla="val 16667"/>
            </a:avLst>
          </a:pr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lIns="130046" tIns="65023" rIns="130046" bIns="65023" anchor="ctr"/>
          <a:lstStyle/>
          <a:p>
            <a:pPr algn="ctr"/>
            <a:endParaRPr lang="zh-CN" altLang="zh-CN">
              <a:latin typeface="华文中宋" pitchFamily="2" charset="-122"/>
              <a:ea typeface="华文中宋" pitchFamily="2" charset="-122"/>
              <a:cs typeface="宋体" pitchFamily="2" charset="-122"/>
            </a:endParaRPr>
          </a:p>
        </p:txBody>
      </p:sp>
      <p:grpSp>
        <p:nvGrpSpPr>
          <p:cNvPr id="50194" name="组合 4"/>
          <p:cNvGrpSpPr>
            <a:grpSpLocks/>
          </p:cNvGrpSpPr>
          <p:nvPr/>
        </p:nvGrpSpPr>
        <p:grpSpPr bwMode="auto">
          <a:xfrm>
            <a:off x="4131734" y="1395307"/>
            <a:ext cx="6427894" cy="589281"/>
            <a:chOff x="288838" y="21598"/>
            <a:chExt cx="4278985" cy="590400"/>
          </a:xfrm>
        </p:grpSpPr>
        <p:sp>
          <p:nvSpPr>
            <p:cNvPr id="26" name="圆角矩形 25"/>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7"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为什么研究？密码旁路分析研究背景</a:t>
              </a:r>
            </a:p>
          </p:txBody>
        </p:sp>
      </p:grpSp>
      <p:grpSp>
        <p:nvGrpSpPr>
          <p:cNvPr id="50195" name="组合 4"/>
          <p:cNvGrpSpPr>
            <a:grpSpLocks/>
          </p:cNvGrpSpPr>
          <p:nvPr/>
        </p:nvGrpSpPr>
        <p:grpSpPr bwMode="auto">
          <a:xfrm>
            <a:off x="4131734" y="2854494"/>
            <a:ext cx="6427894" cy="589279"/>
            <a:chOff x="288838" y="21598"/>
            <a:chExt cx="4278985" cy="590400"/>
          </a:xfrm>
        </p:grpSpPr>
        <p:sp>
          <p:nvSpPr>
            <p:cNvPr id="29" name="圆角矩形 28"/>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0" name="圆角矩形 4"/>
            <p:cNvSpPr/>
            <p:nvPr/>
          </p:nvSpPr>
          <p:spPr>
            <a:xfrm>
              <a:off x="317395" y="51004"/>
              <a:ext cx="4221871" cy="531588"/>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现状怎么样？国内外研究现状及分析</a:t>
              </a:r>
            </a:p>
          </p:txBody>
        </p:sp>
      </p:grpSp>
      <p:grpSp>
        <p:nvGrpSpPr>
          <p:cNvPr id="50196" name="组合 4"/>
          <p:cNvGrpSpPr>
            <a:grpSpLocks/>
          </p:cNvGrpSpPr>
          <p:nvPr/>
        </p:nvGrpSpPr>
        <p:grpSpPr bwMode="auto">
          <a:xfrm>
            <a:off x="4131734" y="4098046"/>
            <a:ext cx="6427894" cy="589281"/>
            <a:chOff x="288838" y="21598"/>
            <a:chExt cx="4278985" cy="590400"/>
          </a:xfrm>
        </p:grpSpPr>
        <p:sp>
          <p:nvSpPr>
            <p:cNvPr id="32" name="圆角矩形 3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攻击怎么干？典型攻击原理与实例分析</a:t>
              </a:r>
            </a:p>
          </p:txBody>
        </p:sp>
      </p:grpSp>
      <p:grpSp>
        <p:nvGrpSpPr>
          <p:cNvPr id="50198" name="组合 4"/>
          <p:cNvGrpSpPr>
            <a:grpSpLocks/>
          </p:cNvGrpSpPr>
          <p:nvPr/>
        </p:nvGrpSpPr>
        <p:grpSpPr bwMode="auto">
          <a:xfrm>
            <a:off x="4131734" y="5500367"/>
            <a:ext cx="6487240" cy="589279"/>
            <a:chOff x="288838" y="21598"/>
            <a:chExt cx="4318491" cy="590400"/>
          </a:xfrm>
        </p:grpSpPr>
        <p:sp>
          <p:nvSpPr>
            <p:cNvPr id="41" name="圆角矩形 40"/>
            <p:cNvSpPr/>
            <p:nvPr/>
          </p:nvSpPr>
          <p:spPr>
            <a:xfrm>
              <a:off x="288838" y="21598"/>
              <a:ext cx="4278985" cy="590400"/>
            </a:xfrm>
            <a:prstGeom prst="roundRect">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2" name="圆角矩形 4"/>
            <p:cNvSpPr/>
            <p:nvPr/>
          </p:nvSpPr>
          <p:spPr>
            <a:xfrm>
              <a:off x="385458" y="60052"/>
              <a:ext cx="4221871" cy="531588"/>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未来怎么走？未来研究热点分析与展望</a:t>
              </a:r>
            </a:p>
          </p:txBody>
        </p:sp>
      </p:grpSp>
      <p:sp>
        <p:nvSpPr>
          <p:cNvPr id="49" name="AutoShape 53"/>
          <p:cNvSpPr>
            <a:spLocks noChangeArrowheads="1"/>
          </p:cNvSpPr>
          <p:nvPr/>
        </p:nvSpPr>
        <p:spPr bwMode="gray">
          <a:xfrm>
            <a:off x="3208303" y="6928997"/>
            <a:ext cx="975360" cy="684107"/>
          </a:xfrm>
          <a:prstGeom prst="diamond">
            <a:avLst/>
          </a:prstGeom>
          <a:solidFill>
            <a:srgbClr val="8080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0201" name="Text Box 55"/>
          <p:cNvSpPr txBox="1">
            <a:spLocks noChangeArrowheads="1"/>
          </p:cNvSpPr>
          <p:nvPr/>
        </p:nvSpPr>
        <p:spPr bwMode="gray">
          <a:xfrm>
            <a:off x="3473592" y="7041886"/>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5</a:t>
            </a:r>
            <a:endParaRPr lang="zh-CN" altLang="zh-CN" sz="2800" dirty="0">
              <a:latin typeface="华文中宋" pitchFamily="2" charset="-122"/>
              <a:ea typeface="华文中宋" pitchFamily="2" charset="-122"/>
              <a:cs typeface="宋体" pitchFamily="2" charset="-122"/>
            </a:endParaRPr>
          </a:p>
        </p:txBody>
      </p:sp>
      <p:sp>
        <p:nvSpPr>
          <p:cNvPr id="52" name="圆角矩形 51"/>
          <p:cNvSpPr/>
          <p:nvPr/>
        </p:nvSpPr>
        <p:spPr bwMode="auto">
          <a:xfrm>
            <a:off x="4192694" y="7021567"/>
            <a:ext cx="6427893" cy="589279"/>
          </a:xfrm>
          <a:prstGeom prst="roundRect">
            <a:avLst/>
          </a:prstGeom>
          <a:solidFill>
            <a:srgbClr val="808000"/>
          </a:solidFill>
          <a:ln w="25400" algn="ctr">
            <a:solidFill>
              <a:schemeClr val="bg1"/>
            </a:solidFill>
            <a:miter lim="800000"/>
            <a:headEnd/>
            <a:tailEnd/>
          </a:ln>
          <a:effectLst>
            <a:outerShdw dist="63500" dir="2212194" algn="ctr" rotWithShape="0">
              <a:srgbClr val="333333">
                <a:alpha val="50000"/>
              </a:srgbClr>
            </a:outerShdw>
          </a:effectLst>
        </p:spPr>
      </p:sp>
      <p:sp>
        <p:nvSpPr>
          <p:cNvPr id="53" name="圆角矩形 4"/>
          <p:cNvSpPr/>
          <p:nvPr/>
        </p:nvSpPr>
        <p:spPr bwMode="auto">
          <a:xfrm>
            <a:off x="4278488" y="7080267"/>
            <a:ext cx="6342099" cy="530579"/>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我们怎么办？总结与建议</a:t>
            </a:r>
          </a:p>
        </p:txBody>
      </p:sp>
    </p:spTree>
    <p:extLst>
      <p:ext uri="{BB962C8B-B14F-4D97-AF65-F5344CB8AC3E}">
        <p14:creationId xmlns:p14="http://schemas.microsoft.com/office/powerpoint/2010/main" val="330361368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ChangeArrowheads="1"/>
          </p:cNvSpPr>
          <p:nvPr/>
        </p:nvSpPr>
        <p:spPr bwMode="auto">
          <a:xfrm>
            <a:off x="304801" y="2233664"/>
            <a:ext cx="12628669" cy="6356461"/>
          </a:xfrm>
          <a:prstGeom prst="rect">
            <a:avLst/>
          </a:prstGeom>
          <a:noFill/>
          <a:ln w="9525" cap="flat" cmpd="sng" algn="ctr">
            <a:noFill/>
            <a:prstDash val="solid"/>
            <a:miter lim="800000"/>
            <a:headEnd/>
            <a:tailEnd/>
          </a:ln>
          <a:effectLst/>
        </p:spPr>
        <p:txBody>
          <a:bodyPr wrap="none" lIns="85830" tIns="42915" rIns="85830" bIns="42915" anchor="ctr">
            <a:spAutoFit/>
          </a:bodyPr>
          <a:lstStyle/>
          <a:p>
            <a:pPr eaLnBrk="0" hangingPunct="0">
              <a:lnSpc>
                <a:spcPct val="125000"/>
              </a:lnSpc>
              <a:tabLst>
                <a:tab pos="826334" algn="l"/>
                <a:tab pos="1654926" algn="l"/>
                <a:tab pos="2481260" algn="l"/>
                <a:tab pos="3309851" algn="l"/>
                <a:tab pos="4136184" algn="l"/>
                <a:tab pos="4962518" algn="l"/>
                <a:tab pos="5791110" algn="l"/>
                <a:tab pos="6617444" algn="l"/>
                <a:tab pos="7446035" algn="l"/>
                <a:tab pos="8272369" algn="l"/>
                <a:tab pos="9098702" algn="l"/>
                <a:tab pos="9927294" algn="l"/>
                <a:tab pos="10753628" algn="l"/>
                <a:tab pos="11582219" algn="l"/>
                <a:tab pos="12408553" algn="l"/>
                <a:tab pos="13234887" algn="l"/>
              </a:tabLst>
            </a:pPr>
            <a:r>
              <a:rPr lang="en-US" altLang="zh-CN" dirty="0">
                <a:solidFill>
                  <a:srgbClr val="0000FF"/>
                </a:solidFill>
                <a:latin typeface="华文楷体" pitchFamily="2" charset="-122"/>
                <a:ea typeface="华文楷体" pitchFamily="2" charset="-122"/>
                <a:cs typeface="宋体" charset="-122"/>
              </a:rPr>
              <a:t>RSA-768,</a:t>
            </a:r>
            <a:r>
              <a:rPr lang="zh-CN" altLang="en-US" dirty="0">
                <a:solidFill>
                  <a:srgbClr val="0000FF"/>
                </a:solidFill>
                <a:latin typeface="华文楷体" pitchFamily="2" charset="-122"/>
                <a:ea typeface="华文楷体" pitchFamily="2" charset="-122"/>
                <a:cs typeface="宋体" charset="-122"/>
              </a:rPr>
              <a:t> </a:t>
            </a:r>
            <a:r>
              <a:rPr lang="en-US" altLang="zh-CN" dirty="0">
                <a:solidFill>
                  <a:srgbClr val="0000FF"/>
                </a:solidFill>
                <a:latin typeface="华文楷体" pitchFamily="2" charset="-122"/>
                <a:ea typeface="华文楷体" pitchFamily="2" charset="-122"/>
                <a:cs typeface="宋体" charset="-122"/>
              </a:rPr>
              <a:t>2009</a:t>
            </a:r>
            <a:r>
              <a:rPr lang="zh-CN" altLang="en-US" dirty="0">
                <a:solidFill>
                  <a:srgbClr val="0000FF"/>
                </a:solidFill>
                <a:latin typeface="华文楷体" pitchFamily="2" charset="-122"/>
                <a:ea typeface="华文楷体" pitchFamily="2" charset="-122"/>
                <a:cs typeface="宋体" charset="-122"/>
              </a:rPr>
              <a:t>年</a:t>
            </a:r>
            <a:r>
              <a:rPr lang="en-US" altLang="zh-CN" dirty="0">
                <a:solidFill>
                  <a:srgbClr val="0000FF"/>
                </a:solidFill>
                <a:latin typeface="华文楷体" pitchFamily="2" charset="-122"/>
                <a:ea typeface="华文楷体" pitchFamily="2" charset="-122"/>
                <a:cs typeface="宋体" charset="-122"/>
              </a:rPr>
              <a:t>12</a:t>
            </a:r>
            <a:r>
              <a:rPr lang="zh-CN" altLang="en-US" dirty="0">
                <a:solidFill>
                  <a:srgbClr val="0000FF"/>
                </a:solidFill>
                <a:latin typeface="华文楷体" pitchFamily="2" charset="-122"/>
                <a:ea typeface="华文楷体" pitchFamily="2" charset="-122"/>
                <a:cs typeface="宋体" charset="-122"/>
              </a:rPr>
              <a:t>月</a:t>
            </a:r>
            <a:r>
              <a:rPr lang="en-US" altLang="zh-CN" dirty="0">
                <a:solidFill>
                  <a:srgbClr val="0000FF"/>
                </a:solidFill>
                <a:latin typeface="华文楷体" pitchFamily="2" charset="-122"/>
                <a:ea typeface="华文楷体" pitchFamily="2" charset="-122"/>
                <a:cs typeface="宋体" charset="-122"/>
              </a:rPr>
              <a:t>9</a:t>
            </a:r>
            <a:r>
              <a:rPr lang="zh-CN" altLang="en-US" dirty="0">
                <a:solidFill>
                  <a:srgbClr val="0000FF"/>
                </a:solidFill>
                <a:latin typeface="华文楷体" pitchFamily="2" charset="-122"/>
                <a:ea typeface="华文楷体" pitchFamily="2" charset="-122"/>
                <a:cs typeface="宋体" charset="-122"/>
              </a:rPr>
              <a:t>日历时两年被分解，</a:t>
            </a:r>
            <a:r>
              <a:rPr lang="en-US" altLang="zh-CN" dirty="0">
                <a:solidFill>
                  <a:srgbClr val="0000FF"/>
                </a:solidFill>
                <a:latin typeface="华文楷体" pitchFamily="2" charset="-122"/>
                <a:ea typeface="华文楷体" pitchFamily="2" charset="-122"/>
                <a:cs typeface="宋体" charset="-122"/>
              </a:rPr>
              <a:t>RSA 1024</a:t>
            </a:r>
            <a:r>
              <a:rPr lang="zh-CN" altLang="en-US" dirty="0">
                <a:solidFill>
                  <a:srgbClr val="0000FF"/>
                </a:solidFill>
                <a:latin typeface="华文楷体" pitchFamily="2" charset="-122"/>
                <a:ea typeface="华文楷体" pitchFamily="2" charset="-122"/>
                <a:cs typeface="宋体" charset="-122"/>
              </a:rPr>
              <a:t>仍较为安全！</a:t>
            </a:r>
            <a:endParaRPr lang="en-US" altLang="zh-CN" dirty="0">
              <a:solidFill>
                <a:srgbClr val="0000FF"/>
              </a:solidFill>
              <a:latin typeface="华文楷体" pitchFamily="2" charset="-122"/>
              <a:ea typeface="华文楷体" pitchFamily="2" charset="-122"/>
              <a:cs typeface="宋体" charset="-122"/>
            </a:endParaRPr>
          </a:p>
          <a:p>
            <a:pPr eaLnBrk="0" hangingPunct="0">
              <a:lnSpc>
                <a:spcPct val="125000"/>
              </a:lnSpc>
              <a:tabLst>
                <a:tab pos="826334" algn="l"/>
                <a:tab pos="1654926" algn="l"/>
                <a:tab pos="2481260" algn="l"/>
                <a:tab pos="3309851" algn="l"/>
                <a:tab pos="4136184" algn="l"/>
                <a:tab pos="4962518" algn="l"/>
                <a:tab pos="5791110" algn="l"/>
                <a:tab pos="6617444" algn="l"/>
                <a:tab pos="7446035" algn="l"/>
                <a:tab pos="8272369" algn="l"/>
                <a:tab pos="9098702" algn="l"/>
                <a:tab pos="9927294" algn="l"/>
                <a:tab pos="10753628" algn="l"/>
                <a:tab pos="11582219" algn="l"/>
                <a:tab pos="12408553" algn="l"/>
                <a:tab pos="13234887" algn="l"/>
              </a:tabLst>
            </a:pPr>
            <a:r>
              <a:rPr lang="en-US" altLang="zh-CN" sz="3400" dirty="0">
                <a:latin typeface="Calibri" pitchFamily="34" charset="0"/>
                <a:ea typeface="华文楷体" pitchFamily="2" charset="-122"/>
                <a:cs typeface="宋体" charset="-122"/>
              </a:rPr>
              <a:t>n=:</a:t>
            </a:r>
            <a:endParaRPr lang="en-US" altLang="zh-CN" sz="3400" dirty="0">
              <a:ea typeface="华文楷体" pitchFamily="2" charset="-122"/>
              <a:cs typeface="宋体" charset="-122"/>
            </a:endParaRPr>
          </a:p>
          <a:p>
            <a:pPr eaLnBrk="0" hangingPunct="0">
              <a:lnSpc>
                <a:spcPct val="125000"/>
              </a:lnSpc>
              <a:tabLst>
                <a:tab pos="826334" algn="l"/>
                <a:tab pos="1654926" algn="l"/>
                <a:tab pos="2481260" algn="l"/>
                <a:tab pos="3309851" algn="l"/>
                <a:tab pos="4136184" algn="l"/>
                <a:tab pos="4962518" algn="l"/>
                <a:tab pos="5791110" algn="l"/>
                <a:tab pos="6617444" algn="l"/>
                <a:tab pos="7446035" algn="l"/>
                <a:tab pos="8272369" algn="l"/>
                <a:tab pos="9098702" algn="l"/>
                <a:tab pos="9927294" algn="l"/>
                <a:tab pos="10753628" algn="l"/>
                <a:tab pos="11582219" algn="l"/>
                <a:tab pos="12408553" algn="l"/>
                <a:tab pos="13234887" algn="l"/>
              </a:tabLst>
            </a:pPr>
            <a:r>
              <a:rPr lang="en-US" altLang="zh-CN" dirty="0">
                <a:latin typeface="Calibri" pitchFamily="34" charset="0"/>
                <a:ea typeface="华文楷体" pitchFamily="2" charset="-122"/>
                <a:cs typeface="宋体" charset="-122"/>
              </a:rPr>
              <a:t>12301866845301177551304949583849627207728535695953347921973224521517264005</a:t>
            </a:r>
            <a:endParaRPr lang="en-US" altLang="zh-CN" dirty="0">
              <a:ea typeface="华文楷体" pitchFamily="2" charset="-122"/>
              <a:cs typeface="宋体" charset="-122"/>
            </a:endParaRPr>
          </a:p>
          <a:p>
            <a:pPr eaLnBrk="0" hangingPunct="0">
              <a:lnSpc>
                <a:spcPct val="125000"/>
              </a:lnSpc>
              <a:tabLst>
                <a:tab pos="826334" algn="l"/>
                <a:tab pos="1654926" algn="l"/>
                <a:tab pos="2481260" algn="l"/>
                <a:tab pos="3309851" algn="l"/>
                <a:tab pos="4136184" algn="l"/>
                <a:tab pos="4962518" algn="l"/>
                <a:tab pos="5791110" algn="l"/>
                <a:tab pos="6617444" algn="l"/>
                <a:tab pos="7446035" algn="l"/>
                <a:tab pos="8272369" algn="l"/>
                <a:tab pos="9098702" algn="l"/>
                <a:tab pos="9927294" algn="l"/>
                <a:tab pos="10753628" algn="l"/>
                <a:tab pos="11582219" algn="l"/>
                <a:tab pos="12408553" algn="l"/>
                <a:tab pos="13234887" algn="l"/>
              </a:tabLst>
            </a:pPr>
            <a:r>
              <a:rPr lang="en-US" altLang="zh-CN" dirty="0">
                <a:latin typeface="Calibri" pitchFamily="34" charset="0"/>
                <a:ea typeface="华文楷体" pitchFamily="2" charset="-122"/>
                <a:cs typeface="宋体" charset="-122"/>
              </a:rPr>
              <a:t>07263657518745202199786469389956474942774063845925192557326303453731548268</a:t>
            </a:r>
            <a:endParaRPr lang="en-US" altLang="zh-CN" dirty="0">
              <a:ea typeface="华文楷体" pitchFamily="2" charset="-122"/>
              <a:cs typeface="宋体" charset="-122"/>
            </a:endParaRPr>
          </a:p>
          <a:p>
            <a:pPr eaLnBrk="0" hangingPunct="0">
              <a:lnSpc>
                <a:spcPct val="125000"/>
              </a:lnSpc>
              <a:tabLst>
                <a:tab pos="826334" algn="l"/>
                <a:tab pos="1654926" algn="l"/>
                <a:tab pos="2481260" algn="l"/>
                <a:tab pos="3309851" algn="l"/>
                <a:tab pos="4136184" algn="l"/>
                <a:tab pos="4962518" algn="l"/>
                <a:tab pos="5791110" algn="l"/>
                <a:tab pos="6617444" algn="l"/>
                <a:tab pos="7446035" algn="l"/>
                <a:tab pos="8272369" algn="l"/>
                <a:tab pos="9098702" algn="l"/>
                <a:tab pos="9927294" algn="l"/>
                <a:tab pos="10753628" algn="l"/>
                <a:tab pos="11582219" algn="l"/>
                <a:tab pos="12408553" algn="l"/>
                <a:tab pos="13234887" algn="l"/>
              </a:tabLst>
            </a:pPr>
            <a:r>
              <a:rPr lang="en-US" altLang="zh-CN" dirty="0">
                <a:latin typeface="Calibri" pitchFamily="34" charset="0"/>
                <a:ea typeface="华文楷体" pitchFamily="2" charset="-122"/>
                <a:cs typeface="宋体" charset="-122"/>
              </a:rPr>
              <a:t>50791702612214291346167042921431160222124047927473779408066535141959745985</a:t>
            </a:r>
            <a:endParaRPr lang="en-US" altLang="zh-CN" dirty="0">
              <a:ea typeface="华文楷体" pitchFamily="2" charset="-122"/>
              <a:cs typeface="宋体" charset="-122"/>
            </a:endParaRPr>
          </a:p>
          <a:p>
            <a:pPr eaLnBrk="0" hangingPunct="0">
              <a:lnSpc>
                <a:spcPct val="125000"/>
              </a:lnSpc>
              <a:tabLst>
                <a:tab pos="826334" algn="l"/>
                <a:tab pos="1654926" algn="l"/>
                <a:tab pos="2481260" algn="l"/>
                <a:tab pos="3309851" algn="l"/>
                <a:tab pos="4136184" algn="l"/>
                <a:tab pos="4962518" algn="l"/>
                <a:tab pos="5791110" algn="l"/>
                <a:tab pos="6617444" algn="l"/>
                <a:tab pos="7446035" algn="l"/>
                <a:tab pos="8272369" algn="l"/>
                <a:tab pos="9098702" algn="l"/>
                <a:tab pos="9927294" algn="l"/>
                <a:tab pos="10753628" algn="l"/>
                <a:tab pos="11582219" algn="l"/>
                <a:tab pos="12408553" algn="l"/>
                <a:tab pos="13234887" algn="l"/>
              </a:tabLst>
            </a:pPr>
            <a:r>
              <a:rPr lang="en-US" altLang="zh-CN" dirty="0">
                <a:latin typeface="Calibri" pitchFamily="34" charset="0"/>
                <a:ea typeface="华文楷体" pitchFamily="2" charset="-122"/>
                <a:cs typeface="宋体" charset="-122"/>
              </a:rPr>
              <a:t>6902143413.</a:t>
            </a:r>
            <a:endParaRPr lang="en-US" altLang="zh-CN" dirty="0">
              <a:ea typeface="华文楷体" pitchFamily="2" charset="-122"/>
              <a:cs typeface="宋体" charset="-122"/>
            </a:endParaRPr>
          </a:p>
          <a:p>
            <a:pPr eaLnBrk="0" hangingPunct="0">
              <a:lnSpc>
                <a:spcPct val="125000"/>
              </a:lnSpc>
              <a:tabLst>
                <a:tab pos="826334" algn="l"/>
                <a:tab pos="1654926" algn="l"/>
                <a:tab pos="2481260" algn="l"/>
                <a:tab pos="3309851" algn="l"/>
                <a:tab pos="4136184" algn="l"/>
                <a:tab pos="4962518" algn="l"/>
                <a:tab pos="5791110" algn="l"/>
                <a:tab pos="6617444" algn="l"/>
                <a:tab pos="7446035" algn="l"/>
                <a:tab pos="8272369" algn="l"/>
                <a:tab pos="9098702" algn="l"/>
                <a:tab pos="9927294" algn="l"/>
                <a:tab pos="10753628" algn="l"/>
                <a:tab pos="11582219" algn="l"/>
                <a:tab pos="12408553" algn="l"/>
                <a:tab pos="13234887" algn="l"/>
              </a:tabLst>
            </a:pPr>
            <a:r>
              <a:rPr lang="en-US" altLang="zh-CN" sz="3400" dirty="0">
                <a:latin typeface="Calibri" pitchFamily="34" charset="0"/>
                <a:ea typeface="华文楷体" pitchFamily="2" charset="-122"/>
                <a:cs typeface="宋体" charset="-122"/>
              </a:rPr>
              <a:t>=</a:t>
            </a:r>
            <a:endParaRPr lang="en-US" altLang="zh-CN" sz="3400" dirty="0">
              <a:ea typeface="华文楷体" pitchFamily="2" charset="-122"/>
              <a:cs typeface="宋体" charset="-122"/>
            </a:endParaRPr>
          </a:p>
          <a:p>
            <a:pPr eaLnBrk="0" hangingPunct="0">
              <a:lnSpc>
                <a:spcPct val="125000"/>
              </a:lnSpc>
              <a:tabLst>
                <a:tab pos="826334" algn="l"/>
                <a:tab pos="1654926" algn="l"/>
                <a:tab pos="2481260" algn="l"/>
                <a:tab pos="3309851" algn="l"/>
                <a:tab pos="4136184" algn="l"/>
                <a:tab pos="4962518" algn="l"/>
                <a:tab pos="5791110" algn="l"/>
                <a:tab pos="6617444" algn="l"/>
                <a:tab pos="7446035" algn="l"/>
                <a:tab pos="8272369" algn="l"/>
                <a:tab pos="9098702" algn="l"/>
                <a:tab pos="9927294" algn="l"/>
                <a:tab pos="10753628" algn="l"/>
                <a:tab pos="11582219" algn="l"/>
                <a:tab pos="12408553" algn="l"/>
                <a:tab pos="13234887" algn="l"/>
              </a:tabLst>
            </a:pPr>
            <a:r>
              <a:rPr lang="en-US" altLang="zh-CN" dirty="0">
                <a:latin typeface="Calibri" pitchFamily="34" charset="0"/>
                <a:ea typeface="华文楷体" pitchFamily="2" charset="-122"/>
                <a:cs typeface="宋体" charset="-122"/>
              </a:rPr>
              <a:t> 3347807169895689878604416984821269081770479498371376856891</a:t>
            </a:r>
            <a:endParaRPr lang="en-US" altLang="zh-CN" dirty="0">
              <a:ea typeface="华文楷体" pitchFamily="2" charset="-122"/>
              <a:cs typeface="宋体" charset="-122"/>
            </a:endParaRPr>
          </a:p>
          <a:p>
            <a:pPr eaLnBrk="0" hangingPunct="0">
              <a:lnSpc>
                <a:spcPct val="125000"/>
              </a:lnSpc>
              <a:tabLst>
                <a:tab pos="826334" algn="l"/>
                <a:tab pos="1654926" algn="l"/>
                <a:tab pos="2481260" algn="l"/>
                <a:tab pos="3309851" algn="l"/>
                <a:tab pos="4136184" algn="l"/>
                <a:tab pos="4962518" algn="l"/>
                <a:tab pos="5791110" algn="l"/>
                <a:tab pos="6617444" algn="l"/>
                <a:tab pos="7446035" algn="l"/>
                <a:tab pos="8272369" algn="l"/>
                <a:tab pos="9098702" algn="l"/>
                <a:tab pos="9927294" algn="l"/>
                <a:tab pos="10753628" algn="l"/>
                <a:tab pos="11582219" algn="l"/>
                <a:tab pos="12408553" algn="l"/>
                <a:tab pos="13234887" algn="l"/>
              </a:tabLst>
            </a:pPr>
            <a:r>
              <a:rPr lang="en-US" altLang="zh-CN" dirty="0">
                <a:latin typeface="Calibri" pitchFamily="34" charset="0"/>
                <a:ea typeface="华文楷体" pitchFamily="2" charset="-122"/>
                <a:cs typeface="宋体" charset="-122"/>
              </a:rPr>
              <a:t> 2431388982883793878002287614711652531743087737814467999489</a:t>
            </a:r>
            <a:endParaRPr lang="en-US" altLang="zh-CN" dirty="0">
              <a:ea typeface="华文楷体" pitchFamily="2" charset="-122"/>
              <a:cs typeface="宋体" charset="-122"/>
            </a:endParaRPr>
          </a:p>
          <a:p>
            <a:pPr eaLnBrk="0" hangingPunct="0">
              <a:lnSpc>
                <a:spcPct val="125000"/>
              </a:lnSpc>
              <a:tabLst>
                <a:tab pos="826334" algn="l"/>
                <a:tab pos="1654926" algn="l"/>
                <a:tab pos="2481260" algn="l"/>
                <a:tab pos="3309851" algn="l"/>
                <a:tab pos="4136184" algn="l"/>
                <a:tab pos="4962518" algn="l"/>
                <a:tab pos="5791110" algn="l"/>
                <a:tab pos="6617444" algn="l"/>
                <a:tab pos="7446035" algn="l"/>
                <a:tab pos="8272369" algn="l"/>
                <a:tab pos="9098702" algn="l"/>
                <a:tab pos="9927294" algn="l"/>
                <a:tab pos="10753628" algn="l"/>
                <a:tab pos="11582219" algn="l"/>
                <a:tab pos="12408553" algn="l"/>
                <a:tab pos="13234887" algn="l"/>
              </a:tabLst>
            </a:pPr>
            <a:r>
              <a:rPr lang="en-US" altLang="zh-CN" dirty="0">
                <a:latin typeface="Calibri" pitchFamily="34" charset="0"/>
                <a:ea typeface="华文楷体" pitchFamily="2" charset="-122"/>
                <a:cs typeface="宋体" charset="-122"/>
              </a:rPr>
              <a:t>*</a:t>
            </a:r>
            <a:endParaRPr lang="en-US" altLang="zh-CN" dirty="0">
              <a:ea typeface="华文楷体" pitchFamily="2" charset="-122"/>
              <a:cs typeface="宋体" charset="-122"/>
            </a:endParaRPr>
          </a:p>
          <a:p>
            <a:pPr eaLnBrk="0" hangingPunct="0">
              <a:lnSpc>
                <a:spcPct val="125000"/>
              </a:lnSpc>
              <a:tabLst>
                <a:tab pos="826334" algn="l"/>
                <a:tab pos="1654926" algn="l"/>
                <a:tab pos="2481260" algn="l"/>
                <a:tab pos="3309851" algn="l"/>
                <a:tab pos="4136184" algn="l"/>
                <a:tab pos="4962518" algn="l"/>
                <a:tab pos="5791110" algn="l"/>
                <a:tab pos="6617444" algn="l"/>
                <a:tab pos="7446035" algn="l"/>
                <a:tab pos="8272369" algn="l"/>
                <a:tab pos="9098702" algn="l"/>
                <a:tab pos="9927294" algn="l"/>
                <a:tab pos="10753628" algn="l"/>
                <a:tab pos="11582219" algn="l"/>
                <a:tab pos="12408553" algn="l"/>
                <a:tab pos="13234887" algn="l"/>
              </a:tabLst>
            </a:pPr>
            <a:r>
              <a:rPr lang="en-US" altLang="zh-CN" dirty="0">
                <a:latin typeface="Calibri" pitchFamily="34" charset="0"/>
                <a:ea typeface="华文楷体" pitchFamily="2" charset="-122"/>
                <a:cs typeface="宋体" charset="-122"/>
              </a:rPr>
              <a:t> 3674604366679959042824463379962795263227915816434308764267</a:t>
            </a:r>
            <a:endParaRPr lang="en-US" altLang="zh-CN" dirty="0">
              <a:ea typeface="华文楷体" pitchFamily="2" charset="-122"/>
              <a:cs typeface="宋体" charset="-122"/>
            </a:endParaRPr>
          </a:p>
          <a:p>
            <a:pPr eaLnBrk="0" hangingPunct="0">
              <a:lnSpc>
                <a:spcPct val="125000"/>
              </a:lnSpc>
              <a:tabLst>
                <a:tab pos="826334" algn="l"/>
                <a:tab pos="1654926" algn="l"/>
                <a:tab pos="2481260" algn="l"/>
                <a:tab pos="3309851" algn="l"/>
                <a:tab pos="4136184" algn="l"/>
                <a:tab pos="4962518" algn="l"/>
                <a:tab pos="5791110" algn="l"/>
                <a:tab pos="6617444" algn="l"/>
                <a:tab pos="7446035" algn="l"/>
                <a:tab pos="8272369" algn="l"/>
                <a:tab pos="9098702" algn="l"/>
                <a:tab pos="9927294" algn="l"/>
                <a:tab pos="10753628" algn="l"/>
                <a:tab pos="11582219" algn="l"/>
                <a:tab pos="12408553" algn="l"/>
                <a:tab pos="13234887" algn="l"/>
              </a:tabLst>
            </a:pPr>
            <a:r>
              <a:rPr lang="en-US" altLang="zh-CN" dirty="0">
                <a:latin typeface="Calibri" pitchFamily="34" charset="0"/>
                <a:ea typeface="华文楷体" pitchFamily="2" charset="-122"/>
                <a:cs typeface="宋体" charset="-122"/>
              </a:rPr>
              <a:t> 6032283815739666511279233373417143396810270092798736308917</a:t>
            </a:r>
            <a:endParaRPr lang="en-US" altLang="zh-CN" dirty="0">
              <a:ea typeface="华文楷体" pitchFamily="2" charset="-122"/>
              <a:cs typeface="宋体" charset="-122"/>
            </a:endParaRPr>
          </a:p>
        </p:txBody>
      </p:sp>
      <p:sp>
        <p:nvSpPr>
          <p:cNvPr id="6" name="Rectangle 5"/>
          <p:cNvSpPr>
            <a:spLocks noChangeArrowheads="1"/>
          </p:cNvSpPr>
          <p:nvPr/>
        </p:nvSpPr>
        <p:spPr bwMode="auto">
          <a:xfrm>
            <a:off x="304801" y="1"/>
            <a:ext cx="11054080" cy="1099538"/>
          </a:xfrm>
          <a:prstGeom prst="rect">
            <a:avLst/>
          </a:prstGeom>
          <a:noFill/>
          <a:ln w="9525">
            <a:noFill/>
            <a:miter lim="800000"/>
            <a:headEnd/>
            <a:tailEnd/>
          </a:ln>
          <a:effectLst/>
        </p:spPr>
        <p:txBody>
          <a:bodyPr lIns="130046" tIns="65023" rIns="130046" bIns="65023" anchor="ctr"/>
          <a:lstStyle/>
          <a:p>
            <a:pPr>
              <a:defRPr/>
            </a:pPr>
            <a:r>
              <a:rPr lang="zh-CN" altLang="en-US" sz="4000" dirty="0">
                <a:effectLst>
                  <a:outerShdw blurRad="38100" dist="38100" dir="2700000" algn="tl">
                    <a:srgbClr val="C0C0C0"/>
                  </a:outerShdw>
                </a:effectLst>
                <a:latin typeface="Times New Roman" pitchFamily="18" charset="0"/>
                <a:ea typeface="楷体_GB2312" pitchFamily="49" charset="-122"/>
              </a:rPr>
              <a:t>密码分析芯片</a:t>
            </a:r>
            <a:endParaRPr lang="en-US" altLang="zh-CN" sz="4000" dirty="0">
              <a:effectLst>
                <a:outerShdw blurRad="38100" dist="38100" dir="2700000" algn="tl">
                  <a:srgbClr val="C0C0C0"/>
                </a:outerShdw>
              </a:effectLst>
              <a:latin typeface="Times New Roman" pitchFamily="18" charset="0"/>
              <a:ea typeface="楷体_GB2312" pitchFamily="49" charset="-122"/>
            </a:endParaRPr>
          </a:p>
        </p:txBody>
      </p:sp>
      <p:sp>
        <p:nvSpPr>
          <p:cNvPr id="8" name="矩形 7"/>
          <p:cNvSpPr/>
          <p:nvPr/>
        </p:nvSpPr>
        <p:spPr>
          <a:xfrm>
            <a:off x="5466398" y="1400396"/>
            <a:ext cx="2646878" cy="584775"/>
          </a:xfrm>
          <a:prstGeom prst="rect">
            <a:avLst/>
          </a:prstGeom>
        </p:spPr>
        <p:txBody>
          <a:bodyPr wrap="none">
            <a:spAutoFit/>
          </a:bodyPr>
          <a:lstStyle/>
          <a:p>
            <a:pPr eaLnBrk="1" hangingPunct="1"/>
            <a:r>
              <a:rPr lang="zh-CN" altLang="en-US" sz="3200" dirty="0">
                <a:solidFill>
                  <a:srgbClr val="0000CC"/>
                </a:solidFill>
                <a:ea typeface="黑体" pitchFamily="49" charset="-122"/>
              </a:rPr>
              <a:t>密码强力攻击</a:t>
            </a:r>
          </a:p>
        </p:txBody>
      </p:sp>
    </p:spTree>
    <p:extLst>
      <p:ext uri="{BB962C8B-B14F-4D97-AF65-F5344CB8AC3E}">
        <p14:creationId xmlns:p14="http://schemas.microsoft.com/office/powerpoint/2010/main" val="30403634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054128" y="2520261"/>
            <a:ext cx="6380663" cy="457845"/>
            <a:chOff x="3366568" y="2219772"/>
            <a:chExt cx="4513263" cy="323850"/>
          </a:xfrm>
        </p:grpSpPr>
        <p:sp>
          <p:nvSpPr>
            <p:cNvPr id="92" name="Line 3"/>
            <p:cNvSpPr>
              <a:spLocks noChangeShapeType="1"/>
            </p:cNvSpPr>
            <p:nvPr/>
          </p:nvSpPr>
          <p:spPr bwMode="auto">
            <a:xfrm>
              <a:off x="3623743" y="2503934"/>
              <a:ext cx="4256088"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 </a:t>
              </a:r>
              <a:endParaRPr lang="zh-CN" altLang="en-US" dirty="0"/>
            </a:p>
          </p:txBody>
        </p:sp>
        <p:grpSp>
          <p:nvGrpSpPr>
            <p:cNvPr id="97" name="Group 9"/>
            <p:cNvGrpSpPr>
              <a:grpSpLocks/>
            </p:cNvGrpSpPr>
            <p:nvPr/>
          </p:nvGrpSpPr>
          <p:grpSpPr bwMode="auto">
            <a:xfrm rot="5400000" flipH="1">
              <a:off x="3360218" y="2226122"/>
              <a:ext cx="323850" cy="311150"/>
              <a:chOff x="1944" y="1111"/>
              <a:chExt cx="204" cy="196"/>
            </a:xfrm>
          </p:grpSpPr>
          <p:pic>
            <p:nvPicPr>
              <p:cNvPr id="98" name="Picture 10"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Oval 11"/>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100" name="Group 12"/>
              <p:cNvGrpSpPr>
                <a:grpSpLocks/>
              </p:cNvGrpSpPr>
              <p:nvPr/>
            </p:nvGrpSpPr>
            <p:grpSpPr bwMode="auto">
              <a:xfrm rot="1297425" flipV="1">
                <a:off x="1971" y="1258"/>
                <a:ext cx="151" cy="37"/>
                <a:chOff x="2532" y="1051"/>
                <a:chExt cx="893" cy="246"/>
              </a:xfrm>
            </p:grpSpPr>
            <p:grpSp>
              <p:nvGrpSpPr>
                <p:cNvPr id="103" name="Group 13"/>
                <p:cNvGrpSpPr>
                  <a:grpSpLocks/>
                </p:cNvGrpSpPr>
                <p:nvPr/>
              </p:nvGrpSpPr>
              <p:grpSpPr bwMode="auto">
                <a:xfrm>
                  <a:off x="2532" y="1051"/>
                  <a:ext cx="743" cy="185"/>
                  <a:chOff x="1565" y="2568"/>
                  <a:chExt cx="1118" cy="279"/>
                </a:xfrm>
              </p:grpSpPr>
              <p:sp>
                <p:nvSpPr>
                  <p:cNvPr id="109"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1"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04" name="Group 18"/>
                <p:cNvGrpSpPr>
                  <a:grpSpLocks/>
                </p:cNvGrpSpPr>
                <p:nvPr/>
              </p:nvGrpSpPr>
              <p:grpSpPr bwMode="auto">
                <a:xfrm rot="1353540">
                  <a:off x="2682" y="1111"/>
                  <a:ext cx="743" cy="186"/>
                  <a:chOff x="1565" y="2568"/>
                  <a:chExt cx="1118" cy="279"/>
                </a:xfrm>
              </p:grpSpPr>
              <p:sp>
                <p:nvSpPr>
                  <p:cNvPr id="105" name="AutoShape 1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 name="AutoShape 2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 name="AutoShape 2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8" name="AutoShape 2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01" name="Arc 23"/>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 name="Picture 24"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3" name="Group 25"/>
          <p:cNvGrpSpPr>
            <a:grpSpLocks/>
          </p:cNvGrpSpPr>
          <p:nvPr/>
        </p:nvGrpSpPr>
        <p:grpSpPr bwMode="auto">
          <a:xfrm flipH="1">
            <a:off x="622976" y="2716560"/>
            <a:ext cx="4861243" cy="4847777"/>
            <a:chOff x="1955" y="1224"/>
            <a:chExt cx="1911" cy="1911"/>
          </a:xfrm>
        </p:grpSpPr>
        <p:sp>
          <p:nvSpPr>
            <p:cNvPr id="114" name="Oval 26"/>
            <p:cNvSpPr>
              <a:spLocks noChangeArrowheads="1"/>
            </p:cNvSpPr>
            <p:nvPr/>
          </p:nvSpPr>
          <p:spPr bwMode="gray">
            <a:xfrm>
              <a:off x="1955" y="1224"/>
              <a:ext cx="1911" cy="1911"/>
            </a:xfrm>
            <a:prstGeom prst="ellipse">
              <a:avLst/>
            </a:prstGeom>
            <a:noFill/>
            <a:ln w="1270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 name="Oval 27"/>
            <p:cNvSpPr>
              <a:spLocks noChangeArrowheads="1"/>
            </p:cNvSpPr>
            <p:nvPr/>
          </p:nvSpPr>
          <p:spPr bwMode="gray">
            <a:xfrm>
              <a:off x="2080" y="1355"/>
              <a:ext cx="1660" cy="1660"/>
            </a:xfrm>
            <a:prstGeom prst="ellipse">
              <a:avLst/>
            </a:prstGeom>
            <a:noFill/>
            <a:ln w="28575"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 name="Oval 28"/>
            <p:cNvSpPr>
              <a:spLocks noChangeArrowheads="1"/>
            </p:cNvSpPr>
            <p:nvPr/>
          </p:nvSpPr>
          <p:spPr bwMode="gray">
            <a:xfrm>
              <a:off x="2218" y="1499"/>
              <a:ext cx="1396" cy="1396"/>
            </a:xfrm>
            <a:prstGeom prst="ellipse">
              <a:avLst/>
            </a:prstGeom>
            <a:noFill/>
            <a:ln w="3810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 name="Oval 29"/>
            <p:cNvSpPr>
              <a:spLocks noChangeArrowheads="1"/>
            </p:cNvSpPr>
            <p:nvPr/>
          </p:nvSpPr>
          <p:spPr bwMode="gray">
            <a:xfrm>
              <a:off x="2338" y="1643"/>
              <a:ext cx="1132" cy="1132"/>
            </a:xfrm>
            <a:prstGeom prst="ellipse">
              <a:avLst/>
            </a:prstGeom>
            <a:noFill/>
            <a:ln w="5715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8" name="Oval 30"/>
            <p:cNvSpPr>
              <a:spLocks noChangeArrowheads="1"/>
            </p:cNvSpPr>
            <p:nvPr/>
          </p:nvSpPr>
          <p:spPr bwMode="gray">
            <a:xfrm>
              <a:off x="2476" y="1781"/>
              <a:ext cx="868" cy="868"/>
            </a:xfrm>
            <a:prstGeom prst="ellipse">
              <a:avLst/>
            </a:prstGeom>
            <a:noFill/>
            <a:ln w="5715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9" name="Oval 31"/>
            <p:cNvSpPr>
              <a:spLocks noChangeArrowheads="1"/>
            </p:cNvSpPr>
            <p:nvPr/>
          </p:nvSpPr>
          <p:spPr bwMode="gray">
            <a:xfrm>
              <a:off x="2602" y="1901"/>
              <a:ext cx="616" cy="616"/>
            </a:xfrm>
            <a:prstGeom prst="ellipse">
              <a:avLst/>
            </a:prstGeom>
            <a:noFill/>
            <a:ln w="7620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 name="Oval 32"/>
            <p:cNvSpPr>
              <a:spLocks noChangeArrowheads="1"/>
            </p:cNvSpPr>
            <p:nvPr/>
          </p:nvSpPr>
          <p:spPr bwMode="gray">
            <a:xfrm>
              <a:off x="2716" y="2021"/>
              <a:ext cx="388" cy="388"/>
            </a:xfrm>
            <a:prstGeom prst="ellipse">
              <a:avLst/>
            </a:prstGeom>
            <a:noFill/>
            <a:ln w="9525"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pic>
        <p:nvPicPr>
          <p:cNvPr id="121" name="Picture 33" descr="worldmap_ani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gray">
          <a:xfrm>
            <a:off x="1932251" y="4102935"/>
            <a:ext cx="2275762" cy="228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a:xfrm>
            <a:off x="4049320" y="7304915"/>
            <a:ext cx="6413520" cy="457846"/>
            <a:chOff x="3419872" y="4545310"/>
            <a:chExt cx="4536504" cy="323850"/>
          </a:xfrm>
        </p:grpSpPr>
        <p:grpSp>
          <p:nvGrpSpPr>
            <p:cNvPr id="170" name="Group 82"/>
            <p:cNvGrpSpPr>
              <a:grpSpLocks/>
            </p:cNvGrpSpPr>
            <p:nvPr/>
          </p:nvGrpSpPr>
          <p:grpSpPr bwMode="auto">
            <a:xfrm rot="5400000" flipH="1">
              <a:off x="3413522" y="4551660"/>
              <a:ext cx="323850" cy="311150"/>
              <a:chOff x="1944" y="1111"/>
              <a:chExt cx="204" cy="196"/>
            </a:xfrm>
          </p:grpSpPr>
          <p:pic>
            <p:nvPicPr>
              <p:cNvPr id="171" name="Picture 83"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 name="Oval 84"/>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173" name="Group 85"/>
              <p:cNvGrpSpPr>
                <a:grpSpLocks/>
              </p:cNvGrpSpPr>
              <p:nvPr/>
            </p:nvGrpSpPr>
            <p:grpSpPr bwMode="auto">
              <a:xfrm rot="1297425" flipV="1">
                <a:off x="1971" y="1258"/>
                <a:ext cx="151" cy="37"/>
                <a:chOff x="2532" y="1051"/>
                <a:chExt cx="893" cy="246"/>
              </a:xfrm>
            </p:grpSpPr>
            <p:grpSp>
              <p:nvGrpSpPr>
                <p:cNvPr id="176" name="Group 86"/>
                <p:cNvGrpSpPr>
                  <a:grpSpLocks/>
                </p:cNvGrpSpPr>
                <p:nvPr/>
              </p:nvGrpSpPr>
              <p:grpSpPr bwMode="auto">
                <a:xfrm>
                  <a:off x="2532" y="1051"/>
                  <a:ext cx="743" cy="185"/>
                  <a:chOff x="1565" y="2568"/>
                  <a:chExt cx="1118" cy="279"/>
                </a:xfrm>
              </p:grpSpPr>
              <p:sp>
                <p:nvSpPr>
                  <p:cNvPr id="182" name="AutoShape 87"/>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3" name="AutoShape 88"/>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 name="AutoShape 89"/>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5" name="AutoShape 90"/>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77" name="Group 91"/>
                <p:cNvGrpSpPr>
                  <a:grpSpLocks/>
                </p:cNvGrpSpPr>
                <p:nvPr/>
              </p:nvGrpSpPr>
              <p:grpSpPr bwMode="auto">
                <a:xfrm rot="1353540">
                  <a:off x="2682" y="1111"/>
                  <a:ext cx="743" cy="186"/>
                  <a:chOff x="1565" y="2568"/>
                  <a:chExt cx="1118" cy="279"/>
                </a:xfrm>
              </p:grpSpPr>
              <p:sp>
                <p:nvSpPr>
                  <p:cNvPr id="178" name="AutoShape 92"/>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9" name="AutoShape 93"/>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0" name="AutoShape 94"/>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1" name="AutoShape 95"/>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74" name="Arc 96"/>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5" name="Picture 97"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9" name="Line 101"/>
            <p:cNvSpPr>
              <a:spLocks noChangeShapeType="1"/>
            </p:cNvSpPr>
            <p:nvPr/>
          </p:nvSpPr>
          <p:spPr bwMode="auto">
            <a:xfrm>
              <a:off x="3700289" y="4869160"/>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 name="组合 2"/>
          <p:cNvGrpSpPr/>
          <p:nvPr/>
        </p:nvGrpSpPr>
        <p:grpSpPr>
          <a:xfrm>
            <a:off x="4846216" y="3338834"/>
            <a:ext cx="6349241" cy="457846"/>
            <a:chOff x="3868912" y="3356174"/>
            <a:chExt cx="4491037" cy="323850"/>
          </a:xfrm>
        </p:grpSpPr>
        <p:grpSp>
          <p:nvGrpSpPr>
            <p:cNvPr id="138" name="Group 50"/>
            <p:cNvGrpSpPr>
              <a:grpSpLocks/>
            </p:cNvGrpSpPr>
            <p:nvPr/>
          </p:nvGrpSpPr>
          <p:grpSpPr bwMode="auto">
            <a:xfrm rot="4976862" flipH="1">
              <a:off x="3862562" y="3362524"/>
              <a:ext cx="323850" cy="311150"/>
              <a:chOff x="1944" y="1111"/>
              <a:chExt cx="204" cy="196"/>
            </a:xfrm>
          </p:grpSpPr>
          <p:pic>
            <p:nvPicPr>
              <p:cNvPr id="139"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141" name="Group 53"/>
              <p:cNvGrpSpPr>
                <a:grpSpLocks/>
              </p:cNvGrpSpPr>
              <p:nvPr/>
            </p:nvGrpSpPr>
            <p:grpSpPr bwMode="auto">
              <a:xfrm rot="1297425" flipV="1">
                <a:off x="1971" y="1258"/>
                <a:ext cx="151" cy="37"/>
                <a:chOff x="2532" y="1051"/>
                <a:chExt cx="893" cy="246"/>
              </a:xfrm>
            </p:grpSpPr>
            <p:grpSp>
              <p:nvGrpSpPr>
                <p:cNvPr id="144" name="Group 54"/>
                <p:cNvGrpSpPr>
                  <a:grpSpLocks/>
                </p:cNvGrpSpPr>
                <p:nvPr/>
              </p:nvGrpSpPr>
              <p:grpSpPr bwMode="auto">
                <a:xfrm>
                  <a:off x="2532" y="1051"/>
                  <a:ext cx="743" cy="185"/>
                  <a:chOff x="1565" y="2568"/>
                  <a:chExt cx="1118" cy="279"/>
                </a:xfrm>
              </p:grpSpPr>
              <p:sp>
                <p:nvSpPr>
                  <p:cNvPr id="150"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1"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2"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45" name="Group 59"/>
                <p:cNvGrpSpPr>
                  <a:grpSpLocks/>
                </p:cNvGrpSpPr>
                <p:nvPr/>
              </p:nvGrpSpPr>
              <p:grpSpPr bwMode="auto">
                <a:xfrm rot="1353540">
                  <a:off x="2682" y="1111"/>
                  <a:ext cx="743" cy="186"/>
                  <a:chOff x="1565" y="2568"/>
                  <a:chExt cx="1118" cy="279"/>
                </a:xfrm>
              </p:grpSpPr>
              <p:sp>
                <p:nvSpPr>
                  <p:cNvPr id="146"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7"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8"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9"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42"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43"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6"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4" name="AutoShape 5"/>
          <p:cNvSpPr>
            <a:spLocks noChangeArrowheads="1"/>
          </p:cNvSpPr>
          <p:nvPr/>
        </p:nvSpPr>
        <p:spPr bwMode="gray">
          <a:xfrm>
            <a:off x="4774031" y="2356520"/>
            <a:ext cx="5848534" cy="58118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latin typeface="华文中宋" pitchFamily="2" charset="-122"/>
                <a:ea typeface="华文中宋" pitchFamily="2" charset="-122"/>
              </a:rPr>
              <a:t>4.1 </a:t>
            </a:r>
            <a:r>
              <a:rPr lang="zh-CN" altLang="en-US" sz="2800" dirty="0">
                <a:latin typeface="华文中宋" pitchFamily="2" charset="-122"/>
                <a:ea typeface="华文中宋" pitchFamily="2" charset="-122"/>
              </a:rPr>
              <a:t>新的旁路泄露发现与利用研究</a:t>
            </a:r>
          </a:p>
        </p:txBody>
      </p:sp>
      <p:sp>
        <p:nvSpPr>
          <p:cNvPr id="95" name="AutoShape 6"/>
          <p:cNvSpPr>
            <a:spLocks noChangeArrowheads="1"/>
          </p:cNvSpPr>
          <p:nvPr/>
        </p:nvSpPr>
        <p:spPr bwMode="gray">
          <a:xfrm>
            <a:off x="5396404" y="3073032"/>
            <a:ext cx="5589748" cy="618055"/>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latin typeface="华文中宋" pitchFamily="2" charset="-122"/>
                <a:ea typeface="华文中宋" pitchFamily="2" charset="-122"/>
              </a:rPr>
              <a:t>4.2 </a:t>
            </a:r>
            <a:r>
              <a:rPr lang="zh-CN" altLang="en-US" sz="2800" dirty="0">
                <a:latin typeface="华文中宋" pitchFamily="2" charset="-122"/>
                <a:ea typeface="华文中宋" pitchFamily="2" charset="-122"/>
              </a:rPr>
              <a:t>新型密码旁路分析方法研究</a:t>
            </a:r>
            <a:endParaRPr lang="en-US" altLang="zh-CN" sz="2800" dirty="0">
              <a:latin typeface="华文中宋" pitchFamily="2" charset="-122"/>
              <a:ea typeface="华文中宋" pitchFamily="2" charset="-122"/>
            </a:endParaRPr>
          </a:p>
        </p:txBody>
      </p:sp>
      <p:sp>
        <p:nvSpPr>
          <p:cNvPr id="96" name="AutoShape 7"/>
          <p:cNvSpPr>
            <a:spLocks noChangeArrowheads="1"/>
          </p:cNvSpPr>
          <p:nvPr/>
        </p:nvSpPr>
        <p:spPr bwMode="gray">
          <a:xfrm>
            <a:off x="4611956" y="7181056"/>
            <a:ext cx="5334671" cy="54130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latin typeface="华文中宋" pitchFamily="2" charset="-122"/>
                <a:ea typeface="华文中宋" pitchFamily="2" charset="-122"/>
              </a:rPr>
              <a:t>4.7 </a:t>
            </a:r>
            <a:r>
              <a:rPr lang="zh-CN" altLang="en-US" sz="2800" dirty="0">
                <a:latin typeface="华文中宋" pitchFamily="2" charset="-122"/>
                <a:ea typeface="华文中宋" pitchFamily="2" charset="-122"/>
              </a:rPr>
              <a:t>旁路分析新型应用研究</a:t>
            </a:r>
            <a:endParaRPr lang="en-US" altLang="zh-CN" sz="2800" dirty="0">
              <a:latin typeface="华文中宋" pitchFamily="2" charset="-122"/>
              <a:ea typeface="华文中宋" pitchFamily="2" charset="-122"/>
            </a:endParaRPr>
          </a:p>
        </p:txBody>
      </p:sp>
      <p:sp>
        <p:nvSpPr>
          <p:cNvPr id="159" name="矩形 158"/>
          <p:cNvSpPr/>
          <p:nvPr/>
        </p:nvSpPr>
        <p:spPr>
          <a:xfrm>
            <a:off x="943498" y="1747652"/>
            <a:ext cx="4288353" cy="584775"/>
          </a:xfrm>
          <a:prstGeom prst="rect">
            <a:avLst/>
          </a:prstGeom>
        </p:spPr>
        <p:txBody>
          <a:bodyPr wrap="none">
            <a:spAutoFit/>
          </a:bodyPr>
          <a:lstStyle/>
          <a:p>
            <a:r>
              <a:rPr lang="zh-CN" altLang="en-US" sz="3200" b="1" dirty="0">
                <a:solidFill>
                  <a:srgbClr val="C00000"/>
                </a:solidFill>
                <a:latin typeface="华文中宋" pitchFamily="2" charset="-122"/>
                <a:ea typeface="华文中宋" pitchFamily="2" charset="-122"/>
              </a:rPr>
              <a:t>热门的旁路分析方向？</a:t>
            </a:r>
            <a:endParaRPr lang="zh-CN" altLang="en-US" sz="3200" dirty="0">
              <a:solidFill>
                <a:srgbClr val="C00000"/>
              </a:solidFill>
            </a:endParaRPr>
          </a:p>
        </p:txBody>
      </p:sp>
      <p:grpSp>
        <p:nvGrpSpPr>
          <p:cNvPr id="79" name="组合 78"/>
          <p:cNvGrpSpPr/>
          <p:nvPr/>
        </p:nvGrpSpPr>
        <p:grpSpPr>
          <a:xfrm>
            <a:off x="5343623" y="4104437"/>
            <a:ext cx="6380663" cy="457845"/>
            <a:chOff x="3366568" y="2219772"/>
            <a:chExt cx="4513263" cy="323850"/>
          </a:xfrm>
        </p:grpSpPr>
        <p:sp>
          <p:nvSpPr>
            <p:cNvPr id="80" name="Line 3"/>
            <p:cNvSpPr>
              <a:spLocks noChangeShapeType="1"/>
            </p:cNvSpPr>
            <p:nvPr/>
          </p:nvSpPr>
          <p:spPr bwMode="auto">
            <a:xfrm>
              <a:off x="3623743" y="2503934"/>
              <a:ext cx="4256088"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 </a:t>
              </a:r>
              <a:endParaRPr lang="zh-CN" altLang="en-US" dirty="0"/>
            </a:p>
          </p:txBody>
        </p:sp>
        <p:grpSp>
          <p:nvGrpSpPr>
            <p:cNvPr id="81" name="Group 9"/>
            <p:cNvGrpSpPr>
              <a:grpSpLocks/>
            </p:cNvGrpSpPr>
            <p:nvPr/>
          </p:nvGrpSpPr>
          <p:grpSpPr bwMode="auto">
            <a:xfrm rot="5400000" flipH="1">
              <a:off x="3360218" y="2226122"/>
              <a:ext cx="323850" cy="311150"/>
              <a:chOff x="1944" y="1111"/>
              <a:chExt cx="204" cy="196"/>
            </a:xfrm>
          </p:grpSpPr>
          <p:pic>
            <p:nvPicPr>
              <p:cNvPr id="82" name="Picture 10"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Oval 11"/>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84" name="Group 12"/>
              <p:cNvGrpSpPr>
                <a:grpSpLocks/>
              </p:cNvGrpSpPr>
              <p:nvPr/>
            </p:nvGrpSpPr>
            <p:grpSpPr bwMode="auto">
              <a:xfrm rot="1297425" flipV="1">
                <a:off x="1971" y="1258"/>
                <a:ext cx="151" cy="37"/>
                <a:chOff x="2532" y="1051"/>
                <a:chExt cx="893" cy="246"/>
              </a:xfrm>
            </p:grpSpPr>
            <p:grpSp>
              <p:nvGrpSpPr>
                <p:cNvPr id="87" name="Group 13"/>
                <p:cNvGrpSpPr>
                  <a:grpSpLocks/>
                </p:cNvGrpSpPr>
                <p:nvPr/>
              </p:nvGrpSpPr>
              <p:grpSpPr bwMode="auto">
                <a:xfrm>
                  <a:off x="2532" y="1051"/>
                  <a:ext cx="743" cy="185"/>
                  <a:chOff x="1565" y="2568"/>
                  <a:chExt cx="1118" cy="279"/>
                </a:xfrm>
              </p:grpSpPr>
              <p:sp>
                <p:nvSpPr>
                  <p:cNvPr id="122"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4"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5"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88" name="Group 18"/>
                <p:cNvGrpSpPr>
                  <a:grpSpLocks/>
                </p:cNvGrpSpPr>
                <p:nvPr/>
              </p:nvGrpSpPr>
              <p:grpSpPr bwMode="auto">
                <a:xfrm rot="1353540">
                  <a:off x="2682" y="1111"/>
                  <a:ext cx="743" cy="186"/>
                  <a:chOff x="1565" y="2568"/>
                  <a:chExt cx="1118" cy="279"/>
                </a:xfrm>
              </p:grpSpPr>
              <p:sp>
                <p:nvSpPr>
                  <p:cNvPr id="89" name="AutoShape 1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0" name="AutoShape 2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1" name="AutoShape 2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 name="AutoShape 2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85" name="Arc 23"/>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6" name="Picture 24"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26" name="组合 125"/>
          <p:cNvGrpSpPr/>
          <p:nvPr/>
        </p:nvGrpSpPr>
        <p:grpSpPr>
          <a:xfrm>
            <a:off x="5422280" y="4926578"/>
            <a:ext cx="6349241" cy="457846"/>
            <a:chOff x="3868912" y="3356174"/>
            <a:chExt cx="4491037" cy="323850"/>
          </a:xfrm>
        </p:grpSpPr>
        <p:grpSp>
          <p:nvGrpSpPr>
            <p:cNvPr id="127" name="Group 50"/>
            <p:cNvGrpSpPr>
              <a:grpSpLocks/>
            </p:cNvGrpSpPr>
            <p:nvPr/>
          </p:nvGrpSpPr>
          <p:grpSpPr bwMode="auto">
            <a:xfrm rot="4976862" flipH="1">
              <a:off x="3862562" y="3362524"/>
              <a:ext cx="323850" cy="311150"/>
              <a:chOff x="1944" y="1111"/>
              <a:chExt cx="204" cy="196"/>
            </a:xfrm>
          </p:grpSpPr>
          <p:pic>
            <p:nvPicPr>
              <p:cNvPr id="129"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131" name="Group 53"/>
              <p:cNvGrpSpPr>
                <a:grpSpLocks/>
              </p:cNvGrpSpPr>
              <p:nvPr/>
            </p:nvGrpSpPr>
            <p:grpSpPr bwMode="auto">
              <a:xfrm rot="1297425" flipV="1">
                <a:off x="1971" y="1258"/>
                <a:ext cx="151" cy="37"/>
                <a:chOff x="2532" y="1051"/>
                <a:chExt cx="893" cy="246"/>
              </a:xfrm>
            </p:grpSpPr>
            <p:grpSp>
              <p:nvGrpSpPr>
                <p:cNvPr id="134" name="Group 54"/>
                <p:cNvGrpSpPr>
                  <a:grpSpLocks/>
                </p:cNvGrpSpPr>
                <p:nvPr/>
              </p:nvGrpSpPr>
              <p:grpSpPr bwMode="auto">
                <a:xfrm>
                  <a:off x="2532" y="1051"/>
                  <a:ext cx="743" cy="185"/>
                  <a:chOff x="1565" y="2568"/>
                  <a:chExt cx="1118" cy="279"/>
                </a:xfrm>
              </p:grpSpPr>
              <p:sp>
                <p:nvSpPr>
                  <p:cNvPr id="156"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7"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8"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0"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35" name="Group 59"/>
                <p:cNvGrpSpPr>
                  <a:grpSpLocks/>
                </p:cNvGrpSpPr>
                <p:nvPr/>
              </p:nvGrpSpPr>
              <p:grpSpPr bwMode="auto">
                <a:xfrm rot="1353540">
                  <a:off x="2682" y="1111"/>
                  <a:ext cx="743" cy="186"/>
                  <a:chOff x="1565" y="2568"/>
                  <a:chExt cx="1118" cy="279"/>
                </a:xfrm>
              </p:grpSpPr>
              <p:sp>
                <p:nvSpPr>
                  <p:cNvPr id="136"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7"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32"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33"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8"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61" name="AutoShape 5"/>
          <p:cNvSpPr>
            <a:spLocks noChangeArrowheads="1"/>
          </p:cNvSpPr>
          <p:nvPr/>
        </p:nvSpPr>
        <p:spPr bwMode="gray">
          <a:xfrm>
            <a:off x="6063526" y="3868688"/>
            <a:ext cx="5217890" cy="58118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latin typeface="华文中宋" pitchFamily="2" charset="-122"/>
                <a:ea typeface="华文中宋" pitchFamily="2" charset="-122"/>
              </a:rPr>
              <a:t>4.3 </a:t>
            </a:r>
            <a:r>
              <a:rPr lang="zh-CN" altLang="en-US" sz="2800" dirty="0">
                <a:latin typeface="华文中宋" pitchFamily="2" charset="-122"/>
                <a:ea typeface="华文中宋" pitchFamily="2" charset="-122"/>
              </a:rPr>
              <a:t>旁路攻击综合防御体系研究</a:t>
            </a:r>
          </a:p>
        </p:txBody>
      </p:sp>
      <p:sp>
        <p:nvSpPr>
          <p:cNvPr id="162" name="AutoShape 6"/>
          <p:cNvSpPr>
            <a:spLocks noChangeArrowheads="1"/>
          </p:cNvSpPr>
          <p:nvPr/>
        </p:nvSpPr>
        <p:spPr bwMode="gray">
          <a:xfrm>
            <a:off x="5972468" y="4732784"/>
            <a:ext cx="5118928" cy="538253"/>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latin typeface="华文中宋" pitchFamily="2" charset="-122"/>
                <a:ea typeface="华文中宋" pitchFamily="2" charset="-122"/>
              </a:rPr>
              <a:t>4.4 </a:t>
            </a:r>
            <a:r>
              <a:rPr lang="zh-CN" altLang="en-US" sz="2800" dirty="0">
                <a:latin typeface="华文中宋" pitchFamily="2" charset="-122"/>
                <a:ea typeface="华文中宋" pitchFamily="2" charset="-122"/>
              </a:rPr>
              <a:t>旁路攻击形式化模型研究</a:t>
            </a:r>
            <a:endParaRPr lang="en-US" altLang="zh-CN" sz="2800" dirty="0">
              <a:latin typeface="华文中宋" pitchFamily="2" charset="-122"/>
              <a:ea typeface="华文中宋" pitchFamily="2" charset="-122"/>
            </a:endParaRPr>
          </a:p>
        </p:txBody>
      </p:sp>
      <p:grpSp>
        <p:nvGrpSpPr>
          <p:cNvPr id="163" name="组合 162"/>
          <p:cNvGrpSpPr/>
          <p:nvPr/>
        </p:nvGrpSpPr>
        <p:grpSpPr>
          <a:xfrm>
            <a:off x="5378321" y="5688613"/>
            <a:ext cx="6380663" cy="457845"/>
            <a:chOff x="3366568" y="2219772"/>
            <a:chExt cx="4513263" cy="323850"/>
          </a:xfrm>
        </p:grpSpPr>
        <p:sp>
          <p:nvSpPr>
            <p:cNvPr id="164" name="Line 3"/>
            <p:cNvSpPr>
              <a:spLocks noChangeShapeType="1"/>
            </p:cNvSpPr>
            <p:nvPr/>
          </p:nvSpPr>
          <p:spPr bwMode="auto">
            <a:xfrm>
              <a:off x="3623743" y="2503934"/>
              <a:ext cx="4256088"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 </a:t>
              </a:r>
              <a:endParaRPr lang="zh-CN" altLang="en-US" dirty="0"/>
            </a:p>
          </p:txBody>
        </p:sp>
        <p:grpSp>
          <p:nvGrpSpPr>
            <p:cNvPr id="165" name="Group 9"/>
            <p:cNvGrpSpPr>
              <a:grpSpLocks/>
            </p:cNvGrpSpPr>
            <p:nvPr/>
          </p:nvGrpSpPr>
          <p:grpSpPr bwMode="auto">
            <a:xfrm rot="5400000" flipH="1">
              <a:off x="3360218" y="2226122"/>
              <a:ext cx="323850" cy="311150"/>
              <a:chOff x="1944" y="1111"/>
              <a:chExt cx="204" cy="196"/>
            </a:xfrm>
          </p:grpSpPr>
          <p:pic>
            <p:nvPicPr>
              <p:cNvPr id="166" name="Picture 10"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Oval 11"/>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168" name="Group 12"/>
              <p:cNvGrpSpPr>
                <a:grpSpLocks/>
              </p:cNvGrpSpPr>
              <p:nvPr/>
            </p:nvGrpSpPr>
            <p:grpSpPr bwMode="auto">
              <a:xfrm rot="1297425" flipV="1">
                <a:off x="1971" y="1258"/>
                <a:ext cx="151" cy="37"/>
                <a:chOff x="2532" y="1051"/>
                <a:chExt cx="893" cy="246"/>
              </a:xfrm>
            </p:grpSpPr>
            <p:grpSp>
              <p:nvGrpSpPr>
                <p:cNvPr id="188" name="Group 13"/>
                <p:cNvGrpSpPr>
                  <a:grpSpLocks/>
                </p:cNvGrpSpPr>
                <p:nvPr/>
              </p:nvGrpSpPr>
              <p:grpSpPr bwMode="auto">
                <a:xfrm>
                  <a:off x="2532" y="1051"/>
                  <a:ext cx="743" cy="185"/>
                  <a:chOff x="1565" y="2568"/>
                  <a:chExt cx="1118" cy="279"/>
                </a:xfrm>
              </p:grpSpPr>
              <p:sp>
                <p:nvSpPr>
                  <p:cNvPr id="195"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6"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7"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90" name="Group 18"/>
                <p:cNvGrpSpPr>
                  <a:grpSpLocks/>
                </p:cNvGrpSpPr>
                <p:nvPr/>
              </p:nvGrpSpPr>
              <p:grpSpPr bwMode="auto">
                <a:xfrm rot="1353540">
                  <a:off x="2682" y="1111"/>
                  <a:ext cx="743" cy="186"/>
                  <a:chOff x="1565" y="2568"/>
                  <a:chExt cx="1118" cy="279"/>
                </a:xfrm>
              </p:grpSpPr>
              <p:sp>
                <p:nvSpPr>
                  <p:cNvPr id="191" name="AutoShape 1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2" name="AutoShape 2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3" name="AutoShape 2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 name="AutoShape 2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69" name="Arc 23"/>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87" name="Picture 24"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99" name="组合 198"/>
          <p:cNvGrpSpPr/>
          <p:nvPr/>
        </p:nvGrpSpPr>
        <p:grpSpPr>
          <a:xfrm>
            <a:off x="4977695" y="6510754"/>
            <a:ext cx="6349241" cy="457846"/>
            <a:chOff x="3868912" y="3356174"/>
            <a:chExt cx="4491037" cy="323850"/>
          </a:xfrm>
        </p:grpSpPr>
        <p:grpSp>
          <p:nvGrpSpPr>
            <p:cNvPr id="200" name="Group 50"/>
            <p:cNvGrpSpPr>
              <a:grpSpLocks/>
            </p:cNvGrpSpPr>
            <p:nvPr/>
          </p:nvGrpSpPr>
          <p:grpSpPr bwMode="auto">
            <a:xfrm rot="4976862" flipH="1">
              <a:off x="3862562" y="3362524"/>
              <a:ext cx="323850" cy="311150"/>
              <a:chOff x="1944" y="1111"/>
              <a:chExt cx="204" cy="196"/>
            </a:xfrm>
          </p:grpSpPr>
          <p:pic>
            <p:nvPicPr>
              <p:cNvPr id="202"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204" name="Group 53"/>
              <p:cNvGrpSpPr>
                <a:grpSpLocks/>
              </p:cNvGrpSpPr>
              <p:nvPr/>
            </p:nvGrpSpPr>
            <p:grpSpPr bwMode="auto">
              <a:xfrm rot="1297425" flipV="1">
                <a:off x="1971" y="1258"/>
                <a:ext cx="151" cy="37"/>
                <a:chOff x="2532" y="1051"/>
                <a:chExt cx="893" cy="246"/>
              </a:xfrm>
            </p:grpSpPr>
            <p:grpSp>
              <p:nvGrpSpPr>
                <p:cNvPr id="207" name="Group 54"/>
                <p:cNvGrpSpPr>
                  <a:grpSpLocks/>
                </p:cNvGrpSpPr>
                <p:nvPr/>
              </p:nvGrpSpPr>
              <p:grpSpPr bwMode="auto">
                <a:xfrm>
                  <a:off x="2532" y="1051"/>
                  <a:ext cx="743" cy="185"/>
                  <a:chOff x="1565" y="2568"/>
                  <a:chExt cx="1118" cy="279"/>
                </a:xfrm>
              </p:grpSpPr>
              <p:sp>
                <p:nvSpPr>
                  <p:cNvPr id="213"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4"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6"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08" name="Group 59"/>
                <p:cNvGrpSpPr>
                  <a:grpSpLocks/>
                </p:cNvGrpSpPr>
                <p:nvPr/>
              </p:nvGrpSpPr>
              <p:grpSpPr bwMode="auto">
                <a:xfrm rot="1353540">
                  <a:off x="2682" y="1111"/>
                  <a:ext cx="743" cy="186"/>
                  <a:chOff x="1565" y="2568"/>
                  <a:chExt cx="1118" cy="279"/>
                </a:xfrm>
              </p:grpSpPr>
              <p:sp>
                <p:nvSpPr>
                  <p:cNvPr id="209"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0"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2"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205"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06"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1"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7" name="AutoShape 5"/>
          <p:cNvSpPr>
            <a:spLocks noChangeArrowheads="1"/>
          </p:cNvSpPr>
          <p:nvPr/>
        </p:nvSpPr>
        <p:spPr bwMode="gray">
          <a:xfrm>
            <a:off x="6098224" y="5452864"/>
            <a:ext cx="5217890" cy="58118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latin typeface="华文中宋" pitchFamily="2" charset="-122"/>
                <a:ea typeface="华文中宋" pitchFamily="2" charset="-122"/>
              </a:rPr>
              <a:t>4.5 </a:t>
            </a:r>
            <a:r>
              <a:rPr lang="zh-CN" altLang="en-US" sz="2800" dirty="0">
                <a:latin typeface="华文中宋" pitchFamily="2" charset="-122"/>
                <a:ea typeface="华文中宋" pitchFamily="2" charset="-122"/>
              </a:rPr>
              <a:t>旁路分析一体化平台研制</a:t>
            </a:r>
          </a:p>
        </p:txBody>
      </p:sp>
      <p:sp>
        <p:nvSpPr>
          <p:cNvPr id="218" name="AutoShape 6"/>
          <p:cNvSpPr>
            <a:spLocks noChangeArrowheads="1"/>
          </p:cNvSpPr>
          <p:nvPr/>
        </p:nvSpPr>
        <p:spPr bwMode="gray">
          <a:xfrm>
            <a:off x="5527883" y="6316960"/>
            <a:ext cx="5691820" cy="60769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latin typeface="华文中宋" pitchFamily="2" charset="-122"/>
                <a:ea typeface="华文中宋" pitchFamily="2" charset="-122"/>
              </a:rPr>
              <a:t>4.6 </a:t>
            </a:r>
            <a:r>
              <a:rPr lang="zh-CN" altLang="en-US" sz="2800" dirty="0">
                <a:latin typeface="华文中宋" pitchFamily="2" charset="-122"/>
                <a:ea typeface="华文中宋" pitchFamily="2" charset="-122"/>
              </a:rPr>
              <a:t>抗旁路分析密码安全标准制定</a:t>
            </a:r>
            <a:endParaRPr lang="en-US" altLang="zh-CN" sz="2800" dirty="0">
              <a:latin typeface="华文中宋" pitchFamily="2" charset="-122"/>
              <a:ea typeface="华文中宋" pitchFamily="2" charset="-122"/>
            </a:endParaRPr>
          </a:p>
        </p:txBody>
      </p:sp>
      <p:sp>
        <p:nvSpPr>
          <p:cNvPr id="219" name="AutoShape 48"/>
          <p:cNvSpPr>
            <a:spLocks noChangeArrowheads="1"/>
          </p:cNvSpPr>
          <p:nvPr/>
        </p:nvSpPr>
        <p:spPr bwMode="gray">
          <a:xfrm>
            <a:off x="7510512" y="126770"/>
            <a:ext cx="975360" cy="684107"/>
          </a:xfrm>
          <a:prstGeom prst="diamond">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220" name="Text Box 50"/>
          <p:cNvSpPr txBox="1">
            <a:spLocks noChangeArrowheads="1"/>
          </p:cNvSpPr>
          <p:nvPr/>
        </p:nvSpPr>
        <p:spPr bwMode="gray">
          <a:xfrm>
            <a:off x="7726536" y="196280"/>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4</a:t>
            </a:r>
            <a:endParaRPr lang="zh-CN" altLang="zh-CN" sz="2800" dirty="0">
              <a:latin typeface="华文中宋" pitchFamily="2" charset="-122"/>
              <a:ea typeface="华文中宋" pitchFamily="2" charset="-122"/>
              <a:cs typeface="宋体" pitchFamily="2" charset="-122"/>
            </a:endParaRPr>
          </a:p>
        </p:txBody>
      </p:sp>
      <p:sp>
        <p:nvSpPr>
          <p:cNvPr id="221" name="圆角矩形 220"/>
          <p:cNvSpPr/>
          <p:nvPr/>
        </p:nvSpPr>
        <p:spPr bwMode="auto">
          <a:xfrm>
            <a:off x="8538244" y="180958"/>
            <a:ext cx="4266231" cy="589279"/>
          </a:xfrm>
          <a:prstGeom prst="roundRect">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22" name="圆角矩形 4"/>
          <p:cNvSpPr/>
          <p:nvPr/>
        </p:nvSpPr>
        <p:spPr bwMode="auto">
          <a:xfrm>
            <a:off x="8519740" y="239658"/>
            <a:ext cx="4223333" cy="530579"/>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未来研究热点分析与展望</a:t>
            </a:r>
          </a:p>
        </p:txBody>
      </p:sp>
    </p:spTree>
    <p:extLst>
      <p:ext uri="{BB962C8B-B14F-4D97-AF65-F5344CB8AC3E}">
        <p14:creationId xmlns:p14="http://schemas.microsoft.com/office/powerpoint/2010/main" val="1685057585"/>
      </p:ext>
    </p:extLst>
  </p:cSld>
  <p:clrMapOvr>
    <a:masterClrMapping/>
  </p:clrMapOvr>
  <p:transition>
    <p:randomBa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AutoShape 5"/>
          <p:cNvSpPr>
            <a:spLocks noChangeArrowheads="1"/>
          </p:cNvSpPr>
          <p:nvPr/>
        </p:nvSpPr>
        <p:spPr bwMode="gray">
          <a:xfrm>
            <a:off x="1744183" y="1141514"/>
            <a:ext cx="5848534" cy="58118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latin typeface="华文中宋" pitchFamily="2" charset="-122"/>
                <a:ea typeface="华文中宋" pitchFamily="2" charset="-122"/>
              </a:rPr>
              <a:t>4.1 </a:t>
            </a:r>
            <a:r>
              <a:rPr lang="zh-CN" altLang="en-US" sz="2800" dirty="0">
                <a:latin typeface="华文中宋" pitchFamily="2" charset="-122"/>
                <a:ea typeface="华文中宋" pitchFamily="2" charset="-122"/>
              </a:rPr>
              <a:t>新的旁路泄露发现与利用研究</a:t>
            </a:r>
          </a:p>
        </p:txBody>
      </p:sp>
      <p:pic>
        <p:nvPicPr>
          <p:cNvPr id="1730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04" y="2572544"/>
            <a:ext cx="2430696" cy="536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3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032" y="2565040"/>
            <a:ext cx="9324975"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9" name="内容占位符 2"/>
          <p:cNvSpPr txBox="1">
            <a:spLocks/>
          </p:cNvSpPr>
          <p:nvPr/>
        </p:nvSpPr>
        <p:spPr>
          <a:xfrm>
            <a:off x="3190032" y="1778288"/>
            <a:ext cx="8514145"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1</a:t>
            </a:r>
            <a:r>
              <a:rPr lang="zh-CN" altLang="en-US" kern="0" dirty="0">
                <a:solidFill>
                  <a:srgbClr val="3333FF"/>
                </a:solidFill>
                <a:latin typeface="华文中宋" pitchFamily="2" charset="-122"/>
                <a:ea typeface="华文中宋" pitchFamily="2" charset="-122"/>
              </a:rPr>
              <a:t>）基于光子泄露的旁路分析技术研究（</a:t>
            </a:r>
            <a:r>
              <a:rPr lang="en-US" altLang="zh-CN" kern="0" dirty="0">
                <a:solidFill>
                  <a:srgbClr val="3333FF"/>
                </a:solidFill>
                <a:latin typeface="华文中宋" pitchFamily="2" charset="-122"/>
                <a:ea typeface="华文中宋" pitchFamily="2" charset="-122"/>
              </a:rPr>
              <a:t>2011</a:t>
            </a:r>
            <a:r>
              <a:rPr lang="zh-CN" altLang="en-US" kern="0" dirty="0">
                <a:solidFill>
                  <a:srgbClr val="3333FF"/>
                </a:solidFill>
                <a:latin typeface="华文中宋" pitchFamily="2" charset="-122"/>
                <a:ea typeface="华文中宋" pitchFamily="2" charset="-122"/>
              </a:rPr>
              <a:t>）</a:t>
            </a:r>
          </a:p>
        </p:txBody>
      </p:sp>
      <p:sp>
        <p:nvSpPr>
          <p:cNvPr id="15" name="AutoShape 48"/>
          <p:cNvSpPr>
            <a:spLocks noChangeArrowheads="1"/>
          </p:cNvSpPr>
          <p:nvPr/>
        </p:nvSpPr>
        <p:spPr bwMode="gray">
          <a:xfrm>
            <a:off x="7510512" y="126770"/>
            <a:ext cx="975360" cy="684107"/>
          </a:xfrm>
          <a:prstGeom prst="diamond">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6" name="Text Box 50"/>
          <p:cNvSpPr txBox="1">
            <a:spLocks noChangeArrowheads="1"/>
          </p:cNvSpPr>
          <p:nvPr/>
        </p:nvSpPr>
        <p:spPr bwMode="gray">
          <a:xfrm>
            <a:off x="7726536" y="196280"/>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4</a:t>
            </a:r>
            <a:endParaRPr lang="zh-CN" altLang="zh-CN" sz="2800" dirty="0">
              <a:latin typeface="华文中宋" pitchFamily="2" charset="-122"/>
              <a:ea typeface="华文中宋" pitchFamily="2" charset="-122"/>
              <a:cs typeface="宋体" pitchFamily="2" charset="-122"/>
            </a:endParaRPr>
          </a:p>
        </p:txBody>
      </p:sp>
      <p:sp>
        <p:nvSpPr>
          <p:cNvPr id="19" name="圆角矩形 18"/>
          <p:cNvSpPr/>
          <p:nvPr/>
        </p:nvSpPr>
        <p:spPr bwMode="auto">
          <a:xfrm>
            <a:off x="8538244" y="180958"/>
            <a:ext cx="4266231" cy="589279"/>
          </a:xfrm>
          <a:prstGeom prst="roundRect">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0" name="圆角矩形 4"/>
          <p:cNvSpPr/>
          <p:nvPr/>
        </p:nvSpPr>
        <p:spPr bwMode="auto">
          <a:xfrm>
            <a:off x="8519740" y="239658"/>
            <a:ext cx="4223333" cy="530579"/>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未来研究热点分析与展望</a:t>
            </a:r>
          </a:p>
        </p:txBody>
      </p:sp>
    </p:spTree>
    <p:extLst>
      <p:ext uri="{BB962C8B-B14F-4D97-AF65-F5344CB8AC3E}">
        <p14:creationId xmlns:p14="http://schemas.microsoft.com/office/powerpoint/2010/main" val="2064356262"/>
      </p:ext>
    </p:extLst>
  </p:cSld>
  <p:clrMapOvr>
    <a:masterClrMapping/>
  </p:clrMapOvr>
  <p:transition>
    <p:randomBa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AutoShape 5"/>
          <p:cNvSpPr>
            <a:spLocks noChangeArrowheads="1"/>
          </p:cNvSpPr>
          <p:nvPr/>
        </p:nvSpPr>
        <p:spPr bwMode="gray">
          <a:xfrm>
            <a:off x="1744183" y="1141514"/>
            <a:ext cx="5848534" cy="58118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latin typeface="华文中宋" pitchFamily="2" charset="-122"/>
                <a:ea typeface="华文中宋" pitchFamily="2" charset="-122"/>
              </a:rPr>
              <a:t>4.1 </a:t>
            </a:r>
            <a:r>
              <a:rPr lang="zh-CN" altLang="en-US" sz="2800" dirty="0">
                <a:latin typeface="华文中宋" pitchFamily="2" charset="-122"/>
                <a:ea typeface="华文中宋" pitchFamily="2" charset="-122"/>
              </a:rPr>
              <a:t>新的旁路泄露发现与利用研究</a:t>
            </a:r>
          </a:p>
        </p:txBody>
      </p:sp>
      <p:sp>
        <p:nvSpPr>
          <p:cNvPr id="219" name="内容占位符 2"/>
          <p:cNvSpPr txBox="1">
            <a:spLocks/>
          </p:cNvSpPr>
          <p:nvPr/>
        </p:nvSpPr>
        <p:spPr>
          <a:xfrm>
            <a:off x="2829992" y="1803976"/>
            <a:ext cx="8484686"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）基于声音泄露的旁路分析技术研究（</a:t>
            </a:r>
            <a:r>
              <a:rPr lang="en-US" altLang="zh-CN" kern="0" dirty="0">
                <a:solidFill>
                  <a:srgbClr val="3333FF"/>
                </a:solidFill>
                <a:latin typeface="华文中宋" pitchFamily="2" charset="-122"/>
                <a:ea typeface="华文中宋" pitchFamily="2" charset="-122"/>
              </a:rPr>
              <a:t>2013.12</a:t>
            </a:r>
            <a:r>
              <a:rPr lang="zh-CN" altLang="en-US" kern="0" dirty="0">
                <a:solidFill>
                  <a:srgbClr val="3333FF"/>
                </a:solidFill>
                <a:latin typeface="华文中宋" pitchFamily="2" charset="-122"/>
                <a:ea typeface="华文中宋" pitchFamily="2" charset="-122"/>
              </a:rPr>
              <a:t>）</a:t>
            </a:r>
          </a:p>
        </p:txBody>
      </p:sp>
      <p:pic>
        <p:nvPicPr>
          <p:cNvPr id="174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8494" y="2611600"/>
            <a:ext cx="5184576" cy="2518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0875" y="2356520"/>
            <a:ext cx="5235897" cy="2740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0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836" y="5740896"/>
            <a:ext cx="5400600" cy="2931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0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0875" y="5740896"/>
            <a:ext cx="4992191" cy="3030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118522" y="5130343"/>
            <a:ext cx="1725152" cy="492443"/>
          </a:xfrm>
          <a:prstGeom prst="rect">
            <a:avLst/>
          </a:prstGeom>
        </p:spPr>
        <p:txBody>
          <a:bodyPr wrap="none">
            <a:spAutoFit/>
          </a:bodyPr>
          <a:lstStyle/>
          <a:p>
            <a:r>
              <a:rPr lang="zh-CN" altLang="en-US" kern="0" dirty="0">
                <a:solidFill>
                  <a:srgbClr val="3333FF"/>
                </a:solidFill>
                <a:latin typeface="华文中宋" pitchFamily="2" charset="-122"/>
                <a:ea typeface="华文中宋" pitchFamily="2" charset="-122"/>
              </a:rPr>
              <a:t>攻击配置</a:t>
            </a:r>
            <a:r>
              <a:rPr lang="en-US" altLang="zh-CN" kern="0" dirty="0">
                <a:solidFill>
                  <a:srgbClr val="3333FF"/>
                </a:solidFill>
                <a:latin typeface="华文中宋" pitchFamily="2" charset="-122"/>
                <a:ea typeface="华文中宋" pitchFamily="2" charset="-122"/>
              </a:rPr>
              <a:t>1</a:t>
            </a:r>
            <a:endParaRPr lang="zh-CN" altLang="en-US" dirty="0"/>
          </a:p>
        </p:txBody>
      </p:sp>
      <p:sp>
        <p:nvSpPr>
          <p:cNvPr id="17" name="矩形 16"/>
          <p:cNvSpPr/>
          <p:nvPr/>
        </p:nvSpPr>
        <p:spPr>
          <a:xfrm>
            <a:off x="8954394" y="5092824"/>
            <a:ext cx="1725152" cy="492443"/>
          </a:xfrm>
          <a:prstGeom prst="rect">
            <a:avLst/>
          </a:prstGeom>
        </p:spPr>
        <p:txBody>
          <a:bodyPr wrap="none">
            <a:spAutoFit/>
          </a:bodyPr>
          <a:lstStyle/>
          <a:p>
            <a:r>
              <a:rPr lang="zh-CN" altLang="en-US" kern="0" dirty="0">
                <a:solidFill>
                  <a:srgbClr val="3333FF"/>
                </a:solidFill>
                <a:latin typeface="华文中宋" pitchFamily="2" charset="-122"/>
                <a:ea typeface="华文中宋" pitchFamily="2" charset="-122"/>
              </a:rPr>
              <a:t>攻击配置</a:t>
            </a:r>
            <a:r>
              <a:rPr lang="en-US" altLang="zh-CN" kern="0" dirty="0">
                <a:solidFill>
                  <a:srgbClr val="3333FF"/>
                </a:solidFill>
                <a:latin typeface="华文中宋" pitchFamily="2" charset="-122"/>
                <a:ea typeface="华文中宋" pitchFamily="2" charset="-122"/>
              </a:rPr>
              <a:t>2</a:t>
            </a:r>
            <a:endParaRPr lang="zh-CN" altLang="en-US" dirty="0"/>
          </a:p>
        </p:txBody>
      </p:sp>
      <p:sp>
        <p:nvSpPr>
          <p:cNvPr id="18" name="矩形 17"/>
          <p:cNvSpPr/>
          <p:nvPr/>
        </p:nvSpPr>
        <p:spPr>
          <a:xfrm>
            <a:off x="3124450" y="8778262"/>
            <a:ext cx="1725152" cy="492443"/>
          </a:xfrm>
          <a:prstGeom prst="rect">
            <a:avLst/>
          </a:prstGeom>
        </p:spPr>
        <p:txBody>
          <a:bodyPr wrap="none">
            <a:spAutoFit/>
          </a:bodyPr>
          <a:lstStyle/>
          <a:p>
            <a:r>
              <a:rPr lang="zh-CN" altLang="en-US" kern="0" dirty="0">
                <a:solidFill>
                  <a:srgbClr val="3333FF"/>
                </a:solidFill>
                <a:latin typeface="华文中宋" pitchFamily="2" charset="-122"/>
                <a:ea typeface="华文中宋" pitchFamily="2" charset="-122"/>
              </a:rPr>
              <a:t>攻击配置</a:t>
            </a:r>
            <a:r>
              <a:rPr lang="en-US" altLang="zh-CN" kern="0" dirty="0">
                <a:solidFill>
                  <a:srgbClr val="3333FF"/>
                </a:solidFill>
                <a:latin typeface="华文中宋" pitchFamily="2" charset="-122"/>
                <a:ea typeface="华文中宋" pitchFamily="2" charset="-122"/>
              </a:rPr>
              <a:t>3</a:t>
            </a:r>
            <a:endParaRPr lang="zh-CN" altLang="en-US" dirty="0"/>
          </a:p>
        </p:txBody>
      </p:sp>
      <p:sp>
        <p:nvSpPr>
          <p:cNvPr id="19" name="矩形 18"/>
          <p:cNvSpPr/>
          <p:nvPr/>
        </p:nvSpPr>
        <p:spPr>
          <a:xfrm>
            <a:off x="8925720" y="8768000"/>
            <a:ext cx="1518364" cy="492443"/>
          </a:xfrm>
          <a:prstGeom prst="rect">
            <a:avLst/>
          </a:prstGeom>
        </p:spPr>
        <p:txBody>
          <a:bodyPr wrap="none">
            <a:spAutoFit/>
          </a:bodyPr>
          <a:lstStyle/>
          <a:p>
            <a:r>
              <a:rPr lang="zh-CN" altLang="en-US" kern="0" dirty="0">
                <a:solidFill>
                  <a:srgbClr val="3333FF"/>
                </a:solidFill>
                <a:latin typeface="华文中宋" pitchFamily="2" charset="-122"/>
                <a:ea typeface="华文中宋" pitchFamily="2" charset="-122"/>
              </a:rPr>
              <a:t>频谱信息</a:t>
            </a:r>
            <a:endParaRPr lang="zh-CN" altLang="en-US" dirty="0"/>
          </a:p>
        </p:txBody>
      </p:sp>
      <p:sp>
        <p:nvSpPr>
          <p:cNvPr id="20" name="AutoShape 48"/>
          <p:cNvSpPr>
            <a:spLocks noChangeArrowheads="1"/>
          </p:cNvSpPr>
          <p:nvPr/>
        </p:nvSpPr>
        <p:spPr bwMode="gray">
          <a:xfrm>
            <a:off x="7510512" y="126770"/>
            <a:ext cx="975360" cy="684107"/>
          </a:xfrm>
          <a:prstGeom prst="diamond">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21" name="Text Box 50"/>
          <p:cNvSpPr txBox="1">
            <a:spLocks noChangeArrowheads="1"/>
          </p:cNvSpPr>
          <p:nvPr/>
        </p:nvSpPr>
        <p:spPr bwMode="gray">
          <a:xfrm>
            <a:off x="7726536" y="196280"/>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4</a:t>
            </a:r>
            <a:endParaRPr lang="zh-CN" altLang="zh-CN" sz="2800" dirty="0">
              <a:latin typeface="华文中宋" pitchFamily="2" charset="-122"/>
              <a:ea typeface="华文中宋" pitchFamily="2" charset="-122"/>
              <a:cs typeface="宋体" pitchFamily="2" charset="-122"/>
            </a:endParaRPr>
          </a:p>
        </p:txBody>
      </p:sp>
      <p:sp>
        <p:nvSpPr>
          <p:cNvPr id="22" name="圆角矩形 21"/>
          <p:cNvSpPr/>
          <p:nvPr/>
        </p:nvSpPr>
        <p:spPr bwMode="auto">
          <a:xfrm>
            <a:off x="8538244" y="180958"/>
            <a:ext cx="4266231" cy="589279"/>
          </a:xfrm>
          <a:prstGeom prst="roundRect">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3" name="圆角矩形 4"/>
          <p:cNvSpPr/>
          <p:nvPr/>
        </p:nvSpPr>
        <p:spPr bwMode="auto">
          <a:xfrm>
            <a:off x="8519740" y="239658"/>
            <a:ext cx="4223333" cy="530579"/>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未来研究热点分析与展望</a:t>
            </a:r>
          </a:p>
        </p:txBody>
      </p:sp>
    </p:spTree>
    <p:extLst>
      <p:ext uri="{BB962C8B-B14F-4D97-AF65-F5344CB8AC3E}">
        <p14:creationId xmlns:p14="http://schemas.microsoft.com/office/powerpoint/2010/main" val="1986483953"/>
      </p:ext>
    </p:extLst>
  </p:cSld>
  <p:clrMapOvr>
    <a:masterClrMapping/>
  </p:clrMapOvr>
  <p:transition>
    <p:randomBa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AutoShape 5"/>
          <p:cNvSpPr>
            <a:spLocks noChangeArrowheads="1"/>
          </p:cNvSpPr>
          <p:nvPr/>
        </p:nvSpPr>
        <p:spPr bwMode="gray">
          <a:xfrm>
            <a:off x="1744183" y="1141514"/>
            <a:ext cx="5848534" cy="58118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latin typeface="华文中宋" pitchFamily="2" charset="-122"/>
                <a:ea typeface="华文中宋" pitchFamily="2" charset="-122"/>
              </a:rPr>
              <a:t>4.1 </a:t>
            </a:r>
            <a:r>
              <a:rPr lang="zh-CN" altLang="en-US" sz="2800" dirty="0">
                <a:latin typeface="华文中宋" pitchFamily="2" charset="-122"/>
                <a:ea typeface="华文中宋" pitchFamily="2" charset="-122"/>
              </a:rPr>
              <a:t>新的旁路泄露发现与利用研究</a:t>
            </a:r>
          </a:p>
        </p:txBody>
      </p:sp>
      <p:sp>
        <p:nvSpPr>
          <p:cNvPr id="219" name="内容占位符 2"/>
          <p:cNvSpPr txBox="1">
            <a:spLocks/>
          </p:cNvSpPr>
          <p:nvPr/>
        </p:nvSpPr>
        <p:spPr>
          <a:xfrm>
            <a:off x="2829992" y="1803976"/>
            <a:ext cx="8484686"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3</a:t>
            </a:r>
            <a:r>
              <a:rPr lang="zh-CN" altLang="en-US" kern="0" dirty="0">
                <a:solidFill>
                  <a:srgbClr val="3333FF"/>
                </a:solidFill>
                <a:latin typeface="华文中宋" pitchFamily="2" charset="-122"/>
                <a:ea typeface="华文中宋" pitchFamily="2" charset="-122"/>
              </a:rPr>
              <a:t>）基于？？？泄露的旁路分析技术研究（</a:t>
            </a:r>
            <a:r>
              <a:rPr lang="en-US" altLang="zh-CN" kern="0" dirty="0">
                <a:solidFill>
                  <a:srgbClr val="3333FF"/>
                </a:solidFill>
                <a:latin typeface="华文中宋" pitchFamily="2" charset="-122"/>
                <a:ea typeface="华文中宋" pitchFamily="2" charset="-122"/>
              </a:rPr>
              <a:t>201X</a:t>
            </a:r>
            <a:r>
              <a:rPr lang="zh-CN" altLang="en-US" kern="0" dirty="0">
                <a:solidFill>
                  <a:srgbClr val="3333FF"/>
                </a:solidFill>
                <a:latin typeface="华文中宋" pitchFamily="2" charset="-122"/>
                <a:ea typeface="华文中宋" pitchFamily="2" charset="-122"/>
              </a:rPr>
              <a:t>）</a:t>
            </a:r>
          </a:p>
        </p:txBody>
      </p:sp>
      <p:sp>
        <p:nvSpPr>
          <p:cNvPr id="20" name="矩形 19"/>
          <p:cNvSpPr/>
          <p:nvPr/>
        </p:nvSpPr>
        <p:spPr>
          <a:xfrm>
            <a:off x="3622080" y="3652664"/>
            <a:ext cx="6384929" cy="1054646"/>
          </a:xfrm>
          <a:prstGeom prst="rect">
            <a:avLst/>
          </a:prstGeom>
        </p:spPr>
        <p:txBody>
          <a:bodyPr wrap="square" lIns="130046" tIns="65023" rIns="130046" bIns="65023">
            <a:spAutoFit/>
          </a:bodyPr>
          <a:lstStyle/>
          <a:p>
            <a:pPr>
              <a:defRPr/>
            </a:pPr>
            <a:r>
              <a:rPr lang="zh-CN" altLang="en-US" sz="6000" dirty="0">
                <a:solidFill>
                  <a:srgbClr val="3333FF"/>
                </a:solidFill>
                <a:latin typeface="华文中宋" pitchFamily="2" charset="-122"/>
                <a:ea typeface="华文中宋" pitchFamily="2" charset="-122"/>
              </a:rPr>
              <a:t>让我们共同期待</a:t>
            </a:r>
          </a:p>
        </p:txBody>
      </p:sp>
      <p:sp>
        <p:nvSpPr>
          <p:cNvPr id="10" name="AutoShape 48"/>
          <p:cNvSpPr>
            <a:spLocks noChangeArrowheads="1"/>
          </p:cNvSpPr>
          <p:nvPr/>
        </p:nvSpPr>
        <p:spPr bwMode="gray">
          <a:xfrm>
            <a:off x="7510512" y="126770"/>
            <a:ext cx="975360" cy="684107"/>
          </a:xfrm>
          <a:prstGeom prst="diamond">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1" name="Text Box 50"/>
          <p:cNvSpPr txBox="1">
            <a:spLocks noChangeArrowheads="1"/>
          </p:cNvSpPr>
          <p:nvPr/>
        </p:nvSpPr>
        <p:spPr bwMode="gray">
          <a:xfrm>
            <a:off x="7726536" y="196280"/>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4</a:t>
            </a:r>
            <a:endParaRPr lang="zh-CN" altLang="zh-CN" sz="2800" dirty="0">
              <a:latin typeface="华文中宋" pitchFamily="2" charset="-122"/>
              <a:ea typeface="华文中宋" pitchFamily="2" charset="-122"/>
              <a:cs typeface="宋体" pitchFamily="2" charset="-122"/>
            </a:endParaRPr>
          </a:p>
        </p:txBody>
      </p:sp>
      <p:sp>
        <p:nvSpPr>
          <p:cNvPr id="12" name="圆角矩形 11"/>
          <p:cNvSpPr/>
          <p:nvPr/>
        </p:nvSpPr>
        <p:spPr bwMode="auto">
          <a:xfrm>
            <a:off x="8538244" y="180958"/>
            <a:ext cx="4266231" cy="589279"/>
          </a:xfrm>
          <a:prstGeom prst="roundRect">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3" name="圆角矩形 4"/>
          <p:cNvSpPr/>
          <p:nvPr/>
        </p:nvSpPr>
        <p:spPr bwMode="auto">
          <a:xfrm>
            <a:off x="8519740" y="239658"/>
            <a:ext cx="4223333" cy="530579"/>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未来研究热点分析与展望</a:t>
            </a:r>
          </a:p>
        </p:txBody>
      </p:sp>
    </p:spTree>
    <p:extLst>
      <p:ext uri="{BB962C8B-B14F-4D97-AF65-F5344CB8AC3E}">
        <p14:creationId xmlns:p14="http://schemas.microsoft.com/office/powerpoint/2010/main" val="1838568592"/>
      </p:ext>
    </p:extLst>
  </p:cSld>
  <p:clrMapOvr>
    <a:masterClrMapping/>
  </p:clrMapOvr>
  <p:transition>
    <p:randomBa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2940815" y="3076600"/>
            <a:ext cx="6021494" cy="758613"/>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800" b="1" dirty="0">
                <a:solidFill>
                  <a:srgbClr val="002060"/>
                </a:solidFill>
                <a:latin typeface="Times New Roman" pitchFamily="18" charset="0"/>
                <a:cs typeface="Times New Roman" pitchFamily="18" charset="0"/>
              </a:rPr>
              <a:t>2</a:t>
            </a:r>
            <a:r>
              <a:rPr lang="zh-CN" altLang="en-US" sz="2800" b="1" dirty="0">
                <a:solidFill>
                  <a:srgbClr val="002060"/>
                </a:solidFill>
                <a:latin typeface="Times New Roman" pitchFamily="18" charset="0"/>
                <a:cs typeface="Times New Roman" pitchFamily="18" charset="0"/>
              </a:rPr>
              <a:t>、随机过程模型旁路分析</a:t>
            </a:r>
            <a:endParaRPr lang="zh-CN" altLang="en-US" sz="2800" b="1" dirty="0">
              <a:solidFill>
                <a:srgbClr val="002060"/>
              </a:solidFill>
            </a:endParaRPr>
          </a:p>
        </p:txBody>
      </p:sp>
      <p:sp>
        <p:nvSpPr>
          <p:cNvPr id="7" name="圆角矩形 6"/>
          <p:cNvSpPr/>
          <p:nvPr/>
        </p:nvSpPr>
        <p:spPr>
          <a:xfrm>
            <a:off x="2926081" y="1950720"/>
            <a:ext cx="6021494" cy="758613"/>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800" b="1" dirty="0">
                <a:solidFill>
                  <a:srgbClr val="002060"/>
                </a:solidFill>
                <a:latin typeface="Times New Roman" pitchFamily="18" charset="0"/>
                <a:cs typeface="Times New Roman" pitchFamily="18" charset="0"/>
              </a:rPr>
              <a:t>1</a:t>
            </a:r>
            <a:r>
              <a:rPr lang="zh-CN" altLang="en-US" sz="2800" b="1" dirty="0">
                <a:solidFill>
                  <a:srgbClr val="002060"/>
                </a:solidFill>
                <a:latin typeface="Times New Roman" pitchFamily="18" charset="0"/>
                <a:cs typeface="Times New Roman" pitchFamily="18" charset="0"/>
              </a:rPr>
              <a:t>、高阶差分旁路分析</a:t>
            </a:r>
          </a:p>
        </p:txBody>
      </p:sp>
      <p:sp>
        <p:nvSpPr>
          <p:cNvPr id="8" name="圆角矩形 7"/>
          <p:cNvSpPr/>
          <p:nvPr/>
        </p:nvSpPr>
        <p:spPr>
          <a:xfrm>
            <a:off x="2940815" y="4156720"/>
            <a:ext cx="6021494" cy="758613"/>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800" b="1" dirty="0">
                <a:solidFill>
                  <a:srgbClr val="002060"/>
                </a:solidFill>
                <a:latin typeface="Times New Roman" pitchFamily="18" charset="0"/>
                <a:cs typeface="Times New Roman" pitchFamily="18" charset="0"/>
              </a:rPr>
              <a:t>3</a:t>
            </a:r>
            <a:r>
              <a:rPr lang="zh-CN" altLang="en-US" sz="2800" b="1" dirty="0">
                <a:solidFill>
                  <a:srgbClr val="002060"/>
                </a:solidFill>
                <a:latin typeface="Times New Roman" pitchFamily="18" charset="0"/>
                <a:cs typeface="Times New Roman" pitchFamily="18" charset="0"/>
              </a:rPr>
              <a:t>、互信息旁路分析</a:t>
            </a:r>
            <a:endParaRPr lang="zh-CN" altLang="en-US" sz="2800" b="1" dirty="0">
              <a:solidFill>
                <a:srgbClr val="002060"/>
              </a:solidFill>
            </a:endParaRPr>
          </a:p>
        </p:txBody>
      </p:sp>
      <p:sp>
        <p:nvSpPr>
          <p:cNvPr id="11" name="圆角矩形 10"/>
          <p:cNvSpPr/>
          <p:nvPr/>
        </p:nvSpPr>
        <p:spPr>
          <a:xfrm>
            <a:off x="2872830" y="5308848"/>
            <a:ext cx="6021494" cy="758613"/>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800" b="1" dirty="0">
                <a:solidFill>
                  <a:srgbClr val="002060"/>
                </a:solidFill>
                <a:latin typeface="Times New Roman" pitchFamily="18" charset="0"/>
                <a:cs typeface="Times New Roman" pitchFamily="18" charset="0"/>
              </a:rPr>
              <a:t>4</a:t>
            </a:r>
            <a:r>
              <a:rPr lang="zh-CN" altLang="en-US" sz="2800" b="1" dirty="0">
                <a:solidFill>
                  <a:srgbClr val="002060"/>
                </a:solidFill>
                <a:latin typeface="Times New Roman" pitchFamily="18" charset="0"/>
                <a:cs typeface="Times New Roman" pitchFamily="18" charset="0"/>
              </a:rPr>
              <a:t>、频域旁路分析</a:t>
            </a:r>
            <a:endParaRPr lang="zh-CN" altLang="en-US" sz="2800" b="1" dirty="0">
              <a:solidFill>
                <a:srgbClr val="002060"/>
              </a:solidFill>
            </a:endParaRPr>
          </a:p>
        </p:txBody>
      </p:sp>
      <p:sp>
        <p:nvSpPr>
          <p:cNvPr id="12" name="圆角矩形 11"/>
          <p:cNvSpPr/>
          <p:nvPr/>
        </p:nvSpPr>
        <p:spPr>
          <a:xfrm>
            <a:off x="2872830" y="6418613"/>
            <a:ext cx="6021494" cy="758613"/>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800" b="1" dirty="0">
                <a:solidFill>
                  <a:srgbClr val="002060"/>
                </a:solidFill>
                <a:latin typeface="Times New Roman" pitchFamily="18" charset="0"/>
                <a:cs typeface="Times New Roman" pitchFamily="18" charset="0"/>
              </a:rPr>
              <a:t>5</a:t>
            </a:r>
            <a:r>
              <a:rPr lang="zh-CN" altLang="en-US" sz="2800" b="1" dirty="0">
                <a:solidFill>
                  <a:srgbClr val="002060"/>
                </a:solidFill>
                <a:latin typeface="Times New Roman" pitchFamily="18" charset="0"/>
                <a:cs typeface="Times New Roman" pitchFamily="18" charset="0"/>
              </a:rPr>
              <a:t>、碰撞旁路分析</a:t>
            </a:r>
            <a:endParaRPr lang="zh-CN" altLang="en-US" sz="2800" b="1" dirty="0">
              <a:solidFill>
                <a:srgbClr val="002060"/>
              </a:solidFill>
            </a:endParaRPr>
          </a:p>
        </p:txBody>
      </p:sp>
      <p:sp>
        <p:nvSpPr>
          <p:cNvPr id="18" name="AutoShape 6"/>
          <p:cNvSpPr>
            <a:spLocks noChangeArrowheads="1"/>
          </p:cNvSpPr>
          <p:nvPr/>
        </p:nvSpPr>
        <p:spPr bwMode="gray">
          <a:xfrm>
            <a:off x="1800698" y="1276400"/>
            <a:ext cx="5589748" cy="618055"/>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latin typeface="华文中宋" pitchFamily="2" charset="-122"/>
                <a:ea typeface="华文中宋" pitchFamily="2" charset="-122"/>
              </a:rPr>
              <a:t>4.2 </a:t>
            </a:r>
            <a:r>
              <a:rPr lang="zh-CN" altLang="en-US" sz="2800" dirty="0">
                <a:latin typeface="华文中宋" pitchFamily="2" charset="-122"/>
                <a:ea typeface="华文中宋" pitchFamily="2" charset="-122"/>
              </a:rPr>
              <a:t>新型密码旁路分析方法研究</a:t>
            </a:r>
            <a:endParaRPr lang="en-US" altLang="zh-CN" sz="2800" dirty="0">
              <a:latin typeface="华文中宋" pitchFamily="2" charset="-122"/>
              <a:ea typeface="华文中宋" pitchFamily="2" charset="-122"/>
            </a:endParaRPr>
          </a:p>
        </p:txBody>
      </p:sp>
      <p:sp>
        <p:nvSpPr>
          <p:cNvPr id="19" name="圆角矩形 18"/>
          <p:cNvSpPr/>
          <p:nvPr/>
        </p:nvSpPr>
        <p:spPr>
          <a:xfrm>
            <a:off x="2929178" y="7469088"/>
            <a:ext cx="6021494" cy="758613"/>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800" b="1" dirty="0">
                <a:solidFill>
                  <a:srgbClr val="002060"/>
                </a:solidFill>
                <a:latin typeface="Times New Roman" pitchFamily="18" charset="0"/>
                <a:cs typeface="Times New Roman" pitchFamily="18" charset="0"/>
              </a:rPr>
              <a:t>6</a:t>
            </a:r>
            <a:r>
              <a:rPr lang="zh-CN" altLang="en-US" sz="2800" b="1" dirty="0">
                <a:solidFill>
                  <a:srgbClr val="002060"/>
                </a:solidFill>
                <a:latin typeface="Times New Roman" pitchFamily="18" charset="0"/>
                <a:cs typeface="Times New Roman" pitchFamily="18" charset="0"/>
              </a:rPr>
              <a:t>、多道旁路分析</a:t>
            </a:r>
            <a:endParaRPr lang="zh-CN" altLang="en-US" sz="2800" b="1" dirty="0">
              <a:solidFill>
                <a:srgbClr val="002060"/>
              </a:solidFill>
            </a:endParaRPr>
          </a:p>
        </p:txBody>
      </p:sp>
      <p:sp>
        <p:nvSpPr>
          <p:cNvPr id="20" name="圆角矩形 19"/>
          <p:cNvSpPr/>
          <p:nvPr/>
        </p:nvSpPr>
        <p:spPr>
          <a:xfrm>
            <a:off x="2865227" y="8477200"/>
            <a:ext cx="6021494" cy="758613"/>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800" b="1" dirty="0">
                <a:solidFill>
                  <a:srgbClr val="002060"/>
                </a:solidFill>
              </a:rPr>
              <a:t>……….</a:t>
            </a:r>
            <a:endParaRPr lang="zh-CN" altLang="en-US" sz="2800" b="1" dirty="0">
              <a:solidFill>
                <a:srgbClr val="002060"/>
              </a:solidFill>
            </a:endParaRPr>
          </a:p>
        </p:txBody>
      </p:sp>
      <p:sp>
        <p:nvSpPr>
          <p:cNvPr id="21" name="AutoShape 48"/>
          <p:cNvSpPr>
            <a:spLocks noChangeArrowheads="1"/>
          </p:cNvSpPr>
          <p:nvPr/>
        </p:nvSpPr>
        <p:spPr bwMode="gray">
          <a:xfrm>
            <a:off x="7510512" y="126770"/>
            <a:ext cx="975360" cy="684107"/>
          </a:xfrm>
          <a:prstGeom prst="diamond">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22" name="Text Box 50"/>
          <p:cNvSpPr txBox="1">
            <a:spLocks noChangeArrowheads="1"/>
          </p:cNvSpPr>
          <p:nvPr/>
        </p:nvSpPr>
        <p:spPr bwMode="gray">
          <a:xfrm>
            <a:off x="7726536" y="196280"/>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4</a:t>
            </a:r>
            <a:endParaRPr lang="zh-CN" altLang="zh-CN" sz="2800" dirty="0">
              <a:latin typeface="华文中宋" pitchFamily="2" charset="-122"/>
              <a:ea typeface="华文中宋" pitchFamily="2" charset="-122"/>
              <a:cs typeface="宋体" pitchFamily="2" charset="-122"/>
            </a:endParaRPr>
          </a:p>
        </p:txBody>
      </p:sp>
      <p:sp>
        <p:nvSpPr>
          <p:cNvPr id="23" name="圆角矩形 22"/>
          <p:cNvSpPr/>
          <p:nvPr/>
        </p:nvSpPr>
        <p:spPr bwMode="auto">
          <a:xfrm>
            <a:off x="8538244" y="180958"/>
            <a:ext cx="4266231" cy="589279"/>
          </a:xfrm>
          <a:prstGeom prst="roundRect">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4" name="圆角矩形 4"/>
          <p:cNvSpPr/>
          <p:nvPr/>
        </p:nvSpPr>
        <p:spPr bwMode="auto">
          <a:xfrm>
            <a:off x="8519740" y="239658"/>
            <a:ext cx="4223333" cy="530579"/>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未来研究热点分析与展望</a:t>
            </a:r>
          </a:p>
        </p:txBody>
      </p:sp>
    </p:spTree>
    <p:extLst>
      <p:ext uri="{BB962C8B-B14F-4D97-AF65-F5344CB8AC3E}">
        <p14:creationId xmlns:p14="http://schemas.microsoft.com/office/powerpoint/2010/main" val="18808865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slide(fromBottom)">
                                      <p:cBhvr>
                                        <p:cTn id="19" dur="500"/>
                                        <p:tgtEl>
                                          <p:spTgt spid="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edge">
                                      <p:cBhvr>
                                        <p:cTn id="24" dur="2000"/>
                                        <p:tgtEl>
                                          <p:spTgt spid="1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edge">
                                      <p:cBhvr>
                                        <p:cTn id="29" dur="20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edge">
                                      <p:cBhvr>
                                        <p:cTn id="34" dur="20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0"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edge">
                                      <p:cBhvr>
                                        <p:cTn id="39"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9" grpId="0" animBg="1"/>
      <p:bldP spid="2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矩形 9"/>
          <p:cNvSpPr>
            <a:spLocks noChangeArrowheads="1"/>
          </p:cNvSpPr>
          <p:nvPr/>
        </p:nvSpPr>
        <p:spPr bwMode="auto">
          <a:xfrm>
            <a:off x="1192107" y="2114070"/>
            <a:ext cx="10837333"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p>
            <a:r>
              <a:rPr lang="zh-CN" altLang="en-US" dirty="0">
                <a:latin typeface="华文中宋" pitchFamily="2" charset="-122"/>
                <a:ea typeface="华文中宋" pitchFamily="2" charset="-122"/>
              </a:rPr>
              <a:t>    根据木桶理论和短板效应，密码系统的实际安全性取决于最薄弱环节。</a:t>
            </a:r>
          </a:p>
        </p:txBody>
      </p:sp>
      <p:sp>
        <p:nvSpPr>
          <p:cNvPr id="107525" name="矩形 10"/>
          <p:cNvSpPr>
            <a:spLocks noChangeArrowheads="1"/>
          </p:cNvSpPr>
          <p:nvPr/>
        </p:nvSpPr>
        <p:spPr bwMode="auto">
          <a:xfrm>
            <a:off x="1950720" y="7369388"/>
            <a:ext cx="11054080" cy="93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p>
            <a:r>
              <a:rPr lang="zh-CN" altLang="en-US" dirty="0">
                <a:latin typeface="华文中宋" pitchFamily="2" charset="-122"/>
                <a:ea typeface="华文中宋" pitchFamily="2" charset="-122"/>
              </a:rPr>
              <a:t>单防御措施抗多种密码旁路攻击研究</a:t>
            </a:r>
            <a:endParaRPr lang="en-US" altLang="zh-CN" dirty="0">
              <a:latin typeface="华文中宋" pitchFamily="2" charset="-122"/>
              <a:ea typeface="华文中宋" pitchFamily="2" charset="-122"/>
            </a:endParaRPr>
          </a:p>
          <a:p>
            <a:r>
              <a:rPr lang="zh-CN" altLang="en-US" dirty="0">
                <a:latin typeface="华文中宋" pitchFamily="2" charset="-122"/>
                <a:ea typeface="华文中宋" pitchFamily="2" charset="-122"/>
              </a:rPr>
              <a:t>多防御措施抗多种密码旁路攻击的组合性研究</a:t>
            </a:r>
          </a:p>
        </p:txBody>
      </p:sp>
      <p:graphicFrame>
        <p:nvGraphicFramePr>
          <p:cNvPr id="8" name="图示 7"/>
          <p:cNvGraphicFramePr/>
          <p:nvPr>
            <p:extLst>
              <p:ext uri="{D42A27DB-BD31-4B8C-83A1-F6EECF244321}">
                <p14:modId xmlns:p14="http://schemas.microsoft.com/office/powerpoint/2010/main" val="881465522"/>
              </p:ext>
            </p:extLst>
          </p:nvPr>
        </p:nvGraphicFramePr>
        <p:xfrm>
          <a:off x="1517227" y="2709333"/>
          <a:ext cx="10512213" cy="4443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AutoShape 5"/>
          <p:cNvSpPr>
            <a:spLocks noChangeArrowheads="1"/>
          </p:cNvSpPr>
          <p:nvPr/>
        </p:nvSpPr>
        <p:spPr bwMode="gray">
          <a:xfrm>
            <a:off x="1756755" y="1204392"/>
            <a:ext cx="5217890" cy="58118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latin typeface="华文中宋" pitchFamily="2" charset="-122"/>
                <a:ea typeface="华文中宋" pitchFamily="2" charset="-122"/>
              </a:rPr>
              <a:t>4.3 </a:t>
            </a:r>
            <a:r>
              <a:rPr lang="zh-CN" altLang="en-US" sz="2800" dirty="0">
                <a:latin typeface="华文中宋" pitchFamily="2" charset="-122"/>
                <a:ea typeface="华文中宋" pitchFamily="2" charset="-122"/>
              </a:rPr>
              <a:t>旁路攻击综合防御体系研究</a:t>
            </a:r>
          </a:p>
        </p:txBody>
      </p:sp>
      <p:sp>
        <p:nvSpPr>
          <p:cNvPr id="15" name="AutoShape 48"/>
          <p:cNvSpPr>
            <a:spLocks noChangeArrowheads="1"/>
          </p:cNvSpPr>
          <p:nvPr/>
        </p:nvSpPr>
        <p:spPr bwMode="gray">
          <a:xfrm>
            <a:off x="7510512" y="126770"/>
            <a:ext cx="975360" cy="684107"/>
          </a:xfrm>
          <a:prstGeom prst="diamond">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6" name="Text Box 50"/>
          <p:cNvSpPr txBox="1">
            <a:spLocks noChangeArrowheads="1"/>
          </p:cNvSpPr>
          <p:nvPr/>
        </p:nvSpPr>
        <p:spPr bwMode="gray">
          <a:xfrm>
            <a:off x="7726536" y="196280"/>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4</a:t>
            </a:r>
            <a:endParaRPr lang="zh-CN" altLang="zh-CN" sz="2800" dirty="0">
              <a:latin typeface="华文中宋" pitchFamily="2" charset="-122"/>
              <a:ea typeface="华文中宋" pitchFamily="2" charset="-122"/>
              <a:cs typeface="宋体" pitchFamily="2" charset="-122"/>
            </a:endParaRPr>
          </a:p>
        </p:txBody>
      </p:sp>
      <p:sp>
        <p:nvSpPr>
          <p:cNvPr id="17" name="圆角矩形 16"/>
          <p:cNvSpPr/>
          <p:nvPr/>
        </p:nvSpPr>
        <p:spPr bwMode="auto">
          <a:xfrm>
            <a:off x="8538244" y="180958"/>
            <a:ext cx="4266231" cy="589279"/>
          </a:xfrm>
          <a:prstGeom prst="roundRect">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8" name="圆角矩形 4"/>
          <p:cNvSpPr/>
          <p:nvPr/>
        </p:nvSpPr>
        <p:spPr bwMode="auto">
          <a:xfrm>
            <a:off x="8519740" y="239658"/>
            <a:ext cx="4223333" cy="530579"/>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未来研究热点分析与展望</a:t>
            </a:r>
          </a:p>
        </p:txBody>
      </p:sp>
    </p:spTree>
    <p:extLst>
      <p:ext uri="{BB962C8B-B14F-4D97-AF65-F5344CB8AC3E}">
        <p14:creationId xmlns:p14="http://schemas.microsoft.com/office/powerpoint/2010/main" val="1042258909"/>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926081" y="6316960"/>
            <a:ext cx="6021494" cy="914401"/>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800" b="1" dirty="0">
                <a:solidFill>
                  <a:srgbClr val="002060"/>
                </a:solidFill>
                <a:latin typeface="Times New Roman" pitchFamily="18" charset="0"/>
                <a:cs typeface="Times New Roman" pitchFamily="18" charset="0"/>
              </a:rPr>
              <a:t>2</a:t>
            </a:r>
            <a:r>
              <a:rPr lang="zh-CN" altLang="en-US" sz="2800" b="1" dirty="0">
                <a:solidFill>
                  <a:srgbClr val="002060"/>
                </a:solidFill>
                <a:latin typeface="Times New Roman" pitchFamily="18" charset="0"/>
                <a:cs typeface="Times New Roman" pitchFamily="18" charset="0"/>
              </a:rPr>
              <a:t>、敌手攻击能力评估模型</a:t>
            </a:r>
            <a:endParaRPr lang="zh-CN" altLang="en-US" sz="2800" b="1" dirty="0">
              <a:solidFill>
                <a:srgbClr val="002060"/>
              </a:solidFill>
            </a:endParaRPr>
          </a:p>
        </p:txBody>
      </p:sp>
      <p:sp>
        <p:nvSpPr>
          <p:cNvPr id="6" name="圆角矩形 5"/>
          <p:cNvSpPr/>
          <p:nvPr/>
        </p:nvSpPr>
        <p:spPr>
          <a:xfrm>
            <a:off x="2926081" y="7613104"/>
            <a:ext cx="6021494" cy="914399"/>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800" b="1" dirty="0">
                <a:solidFill>
                  <a:srgbClr val="002060"/>
                </a:solidFill>
                <a:latin typeface="Times New Roman" pitchFamily="18" charset="0"/>
                <a:cs typeface="Times New Roman" pitchFamily="18" charset="0"/>
              </a:rPr>
              <a:t>3</a:t>
            </a:r>
            <a:r>
              <a:rPr lang="zh-CN" altLang="en-US" sz="2800" b="1" dirty="0">
                <a:solidFill>
                  <a:srgbClr val="002060"/>
                </a:solidFill>
                <a:latin typeface="Times New Roman" pitchFamily="18" charset="0"/>
                <a:cs typeface="Times New Roman" pitchFamily="18" charset="0"/>
              </a:rPr>
              <a:t>、信息熵评价模型</a:t>
            </a:r>
            <a:endParaRPr lang="zh-CN" altLang="en-US" sz="2800" b="1" dirty="0">
              <a:solidFill>
                <a:srgbClr val="002060"/>
              </a:solidFill>
            </a:endParaRPr>
          </a:p>
        </p:txBody>
      </p:sp>
      <p:sp>
        <p:nvSpPr>
          <p:cNvPr id="7" name="圆角矩形 6"/>
          <p:cNvSpPr/>
          <p:nvPr/>
        </p:nvSpPr>
        <p:spPr>
          <a:xfrm>
            <a:off x="2926081" y="5115458"/>
            <a:ext cx="6021494" cy="914401"/>
          </a:xfrm>
          <a:prstGeom prst="round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800" b="1" dirty="0">
                <a:solidFill>
                  <a:srgbClr val="002060"/>
                </a:solidFill>
                <a:latin typeface="Times New Roman" pitchFamily="18" charset="0"/>
                <a:cs typeface="Times New Roman" pitchFamily="18" charset="0"/>
              </a:rPr>
              <a:t>1</a:t>
            </a:r>
            <a:r>
              <a:rPr lang="zh-CN" altLang="en-US" sz="2800" b="1" dirty="0">
                <a:solidFill>
                  <a:srgbClr val="002060"/>
                </a:solidFill>
                <a:latin typeface="Times New Roman" pitchFamily="18" charset="0"/>
                <a:cs typeface="Times New Roman" pitchFamily="18" charset="0"/>
              </a:rPr>
              <a:t>、物理可观测密码术模型</a:t>
            </a:r>
          </a:p>
        </p:txBody>
      </p:sp>
      <p:sp>
        <p:nvSpPr>
          <p:cNvPr id="10" name="矩形 9"/>
          <p:cNvSpPr>
            <a:spLocks noChangeArrowheads="1"/>
          </p:cNvSpPr>
          <p:nvPr/>
        </p:nvSpPr>
        <p:spPr bwMode="auto">
          <a:xfrm>
            <a:off x="1408852" y="1950721"/>
            <a:ext cx="11247559"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pPr>
              <a:lnSpc>
                <a:spcPct val="150000"/>
              </a:lnSpc>
            </a:pPr>
            <a:r>
              <a:rPr lang="zh-CN" altLang="en-US" dirty="0">
                <a:latin typeface="华文中宋" pitchFamily="2" charset="-122"/>
                <a:ea typeface="华文中宋" pitchFamily="2" charset="-122"/>
              </a:rPr>
              <a:t>    对密码方案或协议的安全性作出“担保”，给出形式化模型，是近年来密码安全领域研究的热点问题。现有研究大部分基于传统黑盒分析，并没有涵盖针对密码旁路攻击灰盒分析。虽然目前也有部分研究结构给出了一些初步研究成果，但争议依然很大。因此，实用的密码旁路攻击形式化模型一直是当前该领域的研究重点和难点。</a:t>
            </a:r>
          </a:p>
        </p:txBody>
      </p:sp>
      <p:sp>
        <p:nvSpPr>
          <p:cNvPr id="15" name="AutoShape 6"/>
          <p:cNvSpPr>
            <a:spLocks noChangeArrowheads="1"/>
          </p:cNvSpPr>
          <p:nvPr/>
        </p:nvSpPr>
        <p:spPr bwMode="gray">
          <a:xfrm>
            <a:off x="1845443" y="1132384"/>
            <a:ext cx="5118928" cy="538253"/>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latin typeface="华文中宋" pitchFamily="2" charset="-122"/>
                <a:ea typeface="华文中宋" pitchFamily="2" charset="-122"/>
              </a:rPr>
              <a:t>4.4 </a:t>
            </a:r>
            <a:r>
              <a:rPr lang="zh-CN" altLang="en-US" sz="2800" dirty="0">
                <a:latin typeface="华文中宋" pitchFamily="2" charset="-122"/>
                <a:ea typeface="华文中宋" pitchFamily="2" charset="-122"/>
              </a:rPr>
              <a:t>旁路攻击形式化模型研究</a:t>
            </a:r>
            <a:endParaRPr lang="en-US" altLang="zh-CN" sz="2800" dirty="0">
              <a:latin typeface="华文中宋" pitchFamily="2" charset="-122"/>
              <a:ea typeface="华文中宋" pitchFamily="2" charset="-122"/>
            </a:endParaRPr>
          </a:p>
        </p:txBody>
      </p:sp>
      <p:sp>
        <p:nvSpPr>
          <p:cNvPr id="16" name="AutoShape 48"/>
          <p:cNvSpPr>
            <a:spLocks noChangeArrowheads="1"/>
          </p:cNvSpPr>
          <p:nvPr/>
        </p:nvSpPr>
        <p:spPr bwMode="gray">
          <a:xfrm>
            <a:off x="7510512" y="126770"/>
            <a:ext cx="975360" cy="684107"/>
          </a:xfrm>
          <a:prstGeom prst="diamond">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7" name="Text Box 50"/>
          <p:cNvSpPr txBox="1">
            <a:spLocks noChangeArrowheads="1"/>
          </p:cNvSpPr>
          <p:nvPr/>
        </p:nvSpPr>
        <p:spPr bwMode="gray">
          <a:xfrm>
            <a:off x="7726536" y="196280"/>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4</a:t>
            </a:r>
            <a:endParaRPr lang="zh-CN" altLang="zh-CN" sz="2800" dirty="0">
              <a:latin typeface="华文中宋" pitchFamily="2" charset="-122"/>
              <a:ea typeface="华文中宋" pitchFamily="2" charset="-122"/>
              <a:cs typeface="宋体" pitchFamily="2" charset="-122"/>
            </a:endParaRPr>
          </a:p>
        </p:txBody>
      </p:sp>
      <p:sp>
        <p:nvSpPr>
          <p:cNvPr id="18" name="圆角矩形 17"/>
          <p:cNvSpPr/>
          <p:nvPr/>
        </p:nvSpPr>
        <p:spPr bwMode="auto">
          <a:xfrm>
            <a:off x="8538244" y="180958"/>
            <a:ext cx="4266231" cy="589279"/>
          </a:xfrm>
          <a:prstGeom prst="roundRect">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9" name="圆角矩形 4"/>
          <p:cNvSpPr/>
          <p:nvPr/>
        </p:nvSpPr>
        <p:spPr bwMode="auto">
          <a:xfrm>
            <a:off x="8519740" y="239658"/>
            <a:ext cx="4223333" cy="530579"/>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未来研究热点分析与展望</a:t>
            </a:r>
          </a:p>
        </p:txBody>
      </p:sp>
    </p:spTree>
    <p:extLst>
      <p:ext uri="{BB962C8B-B14F-4D97-AF65-F5344CB8AC3E}">
        <p14:creationId xmlns:p14="http://schemas.microsoft.com/office/powerpoint/2010/main" val="14716438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1000" fill="hold"/>
                                        <p:tgtEl>
                                          <p:spTgt spid="4"/>
                                        </p:tgtEl>
                                        <p:attrNameLst>
                                          <p:attrName>ppt_w</p:attrName>
                                        </p:attrNameLst>
                                      </p:cBhvr>
                                      <p:tavLst>
                                        <p:tav tm="0">
                                          <p:val>
                                            <p:strVal val="#ppt_w*0.70"/>
                                          </p:val>
                                        </p:tav>
                                        <p:tav tm="100000">
                                          <p:val>
                                            <p:strVal val="#ppt_w"/>
                                          </p:val>
                                        </p:tav>
                                      </p:tavLst>
                                    </p:anim>
                                    <p:anim calcmode="lin" valueType="num">
                                      <p:cBhvr>
                                        <p:cTn id="19" dur="1000" fill="hold"/>
                                        <p:tgtEl>
                                          <p:spTgt spid="4"/>
                                        </p:tgtEl>
                                        <p:attrNameLst>
                                          <p:attrName>ppt_h</p:attrName>
                                        </p:attrNameLst>
                                      </p:cBhvr>
                                      <p:tavLst>
                                        <p:tav tm="0">
                                          <p:val>
                                            <p:strVal val="#ppt_h"/>
                                          </p:val>
                                        </p:tav>
                                        <p:tav tm="100000">
                                          <p:val>
                                            <p:strVal val="#ppt_h"/>
                                          </p:val>
                                        </p:tav>
                                      </p:tavLst>
                                    </p:anim>
                                    <p:animEffect transition="in" filter="fade">
                                      <p:cBhvr>
                                        <p:cTn id="20" dur="1000"/>
                                        <p:tgtEl>
                                          <p:spTgt spid="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26"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0"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utoShape 5"/>
          <p:cNvSpPr>
            <a:spLocks noChangeArrowheads="1"/>
          </p:cNvSpPr>
          <p:nvPr/>
        </p:nvSpPr>
        <p:spPr bwMode="gray">
          <a:xfrm>
            <a:off x="1756777" y="1276400"/>
            <a:ext cx="5217890" cy="58118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latin typeface="华文中宋" pitchFamily="2" charset="-122"/>
                <a:ea typeface="华文中宋" pitchFamily="2" charset="-122"/>
              </a:rPr>
              <a:t>4.5 </a:t>
            </a:r>
            <a:r>
              <a:rPr lang="zh-CN" altLang="en-US" sz="2800" dirty="0">
                <a:latin typeface="华文中宋" pitchFamily="2" charset="-122"/>
                <a:ea typeface="华文中宋" pitchFamily="2" charset="-122"/>
              </a:rPr>
              <a:t>旁路分析一体化平台研制</a:t>
            </a:r>
          </a:p>
        </p:txBody>
      </p:sp>
      <p:pic>
        <p:nvPicPr>
          <p:cNvPr id="175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7402" y="2932584"/>
            <a:ext cx="4076584" cy="2840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圆角矩形 26"/>
          <p:cNvSpPr/>
          <p:nvPr/>
        </p:nvSpPr>
        <p:spPr>
          <a:xfrm>
            <a:off x="1128528" y="2164895"/>
            <a:ext cx="4799218" cy="767689"/>
          </a:xfrm>
          <a:prstGeom prst="round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800" b="1" dirty="0">
                <a:solidFill>
                  <a:srgbClr val="002060"/>
                </a:solidFill>
                <a:latin typeface="Times New Roman" pitchFamily="18" charset="0"/>
                <a:cs typeface="Times New Roman" pitchFamily="18" charset="0"/>
              </a:rPr>
              <a:t>1</a:t>
            </a:r>
            <a:r>
              <a:rPr lang="zh-CN" altLang="en-US" sz="2800" b="1" dirty="0">
                <a:solidFill>
                  <a:srgbClr val="002060"/>
                </a:solidFill>
                <a:latin typeface="Times New Roman" pitchFamily="18" charset="0"/>
                <a:cs typeface="Times New Roman" pitchFamily="18" charset="0"/>
              </a:rPr>
              <a:t>、多种密码芯片接入能力</a:t>
            </a:r>
          </a:p>
        </p:txBody>
      </p:sp>
      <p:sp>
        <p:nvSpPr>
          <p:cNvPr id="30" name="圆角矩形 29"/>
          <p:cNvSpPr/>
          <p:nvPr/>
        </p:nvSpPr>
        <p:spPr>
          <a:xfrm>
            <a:off x="7208160" y="2164895"/>
            <a:ext cx="4764294" cy="767689"/>
          </a:xfrm>
          <a:prstGeom prst="round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800" b="1" dirty="0">
                <a:solidFill>
                  <a:srgbClr val="002060"/>
                </a:solidFill>
                <a:latin typeface="Times New Roman" pitchFamily="18" charset="0"/>
                <a:cs typeface="Times New Roman" pitchFamily="18" charset="0"/>
              </a:rPr>
              <a:t>2</a:t>
            </a:r>
            <a:r>
              <a:rPr lang="zh-CN" altLang="en-US" sz="2800" b="1" dirty="0">
                <a:solidFill>
                  <a:srgbClr val="002060"/>
                </a:solidFill>
                <a:latin typeface="Times New Roman" pitchFamily="18" charset="0"/>
                <a:cs typeface="Times New Roman" pitchFamily="18" charset="0"/>
              </a:rPr>
              <a:t>、多种旁路泄露采集能力</a:t>
            </a:r>
          </a:p>
        </p:txBody>
      </p:sp>
      <p:sp>
        <p:nvSpPr>
          <p:cNvPr id="2" name="矩形 1"/>
          <p:cNvSpPr/>
          <p:nvPr/>
        </p:nvSpPr>
        <p:spPr>
          <a:xfrm>
            <a:off x="7405204" y="3432910"/>
            <a:ext cx="4370206" cy="954107"/>
          </a:xfrm>
          <a:prstGeom prst="rect">
            <a:avLst/>
          </a:prstGeom>
        </p:spPr>
        <p:txBody>
          <a:bodyPr wrap="square">
            <a:spAutoFit/>
          </a:bodyPr>
          <a:lstStyle/>
          <a:p>
            <a:r>
              <a:rPr lang="zh-CN" altLang="en-US" sz="2800" dirty="0">
                <a:latin typeface="华文中宋" pitchFamily="2" charset="-122"/>
                <a:ea typeface="华文中宋" pitchFamily="2" charset="-122"/>
              </a:rPr>
              <a:t>时间、功耗、电磁、故障、声音等旁路泄露采集能力 </a:t>
            </a:r>
            <a:endParaRPr lang="zh-CN" altLang="en-US" sz="2800" dirty="0"/>
          </a:p>
        </p:txBody>
      </p:sp>
      <p:sp>
        <p:nvSpPr>
          <p:cNvPr id="31" name="圆角矩形 30"/>
          <p:cNvSpPr/>
          <p:nvPr/>
        </p:nvSpPr>
        <p:spPr>
          <a:xfrm>
            <a:off x="1222524" y="6266858"/>
            <a:ext cx="4764294" cy="767689"/>
          </a:xfrm>
          <a:prstGeom prst="round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800" b="1" dirty="0">
                <a:solidFill>
                  <a:srgbClr val="002060"/>
                </a:solidFill>
                <a:latin typeface="Times New Roman" pitchFamily="18" charset="0"/>
                <a:cs typeface="Times New Roman" pitchFamily="18" charset="0"/>
              </a:rPr>
              <a:t>3</a:t>
            </a:r>
            <a:r>
              <a:rPr lang="zh-CN" altLang="en-US" sz="2800" b="1" dirty="0">
                <a:solidFill>
                  <a:srgbClr val="002060"/>
                </a:solidFill>
                <a:latin typeface="Times New Roman" pitchFamily="18" charset="0"/>
                <a:cs typeface="Times New Roman" pitchFamily="18" charset="0"/>
              </a:rPr>
              <a:t>、专用物理泄露采集设备</a:t>
            </a:r>
          </a:p>
        </p:txBody>
      </p:sp>
      <p:sp>
        <p:nvSpPr>
          <p:cNvPr id="32" name="矩形 31"/>
          <p:cNvSpPr/>
          <p:nvPr/>
        </p:nvSpPr>
        <p:spPr>
          <a:xfrm>
            <a:off x="1343034" y="7425532"/>
            <a:ext cx="4370206" cy="1815882"/>
          </a:xfrm>
          <a:prstGeom prst="rect">
            <a:avLst/>
          </a:prstGeom>
        </p:spPr>
        <p:txBody>
          <a:bodyPr wrap="square">
            <a:spAutoFit/>
          </a:bodyPr>
          <a:lstStyle/>
          <a:p>
            <a:r>
              <a:rPr lang="zh-CN" altLang="en-US" sz="2800" dirty="0">
                <a:latin typeface="华文中宋" pitchFamily="2" charset="-122"/>
                <a:ea typeface="华文中宋" pitchFamily="2" charset="-122"/>
              </a:rPr>
              <a:t>如功耗、电磁分析不再使用传统示波器和探头，而是使用专用采集板卡，以提高采样速度和精度。</a:t>
            </a:r>
            <a:endParaRPr lang="zh-CN" altLang="en-US" sz="2800" dirty="0"/>
          </a:p>
        </p:txBody>
      </p:sp>
      <p:sp>
        <p:nvSpPr>
          <p:cNvPr id="33" name="圆角矩形 32"/>
          <p:cNvSpPr/>
          <p:nvPr/>
        </p:nvSpPr>
        <p:spPr>
          <a:xfrm>
            <a:off x="7105191" y="6244952"/>
            <a:ext cx="4764294" cy="767689"/>
          </a:xfrm>
          <a:prstGeom prst="round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800" b="1" dirty="0">
                <a:solidFill>
                  <a:srgbClr val="002060"/>
                </a:solidFill>
                <a:latin typeface="Times New Roman" pitchFamily="18" charset="0"/>
                <a:cs typeface="Times New Roman" pitchFamily="18" charset="0"/>
              </a:rPr>
              <a:t>4</a:t>
            </a:r>
            <a:r>
              <a:rPr lang="zh-CN" altLang="en-US" sz="2800" b="1" dirty="0">
                <a:solidFill>
                  <a:srgbClr val="002060"/>
                </a:solidFill>
                <a:latin typeface="Times New Roman" pitchFamily="18" charset="0"/>
                <a:cs typeface="Times New Roman" pitchFamily="18" charset="0"/>
              </a:rPr>
              <a:t>、多种旁路泄露分析能力</a:t>
            </a:r>
          </a:p>
        </p:txBody>
      </p:sp>
      <p:sp>
        <p:nvSpPr>
          <p:cNvPr id="34" name="矩形 33"/>
          <p:cNvSpPr/>
          <p:nvPr/>
        </p:nvSpPr>
        <p:spPr>
          <a:xfrm>
            <a:off x="7138549" y="7449905"/>
            <a:ext cx="5556539" cy="1384995"/>
          </a:xfrm>
          <a:prstGeom prst="rect">
            <a:avLst/>
          </a:prstGeom>
        </p:spPr>
        <p:txBody>
          <a:bodyPr wrap="square">
            <a:spAutoFit/>
          </a:bodyPr>
          <a:lstStyle/>
          <a:p>
            <a:r>
              <a:rPr lang="zh-CN" altLang="en-US" sz="2800" dirty="0">
                <a:latin typeface="华文中宋" pitchFamily="2" charset="-122"/>
                <a:ea typeface="华文中宋" pitchFamily="2" charset="-122"/>
              </a:rPr>
              <a:t>将计时分析、功耗分析、电磁分析、故障分析、组合分析等方法集成到平台中。</a:t>
            </a:r>
            <a:endParaRPr lang="zh-CN" altLang="en-US" sz="2800" dirty="0"/>
          </a:p>
        </p:txBody>
      </p:sp>
      <p:sp>
        <p:nvSpPr>
          <p:cNvPr id="18" name="AutoShape 48"/>
          <p:cNvSpPr>
            <a:spLocks noChangeArrowheads="1"/>
          </p:cNvSpPr>
          <p:nvPr/>
        </p:nvSpPr>
        <p:spPr bwMode="gray">
          <a:xfrm>
            <a:off x="7510512" y="126770"/>
            <a:ext cx="975360" cy="684107"/>
          </a:xfrm>
          <a:prstGeom prst="diamond">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9" name="Text Box 50"/>
          <p:cNvSpPr txBox="1">
            <a:spLocks noChangeArrowheads="1"/>
          </p:cNvSpPr>
          <p:nvPr/>
        </p:nvSpPr>
        <p:spPr bwMode="gray">
          <a:xfrm>
            <a:off x="7726536" y="196280"/>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4</a:t>
            </a:r>
            <a:endParaRPr lang="zh-CN" altLang="zh-CN" sz="2800" dirty="0">
              <a:latin typeface="华文中宋" pitchFamily="2" charset="-122"/>
              <a:ea typeface="华文中宋" pitchFamily="2" charset="-122"/>
              <a:cs typeface="宋体" pitchFamily="2" charset="-122"/>
            </a:endParaRPr>
          </a:p>
        </p:txBody>
      </p:sp>
      <p:sp>
        <p:nvSpPr>
          <p:cNvPr id="20" name="圆角矩形 19"/>
          <p:cNvSpPr/>
          <p:nvPr/>
        </p:nvSpPr>
        <p:spPr bwMode="auto">
          <a:xfrm>
            <a:off x="8538244" y="180958"/>
            <a:ext cx="4266231" cy="589279"/>
          </a:xfrm>
          <a:prstGeom prst="roundRect">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1" name="圆角矩形 4"/>
          <p:cNvSpPr/>
          <p:nvPr/>
        </p:nvSpPr>
        <p:spPr bwMode="auto">
          <a:xfrm>
            <a:off x="8519740" y="239658"/>
            <a:ext cx="4223333" cy="530579"/>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未来研究热点分析与展望</a:t>
            </a:r>
          </a:p>
        </p:txBody>
      </p:sp>
    </p:spTree>
    <p:extLst>
      <p:ext uri="{BB962C8B-B14F-4D97-AF65-F5344CB8AC3E}">
        <p14:creationId xmlns:p14="http://schemas.microsoft.com/office/powerpoint/2010/main" val="2698567469"/>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44254" y="2284512"/>
            <a:ext cx="10369152" cy="6494085"/>
          </a:xfrm>
          <a:prstGeom prst="rect">
            <a:avLst/>
          </a:prstGeom>
        </p:spPr>
        <p:txBody>
          <a:bodyPr wrap="square">
            <a:spAutoFit/>
          </a:bodyPr>
          <a:lstStyle/>
          <a:p>
            <a:r>
              <a:rPr lang="zh-CN" altLang="en-US" sz="3200" dirty="0">
                <a:latin typeface="华文中宋" pitchFamily="2" charset="-122"/>
                <a:ea typeface="华文中宋" pitchFamily="2" charset="-122"/>
              </a:rPr>
              <a:t>（</a:t>
            </a:r>
            <a:r>
              <a:rPr lang="en-US" altLang="zh-CN" sz="3200" dirty="0">
                <a:latin typeface="华文中宋" pitchFamily="2" charset="-122"/>
                <a:ea typeface="华文中宋" pitchFamily="2" charset="-122"/>
              </a:rPr>
              <a:t>1</a:t>
            </a:r>
            <a:r>
              <a:rPr lang="zh-CN" altLang="en-US" sz="3200" dirty="0">
                <a:latin typeface="华文中宋" pitchFamily="2" charset="-122"/>
                <a:ea typeface="华文中宋" pitchFamily="2" charset="-122"/>
              </a:rPr>
              <a:t>）美国</a:t>
            </a:r>
            <a:r>
              <a:rPr lang="en-US" altLang="zh-CN" sz="3200" dirty="0">
                <a:latin typeface="华文中宋" pitchFamily="2" charset="-122"/>
                <a:ea typeface="华文中宋" pitchFamily="2" charset="-122"/>
              </a:rPr>
              <a:t>Cryptography Research</a:t>
            </a:r>
            <a:r>
              <a:rPr lang="zh-CN" altLang="en-US" sz="3200" dirty="0">
                <a:latin typeface="华文中宋" pitchFamily="2" charset="-122"/>
                <a:ea typeface="华文中宋" pitchFamily="2" charset="-122"/>
              </a:rPr>
              <a:t>公司研发的功耗分析平台</a:t>
            </a:r>
            <a:r>
              <a:rPr lang="en-US" altLang="zh-CN" sz="3200" dirty="0">
                <a:latin typeface="华文中宋" pitchFamily="2" charset="-122"/>
                <a:ea typeface="华文中宋" pitchFamily="2" charset="-122"/>
              </a:rPr>
              <a:t>DPA Workstation</a:t>
            </a:r>
          </a:p>
          <a:p>
            <a:endParaRPr lang="en-US" altLang="zh-CN" sz="3200" dirty="0">
              <a:latin typeface="华文中宋" pitchFamily="2" charset="-122"/>
              <a:ea typeface="华文中宋" pitchFamily="2" charset="-122"/>
            </a:endParaRPr>
          </a:p>
          <a:p>
            <a:r>
              <a:rPr lang="zh-CN" altLang="en-US" sz="3200" dirty="0">
                <a:latin typeface="华文中宋" pitchFamily="2" charset="-122"/>
                <a:ea typeface="华文中宋" pitchFamily="2" charset="-122"/>
              </a:rPr>
              <a:t>（</a:t>
            </a:r>
            <a:r>
              <a:rPr lang="en-US" altLang="zh-CN" sz="3200" dirty="0">
                <a:latin typeface="华文中宋" pitchFamily="2" charset="-122"/>
                <a:ea typeface="华文中宋" pitchFamily="2" charset="-122"/>
              </a:rPr>
              <a:t>2</a:t>
            </a:r>
            <a:r>
              <a:rPr lang="zh-CN" altLang="en-US" sz="3200" dirty="0">
                <a:latin typeface="华文中宋" pitchFamily="2" charset="-122"/>
                <a:ea typeface="华文中宋" pitchFamily="2" charset="-122"/>
              </a:rPr>
              <a:t>）荷兰</a:t>
            </a:r>
            <a:r>
              <a:rPr lang="en-US" altLang="zh-CN" sz="3200" dirty="0" err="1">
                <a:latin typeface="华文中宋" pitchFamily="2" charset="-122"/>
                <a:ea typeface="华文中宋" pitchFamily="2" charset="-122"/>
              </a:rPr>
              <a:t>Riscure</a:t>
            </a:r>
            <a:r>
              <a:rPr lang="zh-CN" altLang="en-US" sz="3200" dirty="0">
                <a:latin typeface="华文中宋" pitchFamily="2" charset="-122"/>
                <a:ea typeface="华文中宋" pitchFamily="2" charset="-122"/>
              </a:rPr>
              <a:t>公司研发的旁路攻击平台</a:t>
            </a:r>
            <a:r>
              <a:rPr lang="en-US" altLang="zh-CN" sz="3200" dirty="0">
                <a:latin typeface="华文中宋" pitchFamily="2" charset="-122"/>
                <a:ea typeface="华文中宋" pitchFamily="2" charset="-122"/>
              </a:rPr>
              <a:t>Inspector SCA</a:t>
            </a:r>
            <a:r>
              <a:rPr lang="zh-CN" altLang="en-US" sz="3200" dirty="0">
                <a:latin typeface="华文中宋" pitchFamily="2" charset="-122"/>
                <a:ea typeface="华文中宋" pitchFamily="2" charset="-122"/>
              </a:rPr>
              <a:t>和</a:t>
            </a:r>
            <a:r>
              <a:rPr lang="en-US" altLang="zh-CN" sz="3200" dirty="0">
                <a:latin typeface="华文中宋" pitchFamily="2" charset="-122"/>
                <a:ea typeface="华文中宋" pitchFamily="2" charset="-122"/>
              </a:rPr>
              <a:t>Inspector FI</a:t>
            </a:r>
          </a:p>
          <a:p>
            <a:endParaRPr lang="en-US" altLang="zh-CN" sz="3200" dirty="0">
              <a:latin typeface="华文中宋" pitchFamily="2" charset="-122"/>
              <a:ea typeface="华文中宋" pitchFamily="2" charset="-122"/>
            </a:endParaRPr>
          </a:p>
          <a:p>
            <a:r>
              <a:rPr lang="zh-CN" altLang="en-US" sz="3200" dirty="0">
                <a:latin typeface="华文中宋" pitchFamily="2" charset="-122"/>
                <a:ea typeface="华文中宋" pitchFamily="2" charset="-122"/>
              </a:rPr>
              <a:t>（</a:t>
            </a:r>
            <a:r>
              <a:rPr lang="en-US" altLang="zh-CN" sz="3200" dirty="0">
                <a:latin typeface="华文中宋" pitchFamily="2" charset="-122"/>
                <a:ea typeface="华文中宋" pitchFamily="2" charset="-122"/>
              </a:rPr>
              <a:t>3</a:t>
            </a:r>
            <a:r>
              <a:rPr lang="zh-CN" altLang="en-US" sz="3200" dirty="0">
                <a:latin typeface="华文中宋" pitchFamily="2" charset="-122"/>
                <a:ea typeface="华文中宋" pitchFamily="2" charset="-122"/>
              </a:rPr>
              <a:t>）日本</a:t>
            </a:r>
            <a:r>
              <a:rPr lang="en-US" altLang="zh-CN" sz="3200" dirty="0">
                <a:latin typeface="华文中宋" pitchFamily="2" charset="-122"/>
                <a:ea typeface="华文中宋" pitchFamily="2" charset="-122"/>
              </a:rPr>
              <a:t>Tohoku</a:t>
            </a:r>
            <a:r>
              <a:rPr lang="zh-CN" altLang="en-US" sz="3200" dirty="0">
                <a:latin typeface="华文中宋" pitchFamily="2" charset="-122"/>
                <a:ea typeface="华文中宋" pitchFamily="2" charset="-122"/>
              </a:rPr>
              <a:t>大学开发了</a:t>
            </a:r>
            <a:r>
              <a:rPr lang="en-US" altLang="zh-CN" sz="3200" dirty="0">
                <a:latin typeface="华文中宋" pitchFamily="2" charset="-122"/>
                <a:ea typeface="华文中宋" pitchFamily="2" charset="-122"/>
              </a:rPr>
              <a:t>5</a:t>
            </a:r>
            <a:r>
              <a:rPr lang="zh-CN" altLang="en-US" sz="3200" dirty="0">
                <a:latin typeface="华文中宋" pitchFamily="2" charset="-122"/>
                <a:ea typeface="华文中宋" pitchFamily="2" charset="-122"/>
              </a:rPr>
              <a:t>种旁路攻击标准评估开发板，目前</a:t>
            </a:r>
            <a:r>
              <a:rPr lang="en-US" altLang="zh-CN" sz="3200" dirty="0">
                <a:latin typeface="华文中宋" pitchFamily="2" charset="-122"/>
                <a:ea typeface="华文中宋" pitchFamily="2" charset="-122"/>
              </a:rPr>
              <a:t>SASEBO</a:t>
            </a:r>
            <a:r>
              <a:rPr lang="zh-CN" altLang="en-US" sz="3200" dirty="0">
                <a:latin typeface="华文中宋" pitchFamily="2" charset="-122"/>
                <a:ea typeface="华文中宋" pitchFamily="2" charset="-122"/>
              </a:rPr>
              <a:t>已支持智能卡、</a:t>
            </a:r>
            <a:r>
              <a:rPr lang="en-US" altLang="zh-CN" sz="3200" dirty="0">
                <a:latin typeface="华文中宋" pitchFamily="2" charset="-122"/>
                <a:ea typeface="华文中宋" pitchFamily="2" charset="-122"/>
              </a:rPr>
              <a:t>FPGA</a:t>
            </a:r>
            <a:r>
              <a:rPr lang="zh-CN" altLang="en-US" sz="3200" dirty="0">
                <a:latin typeface="华文中宋" pitchFamily="2" charset="-122"/>
                <a:ea typeface="华文中宋" pitchFamily="2" charset="-122"/>
              </a:rPr>
              <a:t>、</a:t>
            </a:r>
            <a:r>
              <a:rPr lang="en-US" altLang="zh-CN" sz="3200" dirty="0">
                <a:latin typeface="华文中宋" pitchFamily="2" charset="-122"/>
                <a:ea typeface="华文中宋" pitchFamily="2" charset="-122"/>
              </a:rPr>
              <a:t>ASIC</a:t>
            </a:r>
            <a:r>
              <a:rPr lang="zh-CN" altLang="en-US" sz="3200" dirty="0">
                <a:latin typeface="华文中宋" pitchFamily="2" charset="-122"/>
                <a:ea typeface="华文中宋" pitchFamily="2" charset="-122"/>
              </a:rPr>
              <a:t>三类芯片</a:t>
            </a:r>
            <a:endParaRPr lang="en-US" altLang="zh-CN" sz="3200" dirty="0">
              <a:latin typeface="华文中宋" pitchFamily="2" charset="-122"/>
              <a:ea typeface="华文中宋" pitchFamily="2" charset="-122"/>
            </a:endParaRPr>
          </a:p>
          <a:p>
            <a:endParaRPr lang="en-US" altLang="zh-CN" sz="3200" dirty="0">
              <a:latin typeface="华文中宋" pitchFamily="2" charset="-122"/>
              <a:ea typeface="华文中宋" pitchFamily="2" charset="-122"/>
            </a:endParaRPr>
          </a:p>
          <a:p>
            <a:r>
              <a:rPr lang="zh-CN" altLang="en-US" sz="3200" dirty="0">
                <a:latin typeface="华文中宋" pitchFamily="2" charset="-122"/>
                <a:ea typeface="华文中宋" pitchFamily="2" charset="-122"/>
              </a:rPr>
              <a:t>（</a:t>
            </a:r>
            <a:r>
              <a:rPr lang="en-US" altLang="zh-CN" sz="3200" dirty="0">
                <a:latin typeface="华文中宋" pitchFamily="2" charset="-122"/>
                <a:ea typeface="华文中宋" pitchFamily="2" charset="-122"/>
              </a:rPr>
              <a:t>4</a:t>
            </a:r>
            <a:r>
              <a:rPr lang="zh-CN" altLang="en-US" sz="3200" dirty="0">
                <a:latin typeface="华文中宋" pitchFamily="2" charset="-122"/>
                <a:ea typeface="华文中宋" pitchFamily="2" charset="-122"/>
              </a:rPr>
              <a:t>）中国？？？？？？</a:t>
            </a:r>
            <a:endParaRPr lang="en-US" altLang="zh-CN" sz="3200" dirty="0">
              <a:latin typeface="华文中宋" pitchFamily="2" charset="-122"/>
              <a:ea typeface="华文中宋" pitchFamily="2" charset="-122"/>
            </a:endParaRPr>
          </a:p>
          <a:p>
            <a:endParaRPr lang="en-US" altLang="zh-CN" sz="3200" dirty="0">
              <a:latin typeface="华文中宋" pitchFamily="2" charset="-122"/>
              <a:ea typeface="华文中宋" pitchFamily="2" charset="-122"/>
            </a:endParaRPr>
          </a:p>
          <a:p>
            <a:endParaRPr lang="en-US" altLang="zh-CN" sz="3200" dirty="0">
              <a:latin typeface="华文中宋" pitchFamily="2" charset="-122"/>
              <a:ea typeface="华文中宋" pitchFamily="2" charset="-122"/>
            </a:endParaRPr>
          </a:p>
        </p:txBody>
      </p:sp>
      <p:sp>
        <p:nvSpPr>
          <p:cNvPr id="10" name="AutoShape 5"/>
          <p:cNvSpPr>
            <a:spLocks noChangeArrowheads="1"/>
          </p:cNvSpPr>
          <p:nvPr/>
        </p:nvSpPr>
        <p:spPr bwMode="gray">
          <a:xfrm>
            <a:off x="1756777" y="1276400"/>
            <a:ext cx="5217890" cy="58118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latin typeface="华文中宋" pitchFamily="2" charset="-122"/>
                <a:ea typeface="华文中宋" pitchFamily="2" charset="-122"/>
              </a:rPr>
              <a:t>4.5 </a:t>
            </a:r>
            <a:r>
              <a:rPr lang="zh-CN" altLang="en-US" sz="2800" dirty="0">
                <a:latin typeface="华文中宋" pitchFamily="2" charset="-122"/>
                <a:ea typeface="华文中宋" pitchFamily="2" charset="-122"/>
              </a:rPr>
              <a:t>旁路分析一体化平台研制</a:t>
            </a:r>
          </a:p>
        </p:txBody>
      </p:sp>
      <p:sp>
        <p:nvSpPr>
          <p:cNvPr id="11" name="AutoShape 48"/>
          <p:cNvSpPr>
            <a:spLocks noChangeArrowheads="1"/>
          </p:cNvSpPr>
          <p:nvPr/>
        </p:nvSpPr>
        <p:spPr bwMode="gray">
          <a:xfrm>
            <a:off x="7510512" y="126770"/>
            <a:ext cx="975360" cy="684107"/>
          </a:xfrm>
          <a:prstGeom prst="diamond">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2" name="Text Box 50"/>
          <p:cNvSpPr txBox="1">
            <a:spLocks noChangeArrowheads="1"/>
          </p:cNvSpPr>
          <p:nvPr/>
        </p:nvSpPr>
        <p:spPr bwMode="gray">
          <a:xfrm>
            <a:off x="7726536" y="196280"/>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4</a:t>
            </a:r>
            <a:endParaRPr lang="zh-CN" altLang="zh-CN" sz="2800" dirty="0">
              <a:latin typeface="华文中宋" pitchFamily="2" charset="-122"/>
              <a:ea typeface="华文中宋" pitchFamily="2" charset="-122"/>
              <a:cs typeface="宋体" pitchFamily="2" charset="-122"/>
            </a:endParaRPr>
          </a:p>
        </p:txBody>
      </p:sp>
      <p:sp>
        <p:nvSpPr>
          <p:cNvPr id="13" name="圆角矩形 12"/>
          <p:cNvSpPr/>
          <p:nvPr/>
        </p:nvSpPr>
        <p:spPr bwMode="auto">
          <a:xfrm>
            <a:off x="8538244" y="180958"/>
            <a:ext cx="4266231" cy="589279"/>
          </a:xfrm>
          <a:prstGeom prst="roundRect">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4" name="圆角矩形 4"/>
          <p:cNvSpPr/>
          <p:nvPr/>
        </p:nvSpPr>
        <p:spPr bwMode="auto">
          <a:xfrm>
            <a:off x="8519740" y="239658"/>
            <a:ext cx="4223333" cy="530579"/>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未来研究热点分析与展望</a:t>
            </a:r>
          </a:p>
        </p:txBody>
      </p:sp>
    </p:spTree>
    <p:extLst>
      <p:ext uri="{BB962C8B-B14F-4D97-AF65-F5344CB8AC3E}">
        <p14:creationId xmlns:p14="http://schemas.microsoft.com/office/powerpoint/2010/main" val="2716505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6"/>
          <p:cNvSpPr>
            <a:spLocks noChangeArrowheads="1"/>
          </p:cNvSpPr>
          <p:nvPr/>
        </p:nvSpPr>
        <p:spPr bwMode="gray">
          <a:xfrm>
            <a:off x="1804372" y="1276400"/>
            <a:ext cx="5691820" cy="60769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latin typeface="华文中宋" pitchFamily="2" charset="-122"/>
                <a:ea typeface="华文中宋" pitchFamily="2" charset="-122"/>
              </a:rPr>
              <a:t>4.6 </a:t>
            </a:r>
            <a:r>
              <a:rPr lang="zh-CN" altLang="en-US" sz="2800" dirty="0">
                <a:latin typeface="华文中宋" pitchFamily="2" charset="-122"/>
                <a:ea typeface="华文中宋" pitchFamily="2" charset="-122"/>
              </a:rPr>
              <a:t>抗旁路分析密码安全标准制定</a:t>
            </a:r>
            <a:endParaRPr lang="en-US" altLang="zh-CN" sz="2800" dirty="0">
              <a:latin typeface="华文中宋" pitchFamily="2" charset="-122"/>
              <a:ea typeface="华文中宋" pitchFamily="2" charset="-122"/>
            </a:endParaRPr>
          </a:p>
        </p:txBody>
      </p:sp>
      <p:pic>
        <p:nvPicPr>
          <p:cNvPr id="24" name="Picture 16" descr="SASEBO_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213" y="2987935"/>
            <a:ext cx="11480702" cy="452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p:cNvSpPr/>
          <p:nvPr/>
        </p:nvSpPr>
        <p:spPr>
          <a:xfrm>
            <a:off x="3731761" y="7834284"/>
            <a:ext cx="5362928" cy="646331"/>
          </a:xfrm>
          <a:prstGeom prst="rect">
            <a:avLst/>
          </a:prstGeom>
        </p:spPr>
        <p:txBody>
          <a:bodyPr wrap="square">
            <a:spAutoFit/>
          </a:bodyPr>
          <a:lstStyle/>
          <a:p>
            <a:pPr>
              <a:defRPr/>
            </a:pPr>
            <a:r>
              <a:rPr lang="zh-CN" altLang="en-US" sz="3600" b="1" dirty="0">
                <a:solidFill>
                  <a:srgbClr val="006666"/>
                </a:solidFill>
                <a:effectLst>
                  <a:outerShdw blurRad="38100" dist="38100" dir="2700000" algn="tl">
                    <a:srgbClr val="C0C0C0"/>
                  </a:outerShdw>
                </a:effectLst>
                <a:latin typeface="Garamond" pitchFamily="18" charset="0"/>
                <a:ea typeface="华文中宋" pitchFamily="2" charset="-122"/>
              </a:rPr>
              <a:t>日本研究战略值得借鉴！</a:t>
            </a:r>
            <a:endParaRPr lang="zh-CN" altLang="en-US" sz="3600" dirty="0"/>
          </a:p>
        </p:txBody>
      </p:sp>
      <p:sp>
        <p:nvSpPr>
          <p:cNvPr id="28" name="矩形 27"/>
          <p:cNvSpPr>
            <a:spLocks noChangeArrowheads="1"/>
          </p:cNvSpPr>
          <p:nvPr/>
        </p:nvSpPr>
        <p:spPr bwMode="auto">
          <a:xfrm>
            <a:off x="2037904" y="2284512"/>
            <a:ext cx="21045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a:solidFill>
                  <a:srgbClr val="FF0000"/>
                </a:solidFill>
                <a:latin typeface="华文中宋" pitchFamily="2" charset="-122"/>
                <a:ea typeface="华文中宋" pitchFamily="2" charset="-122"/>
              </a:rPr>
              <a:t>开发平台</a:t>
            </a:r>
          </a:p>
        </p:txBody>
      </p:sp>
      <p:sp>
        <p:nvSpPr>
          <p:cNvPr id="29" name="矩形 28"/>
          <p:cNvSpPr>
            <a:spLocks noChangeArrowheads="1"/>
          </p:cNvSpPr>
          <p:nvPr/>
        </p:nvSpPr>
        <p:spPr bwMode="auto">
          <a:xfrm>
            <a:off x="6686613" y="2328052"/>
            <a:ext cx="21045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a:solidFill>
                  <a:srgbClr val="FF0000"/>
                </a:solidFill>
                <a:latin typeface="华文中宋" pitchFamily="2" charset="-122"/>
                <a:ea typeface="华文中宋" pitchFamily="2" charset="-122"/>
              </a:rPr>
              <a:t>联合评估</a:t>
            </a:r>
          </a:p>
        </p:txBody>
      </p:sp>
      <p:sp>
        <p:nvSpPr>
          <p:cNvPr id="35" name="矩形 34"/>
          <p:cNvSpPr>
            <a:spLocks noChangeArrowheads="1"/>
          </p:cNvSpPr>
          <p:nvPr/>
        </p:nvSpPr>
        <p:spPr bwMode="auto">
          <a:xfrm>
            <a:off x="10076351" y="2284512"/>
            <a:ext cx="21045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a:solidFill>
                  <a:srgbClr val="FF0000"/>
                </a:solidFill>
                <a:latin typeface="华文中宋" pitchFamily="2" charset="-122"/>
                <a:ea typeface="华文中宋" pitchFamily="2" charset="-122"/>
              </a:rPr>
              <a:t>形成标准</a:t>
            </a:r>
          </a:p>
        </p:txBody>
      </p:sp>
      <p:sp>
        <p:nvSpPr>
          <p:cNvPr id="19" name="AutoShape 48"/>
          <p:cNvSpPr>
            <a:spLocks noChangeArrowheads="1"/>
          </p:cNvSpPr>
          <p:nvPr/>
        </p:nvSpPr>
        <p:spPr bwMode="gray">
          <a:xfrm>
            <a:off x="7510512" y="126770"/>
            <a:ext cx="975360" cy="684107"/>
          </a:xfrm>
          <a:prstGeom prst="diamond">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20" name="Text Box 50"/>
          <p:cNvSpPr txBox="1">
            <a:spLocks noChangeArrowheads="1"/>
          </p:cNvSpPr>
          <p:nvPr/>
        </p:nvSpPr>
        <p:spPr bwMode="gray">
          <a:xfrm>
            <a:off x="7726536" y="196280"/>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4</a:t>
            </a:r>
            <a:endParaRPr lang="zh-CN" altLang="zh-CN" sz="2800" dirty="0">
              <a:latin typeface="华文中宋" pitchFamily="2" charset="-122"/>
              <a:ea typeface="华文中宋" pitchFamily="2" charset="-122"/>
              <a:cs typeface="宋体" pitchFamily="2" charset="-122"/>
            </a:endParaRPr>
          </a:p>
        </p:txBody>
      </p:sp>
      <p:sp>
        <p:nvSpPr>
          <p:cNvPr id="21" name="圆角矩形 20"/>
          <p:cNvSpPr/>
          <p:nvPr/>
        </p:nvSpPr>
        <p:spPr bwMode="auto">
          <a:xfrm>
            <a:off x="8538244" y="180958"/>
            <a:ext cx="4266231" cy="589279"/>
          </a:xfrm>
          <a:prstGeom prst="roundRect">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2" name="圆角矩形 4"/>
          <p:cNvSpPr/>
          <p:nvPr/>
        </p:nvSpPr>
        <p:spPr bwMode="auto">
          <a:xfrm>
            <a:off x="8519740" y="239658"/>
            <a:ext cx="4223333" cy="530579"/>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未来研究热点分析与展望</a:t>
            </a:r>
          </a:p>
        </p:txBody>
      </p:sp>
    </p:spTree>
    <p:extLst>
      <p:ext uri="{BB962C8B-B14F-4D97-AF65-F5344CB8AC3E}">
        <p14:creationId xmlns:p14="http://schemas.microsoft.com/office/powerpoint/2010/main" val="39688339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down)">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down)">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down)">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P spid="29"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33"/>
          <p:cNvSpPr>
            <a:spLocks noChangeArrowheads="1"/>
          </p:cNvSpPr>
          <p:nvPr/>
        </p:nvSpPr>
        <p:spPr bwMode="gray">
          <a:xfrm>
            <a:off x="7844899" y="49672"/>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45" name="Text Box 35"/>
          <p:cNvSpPr txBox="1">
            <a:spLocks noChangeArrowheads="1"/>
          </p:cNvSpPr>
          <p:nvPr/>
        </p:nvSpPr>
        <p:spPr bwMode="gray">
          <a:xfrm>
            <a:off x="8113276" y="10724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grpSp>
        <p:nvGrpSpPr>
          <p:cNvPr id="46" name="组合 4"/>
          <p:cNvGrpSpPr>
            <a:grpSpLocks/>
          </p:cNvGrpSpPr>
          <p:nvPr/>
        </p:nvGrpSpPr>
        <p:grpSpPr bwMode="auto">
          <a:xfrm>
            <a:off x="8903798" y="126435"/>
            <a:ext cx="4001663" cy="589281"/>
            <a:chOff x="288838" y="21598"/>
            <a:chExt cx="4351137" cy="590400"/>
          </a:xfrm>
        </p:grpSpPr>
        <p:sp>
          <p:nvSpPr>
            <p:cNvPr id="47" name="圆角矩形 46"/>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8" name="圆角矩形 4"/>
            <p:cNvSpPr/>
            <p:nvPr/>
          </p:nvSpPr>
          <p:spPr>
            <a:xfrm>
              <a:off x="418102" y="80412"/>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密码旁路分析研究背景</a:t>
              </a:r>
            </a:p>
          </p:txBody>
        </p:sp>
      </p:grpSp>
      <p:sp>
        <p:nvSpPr>
          <p:cNvPr id="4" name="矩形 3"/>
          <p:cNvSpPr/>
          <p:nvPr/>
        </p:nvSpPr>
        <p:spPr>
          <a:xfrm>
            <a:off x="5685701" y="1849293"/>
            <a:ext cx="2646878" cy="584775"/>
          </a:xfrm>
          <a:prstGeom prst="rect">
            <a:avLst/>
          </a:prstGeom>
        </p:spPr>
        <p:txBody>
          <a:bodyPr wrap="none">
            <a:spAutoFit/>
          </a:bodyPr>
          <a:lstStyle/>
          <a:p>
            <a:pPr eaLnBrk="1" hangingPunct="1"/>
            <a:r>
              <a:rPr lang="zh-CN" altLang="en-US" sz="3200" dirty="0">
                <a:solidFill>
                  <a:srgbClr val="0000CC"/>
                </a:solidFill>
                <a:ea typeface="黑体" pitchFamily="49" charset="-122"/>
              </a:rPr>
              <a:t>密码数学分析</a:t>
            </a:r>
          </a:p>
        </p:txBody>
      </p:sp>
      <p:sp>
        <p:nvSpPr>
          <p:cNvPr id="17" name="矩形 16"/>
          <p:cNvSpPr/>
          <p:nvPr/>
        </p:nvSpPr>
        <p:spPr>
          <a:xfrm>
            <a:off x="4232667" y="2772038"/>
            <a:ext cx="8206000" cy="584775"/>
          </a:xfrm>
          <a:prstGeom prst="rect">
            <a:avLst/>
          </a:prstGeom>
        </p:spPr>
        <p:txBody>
          <a:bodyPr wrap="square">
            <a:spAutoFit/>
          </a:bodyPr>
          <a:lstStyle/>
          <a:p>
            <a:pPr>
              <a:spcBef>
                <a:spcPct val="50000"/>
              </a:spcBef>
              <a:defRPr/>
            </a:pPr>
            <a:r>
              <a:rPr lang="zh-CN" altLang="en-US" sz="3200" dirty="0">
                <a:solidFill>
                  <a:srgbClr val="FF0000"/>
                </a:solidFill>
                <a:ea typeface="黑体" pitchFamily="49" charset="-122"/>
              </a:rPr>
              <a:t>评估密码算法理论上可提供的密钥安全性？</a:t>
            </a:r>
            <a:endParaRPr lang="en-US" altLang="zh-CN" sz="3200" dirty="0">
              <a:solidFill>
                <a:srgbClr val="FF0000"/>
              </a:solidFill>
              <a:ea typeface="黑体" pitchFamily="49" charset="-122"/>
            </a:endParaRPr>
          </a:p>
        </p:txBody>
      </p:sp>
      <p:sp>
        <p:nvSpPr>
          <p:cNvPr id="18" name="矩形 17"/>
          <p:cNvSpPr/>
          <p:nvPr/>
        </p:nvSpPr>
        <p:spPr>
          <a:xfrm>
            <a:off x="4834876" y="4196090"/>
            <a:ext cx="7603791" cy="2800767"/>
          </a:xfrm>
          <a:prstGeom prst="rect">
            <a:avLst/>
          </a:prstGeom>
        </p:spPr>
        <p:txBody>
          <a:bodyPr wrap="square">
            <a:spAutoFit/>
          </a:bodyPr>
          <a:lstStyle/>
          <a:p>
            <a:pPr>
              <a:spcBef>
                <a:spcPct val="50000"/>
              </a:spcBef>
              <a:defRPr/>
            </a:pPr>
            <a:r>
              <a:rPr lang="zh-CN" altLang="en-US" sz="3200" dirty="0">
                <a:solidFill>
                  <a:srgbClr val="FF0000"/>
                </a:solidFill>
                <a:ea typeface="黑体" pitchFamily="49" charset="-122"/>
              </a:rPr>
              <a:t>评估密码算法理论上可提供的密钥安全性？</a:t>
            </a:r>
            <a:endParaRPr lang="en-US" altLang="zh-CN" sz="3200" dirty="0">
              <a:solidFill>
                <a:srgbClr val="FF0000"/>
              </a:solidFill>
              <a:ea typeface="黑体" pitchFamily="49" charset="-122"/>
            </a:endParaRPr>
          </a:p>
          <a:p>
            <a:pPr>
              <a:spcBef>
                <a:spcPct val="50000"/>
              </a:spcBef>
              <a:defRPr/>
            </a:pPr>
            <a:r>
              <a:rPr lang="en-US" altLang="zh-CN" sz="3200" dirty="0">
                <a:solidFill>
                  <a:srgbClr val="FF0000"/>
                </a:solidFill>
                <a:ea typeface="黑体" pitchFamily="49" charset="-122"/>
              </a:rPr>
              <a:t>AES-128</a:t>
            </a:r>
            <a:r>
              <a:rPr lang="zh-CN" altLang="en-US" sz="3200" dirty="0">
                <a:solidFill>
                  <a:srgbClr val="FF0000"/>
                </a:solidFill>
                <a:ea typeface="黑体" pitchFamily="49" charset="-122"/>
              </a:rPr>
              <a:t>，实际密钥安全性 </a:t>
            </a:r>
            <a:r>
              <a:rPr lang="en-US" altLang="zh-CN" sz="3200" dirty="0">
                <a:solidFill>
                  <a:srgbClr val="FF0000"/>
                </a:solidFill>
                <a:ea typeface="黑体" pitchFamily="49" charset="-122"/>
              </a:rPr>
              <a:t>126.1</a:t>
            </a:r>
            <a:r>
              <a:rPr lang="zh-CN" altLang="en-US" sz="3200" dirty="0">
                <a:solidFill>
                  <a:srgbClr val="FF0000"/>
                </a:solidFill>
                <a:ea typeface="黑体" pitchFamily="49" charset="-122"/>
              </a:rPr>
              <a:t>位</a:t>
            </a:r>
            <a:endParaRPr lang="en-US" altLang="zh-CN" sz="3200" dirty="0">
              <a:solidFill>
                <a:srgbClr val="FF0000"/>
              </a:solidFill>
              <a:ea typeface="黑体" pitchFamily="49" charset="-122"/>
            </a:endParaRPr>
          </a:p>
          <a:p>
            <a:pPr>
              <a:spcBef>
                <a:spcPct val="50000"/>
              </a:spcBef>
              <a:defRPr/>
            </a:pPr>
            <a:r>
              <a:rPr lang="en-US" altLang="zh-CN" sz="3200" dirty="0">
                <a:solidFill>
                  <a:srgbClr val="FF0000"/>
                </a:solidFill>
                <a:ea typeface="黑体" pitchFamily="49" charset="-122"/>
              </a:rPr>
              <a:t>AES-192</a:t>
            </a:r>
            <a:r>
              <a:rPr lang="zh-CN" altLang="en-US" sz="3200" dirty="0">
                <a:solidFill>
                  <a:srgbClr val="FF0000"/>
                </a:solidFill>
                <a:ea typeface="黑体" pitchFamily="49" charset="-122"/>
              </a:rPr>
              <a:t>，实际密钥安全性 </a:t>
            </a:r>
            <a:r>
              <a:rPr lang="en-US" altLang="zh-CN" sz="3200" dirty="0">
                <a:solidFill>
                  <a:srgbClr val="FF0000"/>
                </a:solidFill>
                <a:ea typeface="黑体" pitchFamily="49" charset="-122"/>
              </a:rPr>
              <a:t>189.7</a:t>
            </a:r>
            <a:r>
              <a:rPr lang="zh-CN" altLang="en-US" sz="3200" dirty="0">
                <a:solidFill>
                  <a:srgbClr val="FF0000"/>
                </a:solidFill>
                <a:ea typeface="黑体" pitchFamily="49" charset="-122"/>
              </a:rPr>
              <a:t>位</a:t>
            </a:r>
            <a:endParaRPr lang="en-US" altLang="zh-CN" sz="3200" dirty="0">
              <a:solidFill>
                <a:srgbClr val="FF0000"/>
              </a:solidFill>
              <a:ea typeface="黑体" pitchFamily="49" charset="-122"/>
            </a:endParaRPr>
          </a:p>
          <a:p>
            <a:pPr>
              <a:spcBef>
                <a:spcPct val="50000"/>
              </a:spcBef>
              <a:defRPr/>
            </a:pPr>
            <a:r>
              <a:rPr lang="en-US" altLang="zh-CN" sz="3200" dirty="0">
                <a:solidFill>
                  <a:srgbClr val="FF0000"/>
                </a:solidFill>
                <a:ea typeface="黑体" pitchFamily="49" charset="-122"/>
              </a:rPr>
              <a:t>AES-256</a:t>
            </a:r>
            <a:r>
              <a:rPr lang="zh-CN" altLang="en-US" sz="3200" dirty="0">
                <a:solidFill>
                  <a:srgbClr val="FF0000"/>
                </a:solidFill>
                <a:ea typeface="黑体" pitchFamily="49" charset="-122"/>
              </a:rPr>
              <a:t>，实际密钥安全性 </a:t>
            </a:r>
            <a:r>
              <a:rPr lang="en-US" altLang="zh-CN" sz="3200" dirty="0">
                <a:solidFill>
                  <a:srgbClr val="FF0000"/>
                </a:solidFill>
                <a:ea typeface="黑体" pitchFamily="49" charset="-122"/>
              </a:rPr>
              <a:t>254.4</a:t>
            </a:r>
            <a:r>
              <a:rPr lang="zh-CN" altLang="en-US" sz="3200" dirty="0">
                <a:solidFill>
                  <a:srgbClr val="FF0000"/>
                </a:solidFill>
                <a:ea typeface="黑体" pitchFamily="49" charset="-122"/>
              </a:rPr>
              <a:t>位</a:t>
            </a:r>
            <a:endParaRPr lang="en-US" altLang="zh-CN" sz="3200" dirty="0">
              <a:solidFill>
                <a:srgbClr val="FF0000"/>
              </a:solidFill>
              <a:ea typeface="黑体" pitchFamily="49" charset="-122"/>
            </a:endParaRPr>
          </a:p>
        </p:txBody>
      </p:sp>
      <p:pic>
        <p:nvPicPr>
          <p:cNvPr id="175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36" y="3747496"/>
            <a:ext cx="403860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738770" y="3189364"/>
            <a:ext cx="3164649" cy="492443"/>
          </a:xfrm>
          <a:prstGeom prst="rect">
            <a:avLst/>
          </a:prstGeom>
        </p:spPr>
        <p:txBody>
          <a:bodyPr wrap="none">
            <a:spAutoFit/>
          </a:bodyPr>
          <a:lstStyle/>
          <a:p>
            <a:r>
              <a:rPr lang="en-US" altLang="zh-CN" dirty="0">
                <a:solidFill>
                  <a:srgbClr val="0000FF"/>
                </a:solidFill>
                <a:latin typeface="华文楷体" pitchFamily="2" charset="-122"/>
                <a:ea typeface="华文楷体" pitchFamily="2" charset="-122"/>
                <a:cs typeface="宋体" charset="-122"/>
              </a:rPr>
              <a:t>AES</a:t>
            </a:r>
            <a:r>
              <a:rPr lang="zh-CN" altLang="en-US" dirty="0">
                <a:solidFill>
                  <a:srgbClr val="0000FF"/>
                </a:solidFill>
                <a:latin typeface="华文楷体" pitchFamily="2" charset="-122"/>
                <a:ea typeface="华文楷体" pitchFamily="2" charset="-122"/>
                <a:cs typeface="宋体" charset="-122"/>
              </a:rPr>
              <a:t>密码</a:t>
            </a:r>
            <a:r>
              <a:rPr lang="en-US" altLang="zh-CN" dirty="0" err="1">
                <a:solidFill>
                  <a:srgbClr val="0000FF"/>
                </a:solidFill>
                <a:latin typeface="华文楷体" pitchFamily="2" charset="-122"/>
                <a:ea typeface="华文楷体" pitchFamily="2" charset="-122"/>
                <a:cs typeface="宋体" charset="-122"/>
              </a:rPr>
              <a:t>Biclique</a:t>
            </a:r>
            <a:r>
              <a:rPr lang="zh-CN" altLang="en-US" dirty="0">
                <a:solidFill>
                  <a:srgbClr val="0000FF"/>
                </a:solidFill>
                <a:latin typeface="华文楷体" pitchFamily="2" charset="-122"/>
                <a:ea typeface="华文楷体" pitchFamily="2" charset="-122"/>
                <a:cs typeface="宋体" charset="-122"/>
              </a:rPr>
              <a:t>分析</a:t>
            </a:r>
          </a:p>
        </p:txBody>
      </p:sp>
    </p:spTree>
    <p:extLst>
      <p:ext uri="{BB962C8B-B14F-4D97-AF65-F5344CB8AC3E}">
        <p14:creationId xmlns:p14="http://schemas.microsoft.com/office/powerpoint/2010/main" val="1336800934"/>
      </p:ext>
    </p:extLst>
  </p:cSld>
  <p:clrMapOvr>
    <a:masterClrMapping/>
  </p:clrMapOvr>
  <p:transition>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7"/>
          <p:cNvSpPr>
            <a:spLocks noChangeArrowheads="1"/>
          </p:cNvSpPr>
          <p:nvPr/>
        </p:nvSpPr>
        <p:spPr bwMode="gray">
          <a:xfrm>
            <a:off x="2127654" y="1276400"/>
            <a:ext cx="5334671" cy="54130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latin typeface="华文中宋" pitchFamily="2" charset="-122"/>
                <a:ea typeface="华文中宋" pitchFamily="2" charset="-122"/>
              </a:rPr>
              <a:t>4.7 </a:t>
            </a:r>
            <a:r>
              <a:rPr lang="zh-CN" altLang="en-US" sz="2800" dirty="0">
                <a:latin typeface="华文中宋" pitchFamily="2" charset="-122"/>
                <a:ea typeface="华文中宋" pitchFamily="2" charset="-122"/>
              </a:rPr>
              <a:t>旁路分析新型应用研究</a:t>
            </a:r>
            <a:endParaRPr lang="en-US" altLang="zh-CN" sz="2800" dirty="0">
              <a:latin typeface="华文中宋" pitchFamily="2" charset="-122"/>
              <a:ea typeface="华文中宋" pitchFamily="2" charset="-122"/>
            </a:endParaRPr>
          </a:p>
        </p:txBody>
      </p:sp>
      <p:sp>
        <p:nvSpPr>
          <p:cNvPr id="20" name="圆角矩形 19"/>
          <p:cNvSpPr/>
          <p:nvPr/>
        </p:nvSpPr>
        <p:spPr>
          <a:xfrm>
            <a:off x="2938905" y="4129978"/>
            <a:ext cx="6731846" cy="746822"/>
          </a:xfrm>
          <a:prstGeom prst="round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800" b="1" dirty="0">
                <a:solidFill>
                  <a:srgbClr val="002060"/>
                </a:solidFill>
                <a:latin typeface="Times New Roman" pitchFamily="18" charset="0"/>
                <a:cs typeface="Times New Roman" pitchFamily="18" charset="0"/>
              </a:rPr>
              <a:t>3</a:t>
            </a:r>
            <a:r>
              <a:rPr lang="zh-CN" altLang="en-US" sz="2800" b="1" dirty="0">
                <a:solidFill>
                  <a:srgbClr val="002060"/>
                </a:solidFill>
                <a:latin typeface="Times New Roman" pitchFamily="18" charset="0"/>
                <a:cs typeface="Times New Roman" pitchFamily="18" charset="0"/>
              </a:rPr>
              <a:t>、基于旁路分析的硬件木马设计</a:t>
            </a:r>
            <a:endParaRPr lang="zh-CN" altLang="en-US" sz="2800" b="1" dirty="0">
              <a:solidFill>
                <a:srgbClr val="002060"/>
              </a:solidFill>
            </a:endParaRPr>
          </a:p>
        </p:txBody>
      </p:sp>
      <p:sp>
        <p:nvSpPr>
          <p:cNvPr id="21" name="圆角矩形 20"/>
          <p:cNvSpPr/>
          <p:nvPr/>
        </p:nvSpPr>
        <p:spPr>
          <a:xfrm>
            <a:off x="2938905" y="5092824"/>
            <a:ext cx="6731846" cy="746820"/>
          </a:xfrm>
          <a:prstGeom prst="round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800" b="1" dirty="0">
                <a:solidFill>
                  <a:srgbClr val="002060"/>
                </a:solidFill>
                <a:latin typeface="Times New Roman" pitchFamily="18" charset="0"/>
                <a:cs typeface="Times New Roman" pitchFamily="18" charset="0"/>
              </a:rPr>
              <a:t>4</a:t>
            </a:r>
            <a:r>
              <a:rPr lang="zh-CN" altLang="en-US" sz="2800" b="1" dirty="0">
                <a:solidFill>
                  <a:srgbClr val="002060"/>
                </a:solidFill>
                <a:latin typeface="Times New Roman" pitchFamily="18" charset="0"/>
                <a:cs typeface="Times New Roman" pitchFamily="18" charset="0"/>
              </a:rPr>
              <a:t>、基于旁路分析的硬件木马检测</a:t>
            </a:r>
            <a:endParaRPr lang="zh-CN" altLang="en-US" sz="2800" b="1" dirty="0">
              <a:solidFill>
                <a:srgbClr val="002060"/>
              </a:solidFill>
            </a:endParaRPr>
          </a:p>
        </p:txBody>
      </p:sp>
      <p:sp>
        <p:nvSpPr>
          <p:cNvPr id="22" name="圆角矩形 21"/>
          <p:cNvSpPr/>
          <p:nvPr/>
        </p:nvSpPr>
        <p:spPr>
          <a:xfrm>
            <a:off x="2938904" y="2356521"/>
            <a:ext cx="6731847" cy="746822"/>
          </a:xfrm>
          <a:prstGeom prst="round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800" b="1" dirty="0">
                <a:solidFill>
                  <a:srgbClr val="002060"/>
                </a:solidFill>
                <a:latin typeface="Times New Roman" pitchFamily="18" charset="0"/>
                <a:cs typeface="Times New Roman" pitchFamily="18" charset="0"/>
              </a:rPr>
              <a:t>1</a:t>
            </a:r>
            <a:r>
              <a:rPr lang="zh-CN" altLang="en-US" sz="2800" b="1" dirty="0">
                <a:solidFill>
                  <a:srgbClr val="002060"/>
                </a:solidFill>
                <a:latin typeface="Times New Roman" pitchFamily="18" charset="0"/>
                <a:cs typeface="Times New Roman" pitchFamily="18" charset="0"/>
              </a:rPr>
              <a:t>、基于旁路分析的密码协议系统攻击</a:t>
            </a:r>
          </a:p>
        </p:txBody>
      </p:sp>
      <p:sp>
        <p:nvSpPr>
          <p:cNvPr id="23" name="圆角矩形 22"/>
          <p:cNvSpPr/>
          <p:nvPr/>
        </p:nvSpPr>
        <p:spPr>
          <a:xfrm>
            <a:off x="2938905" y="6028928"/>
            <a:ext cx="6731846" cy="746820"/>
          </a:xfrm>
          <a:prstGeom prst="round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800" b="1" dirty="0">
                <a:solidFill>
                  <a:srgbClr val="002060"/>
                </a:solidFill>
                <a:latin typeface="Times New Roman" pitchFamily="18" charset="0"/>
                <a:cs typeface="Times New Roman" pitchFamily="18" charset="0"/>
              </a:rPr>
              <a:t>5</a:t>
            </a:r>
            <a:r>
              <a:rPr lang="zh-CN" altLang="en-US" sz="2800" b="1" dirty="0">
                <a:solidFill>
                  <a:srgbClr val="002060"/>
                </a:solidFill>
                <a:latin typeface="Times New Roman" pitchFamily="18" charset="0"/>
                <a:cs typeface="Times New Roman" pitchFamily="18" charset="0"/>
              </a:rPr>
              <a:t>、基于旁路分析的数字水印设计</a:t>
            </a:r>
            <a:endParaRPr lang="zh-CN" altLang="en-US" sz="2800" b="1" dirty="0">
              <a:solidFill>
                <a:srgbClr val="002060"/>
              </a:solidFill>
            </a:endParaRPr>
          </a:p>
        </p:txBody>
      </p:sp>
      <p:sp>
        <p:nvSpPr>
          <p:cNvPr id="26" name="圆角矩形 25"/>
          <p:cNvSpPr/>
          <p:nvPr/>
        </p:nvSpPr>
        <p:spPr>
          <a:xfrm>
            <a:off x="2938905" y="6919764"/>
            <a:ext cx="6731846" cy="746820"/>
          </a:xfrm>
          <a:prstGeom prst="round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800" b="1" dirty="0">
                <a:solidFill>
                  <a:srgbClr val="002060"/>
                </a:solidFill>
                <a:latin typeface="Times New Roman" pitchFamily="18" charset="0"/>
                <a:cs typeface="Times New Roman" pitchFamily="18" charset="0"/>
              </a:rPr>
              <a:t>6</a:t>
            </a:r>
            <a:r>
              <a:rPr lang="zh-CN" altLang="en-US" sz="2800" b="1" dirty="0">
                <a:solidFill>
                  <a:srgbClr val="002060"/>
                </a:solidFill>
                <a:latin typeface="Times New Roman" pitchFamily="18" charset="0"/>
                <a:cs typeface="Times New Roman" pitchFamily="18" charset="0"/>
              </a:rPr>
              <a:t>、基于旁路分析的逆向工程研究</a:t>
            </a:r>
            <a:endParaRPr lang="zh-CN" altLang="en-US" sz="2800" b="1" dirty="0">
              <a:solidFill>
                <a:srgbClr val="002060"/>
              </a:solidFill>
            </a:endParaRPr>
          </a:p>
        </p:txBody>
      </p:sp>
      <p:sp>
        <p:nvSpPr>
          <p:cNvPr id="27" name="圆角矩形 26"/>
          <p:cNvSpPr/>
          <p:nvPr/>
        </p:nvSpPr>
        <p:spPr>
          <a:xfrm>
            <a:off x="2938905" y="7927876"/>
            <a:ext cx="6731846" cy="746820"/>
          </a:xfrm>
          <a:prstGeom prst="round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800" b="1" dirty="0">
                <a:solidFill>
                  <a:srgbClr val="002060"/>
                </a:solidFill>
              </a:rPr>
              <a:t>……</a:t>
            </a:r>
            <a:endParaRPr lang="zh-CN" altLang="en-US" sz="2800" b="1" dirty="0">
              <a:solidFill>
                <a:srgbClr val="002060"/>
              </a:solidFill>
            </a:endParaRPr>
          </a:p>
        </p:txBody>
      </p:sp>
      <p:sp>
        <p:nvSpPr>
          <p:cNvPr id="30" name="圆角矩形 29"/>
          <p:cNvSpPr/>
          <p:nvPr/>
        </p:nvSpPr>
        <p:spPr>
          <a:xfrm>
            <a:off x="2938903" y="3239140"/>
            <a:ext cx="6731847" cy="746822"/>
          </a:xfrm>
          <a:prstGeom prst="round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en-US" altLang="zh-CN" sz="2800" b="1" dirty="0">
                <a:solidFill>
                  <a:srgbClr val="002060"/>
                </a:solidFill>
                <a:latin typeface="Times New Roman" pitchFamily="18" charset="0"/>
                <a:cs typeface="Times New Roman" pitchFamily="18" charset="0"/>
              </a:rPr>
              <a:t>2</a:t>
            </a:r>
            <a:r>
              <a:rPr lang="zh-CN" altLang="en-US" sz="2800" b="1" dirty="0">
                <a:solidFill>
                  <a:srgbClr val="002060"/>
                </a:solidFill>
                <a:latin typeface="Times New Roman" pitchFamily="18" charset="0"/>
                <a:cs typeface="Times New Roman" pitchFamily="18" charset="0"/>
              </a:rPr>
              <a:t>、基于旁路分析的生物密钥系统攻击</a:t>
            </a:r>
          </a:p>
        </p:txBody>
      </p:sp>
      <p:sp>
        <p:nvSpPr>
          <p:cNvPr id="18" name="AutoShape 48"/>
          <p:cNvSpPr>
            <a:spLocks noChangeArrowheads="1"/>
          </p:cNvSpPr>
          <p:nvPr/>
        </p:nvSpPr>
        <p:spPr bwMode="gray">
          <a:xfrm>
            <a:off x="7510512" y="126770"/>
            <a:ext cx="975360" cy="684107"/>
          </a:xfrm>
          <a:prstGeom prst="diamond">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24" name="Text Box 50"/>
          <p:cNvSpPr txBox="1">
            <a:spLocks noChangeArrowheads="1"/>
          </p:cNvSpPr>
          <p:nvPr/>
        </p:nvSpPr>
        <p:spPr bwMode="gray">
          <a:xfrm>
            <a:off x="7726536" y="196280"/>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4</a:t>
            </a:r>
            <a:endParaRPr lang="zh-CN" altLang="zh-CN" sz="2800" dirty="0">
              <a:latin typeface="华文中宋" pitchFamily="2" charset="-122"/>
              <a:ea typeface="华文中宋" pitchFamily="2" charset="-122"/>
              <a:cs typeface="宋体" pitchFamily="2" charset="-122"/>
            </a:endParaRPr>
          </a:p>
        </p:txBody>
      </p:sp>
      <p:sp>
        <p:nvSpPr>
          <p:cNvPr id="25" name="圆角矩形 24"/>
          <p:cNvSpPr/>
          <p:nvPr/>
        </p:nvSpPr>
        <p:spPr bwMode="auto">
          <a:xfrm>
            <a:off x="8538244" y="180958"/>
            <a:ext cx="4266231" cy="589279"/>
          </a:xfrm>
          <a:prstGeom prst="roundRect">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8" name="圆角矩形 4"/>
          <p:cNvSpPr/>
          <p:nvPr/>
        </p:nvSpPr>
        <p:spPr bwMode="auto">
          <a:xfrm>
            <a:off x="8519740" y="239658"/>
            <a:ext cx="4223333" cy="530579"/>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未来研究热点分析与展望</a:t>
            </a:r>
          </a:p>
        </p:txBody>
      </p:sp>
    </p:spTree>
    <p:extLst>
      <p:ext uri="{BB962C8B-B14F-4D97-AF65-F5344CB8AC3E}">
        <p14:creationId xmlns:p14="http://schemas.microsoft.com/office/powerpoint/2010/main" val="23874363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ppt_w</p:attrName>
                                        </p:attrNameLst>
                                      </p:cBhvr>
                                      <p:tavLst>
                                        <p:tav tm="0">
                                          <p:val>
                                            <p:strVal val="#ppt_w*0.70"/>
                                          </p:val>
                                        </p:tav>
                                        <p:tav tm="100000">
                                          <p:val>
                                            <p:strVal val="#ppt_w"/>
                                          </p:val>
                                        </p:tav>
                                      </p:tavLst>
                                    </p:anim>
                                    <p:anim calcmode="lin" valueType="num">
                                      <p:cBhvr>
                                        <p:cTn id="20" dur="1000" fill="hold"/>
                                        <p:tgtEl>
                                          <p:spTgt spid="20"/>
                                        </p:tgtEl>
                                        <p:attrNameLst>
                                          <p:attrName>ppt_h</p:attrName>
                                        </p:attrNameLst>
                                      </p:cBhvr>
                                      <p:tavLst>
                                        <p:tav tm="0">
                                          <p:val>
                                            <p:strVal val="#ppt_h"/>
                                          </p:val>
                                        </p:tav>
                                        <p:tav tm="100000">
                                          <p:val>
                                            <p:strVal val="#ppt_h"/>
                                          </p:val>
                                        </p:tav>
                                      </p:tavLst>
                                    </p:anim>
                                    <p:animEffect transition="in" filter="fade">
                                      <p:cBhvr>
                                        <p:cTn id="21" dur="10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6"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arn(inHorizontal)">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6"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arn(inHorizontal)">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6"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arn(inHorizontal)">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6"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barn(inHorizontal)">
                                      <p:cBhvr>
                                        <p:cTn id="4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6" grpId="0" animBg="1"/>
      <p:bldP spid="27" grpId="0" animBg="1"/>
      <p:bldP spid="30"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AutoShape 43"/>
          <p:cNvSpPr>
            <a:spLocks noChangeArrowheads="1"/>
          </p:cNvSpPr>
          <p:nvPr/>
        </p:nvSpPr>
        <p:spPr bwMode="gray">
          <a:xfrm>
            <a:off x="3106702" y="4021282"/>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grpSp>
        <p:nvGrpSpPr>
          <p:cNvPr id="50178" name="Group 3"/>
          <p:cNvGrpSpPr>
            <a:grpSpLocks/>
          </p:cNvGrpSpPr>
          <p:nvPr/>
        </p:nvGrpSpPr>
        <p:grpSpPr bwMode="auto">
          <a:xfrm>
            <a:off x="950525" y="975360"/>
            <a:ext cx="1325316" cy="8100907"/>
            <a:chOff x="421" y="432"/>
            <a:chExt cx="587" cy="3456"/>
          </a:xfrm>
        </p:grpSpPr>
        <p:sp>
          <p:nvSpPr>
            <p:cNvPr id="217092" name="Text Box 4"/>
            <p:cNvSpPr txBox="1">
              <a:spLocks noChangeArrowheads="1"/>
            </p:cNvSpPr>
            <p:nvPr/>
          </p:nvSpPr>
          <p:spPr bwMode="auto">
            <a:xfrm>
              <a:off x="421" y="432"/>
              <a:ext cx="511" cy="3312"/>
            </a:xfrm>
            <a:prstGeom prst="rect">
              <a:avLst/>
            </a:prstGeom>
            <a:noFill/>
            <a:ln w="9525">
              <a:noFill/>
              <a:miter lim="800000"/>
              <a:headEnd/>
              <a:tailEnd/>
            </a:ln>
            <a:effectLst/>
          </p:spPr>
          <p:txBody>
            <a:bodyPr vert="eaVert">
              <a:spAutoFit/>
            </a:bodyPr>
            <a:lstStyle/>
            <a:p>
              <a:pPr algn="ctr">
                <a:spcBef>
                  <a:spcPct val="50000"/>
                </a:spcBef>
                <a:defRPr/>
              </a:pPr>
              <a:r>
                <a:rPr lang="zh-CN" altLang="en-US" sz="6300" b="1" dirty="0">
                  <a:solidFill>
                    <a:srgbClr val="006666"/>
                  </a:solidFill>
                  <a:effectLst>
                    <a:outerShdw blurRad="38100" dist="38100" dir="2700000" algn="tl">
                      <a:srgbClr val="C0C0C0"/>
                    </a:outerShdw>
                  </a:effectLst>
                  <a:latin typeface="Garamond" pitchFamily="18" charset="0"/>
                  <a:ea typeface="华文中宋" pitchFamily="2" charset="-122"/>
                </a:rPr>
                <a:t>提       纲</a:t>
              </a:r>
            </a:p>
          </p:txBody>
        </p:sp>
        <p:sp>
          <p:nvSpPr>
            <p:cNvPr id="50232" name="Line 5"/>
            <p:cNvSpPr>
              <a:spLocks noChangeShapeType="1"/>
            </p:cNvSpPr>
            <p:nvPr/>
          </p:nvSpPr>
          <p:spPr bwMode="auto">
            <a:xfrm>
              <a:off x="1008" y="432"/>
              <a:ext cx="0" cy="345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a14:hiddenLine>
              </a:ext>
            </a:extLst>
          </p:spPr>
          <p:txBody>
            <a:bodyPr>
              <a:spAutoFit/>
            </a:bodyPr>
            <a:lstStyle/>
            <a:p>
              <a:endParaRPr lang="zh-CN" altLang="en-US"/>
            </a:p>
          </p:txBody>
        </p:sp>
      </p:grpSp>
      <p:sp>
        <p:nvSpPr>
          <p:cNvPr id="50179" name="Line 6"/>
          <p:cNvSpPr>
            <a:spLocks noChangeShapeType="1"/>
          </p:cNvSpPr>
          <p:nvPr/>
        </p:nvSpPr>
        <p:spPr bwMode="auto">
          <a:xfrm>
            <a:off x="2302933" y="984392"/>
            <a:ext cx="0" cy="7988018"/>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lIns="130046" tIns="65023" rIns="130046" bIns="65023">
            <a:spAutoFit/>
          </a:bodyPr>
          <a:lstStyle/>
          <a:p>
            <a:endParaRPr lang="zh-CN" altLang="en-US"/>
          </a:p>
        </p:txBody>
      </p:sp>
      <p:sp>
        <p:nvSpPr>
          <p:cNvPr id="10" name="AutoShape 33"/>
          <p:cNvSpPr>
            <a:spLocks noChangeArrowheads="1"/>
          </p:cNvSpPr>
          <p:nvPr/>
        </p:nvSpPr>
        <p:spPr bwMode="gray">
          <a:xfrm>
            <a:off x="3072836" y="1318543"/>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0184" name="Text Box 35"/>
          <p:cNvSpPr txBox="1">
            <a:spLocks noChangeArrowheads="1"/>
          </p:cNvSpPr>
          <p:nvPr/>
        </p:nvSpPr>
        <p:spPr bwMode="gray">
          <a:xfrm>
            <a:off x="3323732" y="1386276"/>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sp>
        <p:nvSpPr>
          <p:cNvPr id="12" name="AutoShape 38"/>
          <p:cNvSpPr>
            <a:spLocks noChangeArrowheads="1"/>
          </p:cNvSpPr>
          <p:nvPr/>
        </p:nvSpPr>
        <p:spPr bwMode="gray">
          <a:xfrm>
            <a:off x="3072836" y="2793533"/>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0186" name="Text Box 40"/>
          <p:cNvSpPr txBox="1">
            <a:spLocks noChangeArrowheads="1"/>
          </p:cNvSpPr>
          <p:nvPr/>
        </p:nvSpPr>
        <p:spPr bwMode="gray">
          <a:xfrm>
            <a:off x="3348285" y="2824541"/>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50188" name="Text Box 45"/>
          <p:cNvSpPr txBox="1">
            <a:spLocks noChangeArrowheads="1"/>
          </p:cNvSpPr>
          <p:nvPr/>
        </p:nvSpPr>
        <p:spPr bwMode="gray">
          <a:xfrm>
            <a:off x="3417572" y="407885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sp>
        <p:nvSpPr>
          <p:cNvPr id="16" name="AutoShape 48"/>
          <p:cNvSpPr>
            <a:spLocks noChangeArrowheads="1"/>
          </p:cNvSpPr>
          <p:nvPr/>
        </p:nvSpPr>
        <p:spPr bwMode="gray">
          <a:xfrm>
            <a:off x="3165404" y="5416829"/>
            <a:ext cx="975360" cy="684107"/>
          </a:xfrm>
          <a:prstGeom prst="diamond">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0190" name="Text Box 50"/>
          <p:cNvSpPr txBox="1">
            <a:spLocks noChangeArrowheads="1"/>
          </p:cNvSpPr>
          <p:nvPr/>
        </p:nvSpPr>
        <p:spPr bwMode="gray">
          <a:xfrm>
            <a:off x="3466980" y="550036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4</a:t>
            </a:r>
            <a:endParaRPr lang="zh-CN" altLang="zh-CN" sz="2800" dirty="0">
              <a:latin typeface="华文中宋" pitchFamily="2" charset="-122"/>
              <a:ea typeface="华文中宋" pitchFamily="2" charset="-122"/>
              <a:cs typeface="宋体" pitchFamily="2" charset="-122"/>
            </a:endParaRPr>
          </a:p>
        </p:txBody>
      </p:sp>
      <p:sp>
        <p:nvSpPr>
          <p:cNvPr id="50193" name="AutoShape 61"/>
          <p:cNvSpPr>
            <a:spLocks noChangeArrowheads="1"/>
          </p:cNvSpPr>
          <p:nvPr/>
        </p:nvSpPr>
        <p:spPr bwMode="auto">
          <a:xfrm>
            <a:off x="2709333" y="6998507"/>
            <a:ext cx="8500534" cy="758613"/>
          </a:xfrm>
          <a:prstGeom prst="roundRect">
            <a:avLst>
              <a:gd name="adj" fmla="val 16667"/>
            </a:avLst>
          </a:pr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lIns="130046" tIns="65023" rIns="130046" bIns="65023" anchor="ctr"/>
          <a:lstStyle/>
          <a:p>
            <a:pPr algn="ctr"/>
            <a:endParaRPr lang="zh-CN" altLang="zh-CN">
              <a:latin typeface="华文中宋" pitchFamily="2" charset="-122"/>
              <a:ea typeface="华文中宋" pitchFamily="2" charset="-122"/>
              <a:cs typeface="宋体" pitchFamily="2" charset="-122"/>
            </a:endParaRPr>
          </a:p>
        </p:txBody>
      </p:sp>
      <p:grpSp>
        <p:nvGrpSpPr>
          <p:cNvPr id="50194" name="组合 4"/>
          <p:cNvGrpSpPr>
            <a:grpSpLocks/>
          </p:cNvGrpSpPr>
          <p:nvPr/>
        </p:nvGrpSpPr>
        <p:grpSpPr bwMode="auto">
          <a:xfrm>
            <a:off x="4131734" y="1395307"/>
            <a:ext cx="6427894" cy="589281"/>
            <a:chOff x="288838" y="21598"/>
            <a:chExt cx="4278985" cy="590400"/>
          </a:xfrm>
        </p:grpSpPr>
        <p:sp>
          <p:nvSpPr>
            <p:cNvPr id="26" name="圆角矩形 25"/>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7"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为什么研究？密码旁路分析研究背景</a:t>
              </a:r>
            </a:p>
          </p:txBody>
        </p:sp>
      </p:grpSp>
      <p:grpSp>
        <p:nvGrpSpPr>
          <p:cNvPr id="50195" name="组合 4"/>
          <p:cNvGrpSpPr>
            <a:grpSpLocks/>
          </p:cNvGrpSpPr>
          <p:nvPr/>
        </p:nvGrpSpPr>
        <p:grpSpPr bwMode="auto">
          <a:xfrm>
            <a:off x="4131734" y="2854494"/>
            <a:ext cx="6427894" cy="589279"/>
            <a:chOff x="288838" y="21598"/>
            <a:chExt cx="4278985" cy="590400"/>
          </a:xfrm>
        </p:grpSpPr>
        <p:sp>
          <p:nvSpPr>
            <p:cNvPr id="29" name="圆角矩形 28"/>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0" name="圆角矩形 4"/>
            <p:cNvSpPr/>
            <p:nvPr/>
          </p:nvSpPr>
          <p:spPr>
            <a:xfrm>
              <a:off x="317395" y="51004"/>
              <a:ext cx="4221871" cy="531588"/>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现状怎么样？国内外研究现状及分析</a:t>
              </a:r>
            </a:p>
          </p:txBody>
        </p:sp>
      </p:grpSp>
      <p:grpSp>
        <p:nvGrpSpPr>
          <p:cNvPr id="50196" name="组合 4"/>
          <p:cNvGrpSpPr>
            <a:grpSpLocks/>
          </p:cNvGrpSpPr>
          <p:nvPr/>
        </p:nvGrpSpPr>
        <p:grpSpPr bwMode="auto">
          <a:xfrm>
            <a:off x="4131734" y="4098046"/>
            <a:ext cx="6427894" cy="589281"/>
            <a:chOff x="288838" y="21598"/>
            <a:chExt cx="4278985" cy="590400"/>
          </a:xfrm>
        </p:grpSpPr>
        <p:sp>
          <p:nvSpPr>
            <p:cNvPr id="32" name="圆角矩形 3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攻击怎么干？典型攻击原理与实例分析</a:t>
              </a:r>
            </a:p>
          </p:txBody>
        </p:sp>
      </p:grpSp>
      <p:grpSp>
        <p:nvGrpSpPr>
          <p:cNvPr id="50198" name="组合 4"/>
          <p:cNvGrpSpPr>
            <a:grpSpLocks/>
          </p:cNvGrpSpPr>
          <p:nvPr/>
        </p:nvGrpSpPr>
        <p:grpSpPr bwMode="auto">
          <a:xfrm>
            <a:off x="4131734" y="5500367"/>
            <a:ext cx="6487240" cy="589279"/>
            <a:chOff x="288838" y="21598"/>
            <a:chExt cx="4318491" cy="590400"/>
          </a:xfrm>
        </p:grpSpPr>
        <p:sp>
          <p:nvSpPr>
            <p:cNvPr id="41" name="圆角矩形 40"/>
            <p:cNvSpPr/>
            <p:nvPr/>
          </p:nvSpPr>
          <p:spPr>
            <a:xfrm>
              <a:off x="288838" y="21598"/>
              <a:ext cx="4278985" cy="590400"/>
            </a:xfrm>
            <a:prstGeom prst="roundRect">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2" name="圆角矩形 4"/>
            <p:cNvSpPr/>
            <p:nvPr/>
          </p:nvSpPr>
          <p:spPr>
            <a:xfrm>
              <a:off x="385458" y="60052"/>
              <a:ext cx="4221871" cy="531588"/>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未来怎么走？未来研究热点分析与展望</a:t>
              </a:r>
            </a:p>
          </p:txBody>
        </p:sp>
      </p:grpSp>
      <p:sp>
        <p:nvSpPr>
          <p:cNvPr id="49" name="AutoShape 53"/>
          <p:cNvSpPr>
            <a:spLocks noChangeArrowheads="1"/>
          </p:cNvSpPr>
          <p:nvPr/>
        </p:nvSpPr>
        <p:spPr bwMode="gray">
          <a:xfrm>
            <a:off x="3208303" y="6928997"/>
            <a:ext cx="975360" cy="684107"/>
          </a:xfrm>
          <a:prstGeom prst="diamond">
            <a:avLst/>
          </a:prstGeom>
          <a:solidFill>
            <a:srgbClr val="8080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0201" name="Text Box 55"/>
          <p:cNvSpPr txBox="1">
            <a:spLocks noChangeArrowheads="1"/>
          </p:cNvSpPr>
          <p:nvPr/>
        </p:nvSpPr>
        <p:spPr bwMode="gray">
          <a:xfrm>
            <a:off x="3473592" y="7041886"/>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5</a:t>
            </a:r>
            <a:endParaRPr lang="zh-CN" altLang="zh-CN" sz="2800" dirty="0">
              <a:latin typeface="华文中宋" pitchFamily="2" charset="-122"/>
              <a:ea typeface="华文中宋" pitchFamily="2" charset="-122"/>
              <a:cs typeface="宋体" pitchFamily="2" charset="-122"/>
            </a:endParaRPr>
          </a:p>
        </p:txBody>
      </p:sp>
      <p:sp>
        <p:nvSpPr>
          <p:cNvPr id="52" name="圆角矩形 51"/>
          <p:cNvSpPr/>
          <p:nvPr/>
        </p:nvSpPr>
        <p:spPr bwMode="auto">
          <a:xfrm>
            <a:off x="4192694" y="7021567"/>
            <a:ext cx="6427893" cy="589279"/>
          </a:xfrm>
          <a:prstGeom prst="roundRect">
            <a:avLst/>
          </a:prstGeom>
          <a:solidFill>
            <a:srgbClr val="808000"/>
          </a:solidFill>
          <a:ln w="25400" algn="ctr">
            <a:solidFill>
              <a:schemeClr val="bg1"/>
            </a:solidFill>
            <a:miter lim="800000"/>
            <a:headEnd/>
            <a:tailEnd/>
          </a:ln>
          <a:effectLst>
            <a:outerShdw dist="63500" dir="2212194" algn="ctr" rotWithShape="0">
              <a:srgbClr val="333333">
                <a:alpha val="50000"/>
              </a:srgbClr>
            </a:outerShdw>
          </a:effectLst>
        </p:spPr>
      </p:sp>
      <p:sp>
        <p:nvSpPr>
          <p:cNvPr id="53" name="圆角矩形 4"/>
          <p:cNvSpPr/>
          <p:nvPr/>
        </p:nvSpPr>
        <p:spPr bwMode="auto">
          <a:xfrm>
            <a:off x="4278488" y="7080267"/>
            <a:ext cx="6342099" cy="530579"/>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我们怎么办？总结与建议</a:t>
            </a:r>
          </a:p>
        </p:txBody>
      </p:sp>
    </p:spTree>
    <p:extLst>
      <p:ext uri="{BB962C8B-B14F-4D97-AF65-F5344CB8AC3E}">
        <p14:creationId xmlns:p14="http://schemas.microsoft.com/office/powerpoint/2010/main" val="985085890"/>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53"/>
          <p:cNvSpPr>
            <a:spLocks noChangeArrowheads="1"/>
          </p:cNvSpPr>
          <p:nvPr/>
        </p:nvSpPr>
        <p:spPr bwMode="gray">
          <a:xfrm>
            <a:off x="8883204" y="16229"/>
            <a:ext cx="975360" cy="684107"/>
          </a:xfrm>
          <a:prstGeom prst="diamond">
            <a:avLst/>
          </a:prstGeom>
          <a:solidFill>
            <a:srgbClr val="8080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24" name="Text Box 55"/>
          <p:cNvSpPr txBox="1">
            <a:spLocks noChangeArrowheads="1"/>
          </p:cNvSpPr>
          <p:nvPr/>
        </p:nvSpPr>
        <p:spPr bwMode="gray">
          <a:xfrm>
            <a:off x="9148493" y="129118"/>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5</a:t>
            </a:r>
            <a:endParaRPr lang="zh-CN" altLang="zh-CN" sz="2800" dirty="0">
              <a:latin typeface="华文中宋" pitchFamily="2" charset="-122"/>
              <a:ea typeface="华文中宋" pitchFamily="2" charset="-122"/>
              <a:cs typeface="宋体" pitchFamily="2" charset="-122"/>
            </a:endParaRPr>
          </a:p>
        </p:txBody>
      </p:sp>
      <p:sp>
        <p:nvSpPr>
          <p:cNvPr id="25" name="圆角矩形 24"/>
          <p:cNvSpPr/>
          <p:nvPr/>
        </p:nvSpPr>
        <p:spPr bwMode="auto">
          <a:xfrm>
            <a:off x="9867595" y="108799"/>
            <a:ext cx="2539461" cy="589279"/>
          </a:xfrm>
          <a:prstGeom prst="roundRect">
            <a:avLst/>
          </a:prstGeom>
          <a:solidFill>
            <a:srgbClr val="808000"/>
          </a:solidFill>
          <a:ln w="25400" algn="ctr">
            <a:solidFill>
              <a:schemeClr val="bg1"/>
            </a:solidFill>
            <a:miter lim="800000"/>
            <a:headEnd/>
            <a:tailEnd/>
          </a:ln>
          <a:effectLst>
            <a:outerShdw dist="63500" dir="2212194" algn="ctr" rotWithShape="0">
              <a:srgbClr val="333333">
                <a:alpha val="50000"/>
              </a:srgbClr>
            </a:outerShdw>
          </a:effectLst>
        </p:spPr>
      </p:sp>
      <p:sp>
        <p:nvSpPr>
          <p:cNvPr id="28" name="圆角矩形 4"/>
          <p:cNvSpPr/>
          <p:nvPr/>
        </p:nvSpPr>
        <p:spPr bwMode="auto">
          <a:xfrm>
            <a:off x="9867595" y="148308"/>
            <a:ext cx="2539461" cy="530579"/>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总结与建议</a:t>
            </a:r>
          </a:p>
        </p:txBody>
      </p:sp>
      <p:sp>
        <p:nvSpPr>
          <p:cNvPr id="29" name="AutoShape 6"/>
          <p:cNvSpPr>
            <a:spLocks noChangeArrowheads="1"/>
          </p:cNvSpPr>
          <p:nvPr/>
        </p:nvSpPr>
        <p:spPr bwMode="gray">
          <a:xfrm>
            <a:off x="1804372" y="1290057"/>
            <a:ext cx="5691820" cy="60769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latin typeface="华文中宋" pitchFamily="2" charset="-122"/>
                <a:ea typeface="华文中宋" pitchFamily="2" charset="-122"/>
              </a:rPr>
              <a:t>5.1 </a:t>
            </a:r>
            <a:r>
              <a:rPr lang="zh-CN" altLang="en-US" sz="2800" dirty="0">
                <a:latin typeface="华文中宋" pitchFamily="2" charset="-122"/>
                <a:ea typeface="华文中宋" pitchFamily="2" charset="-122"/>
              </a:rPr>
              <a:t>研究总结</a:t>
            </a:r>
            <a:endParaRPr lang="en-US" altLang="zh-CN" sz="2800" dirty="0">
              <a:latin typeface="华文中宋" pitchFamily="2" charset="-122"/>
              <a:ea typeface="华文中宋" pitchFamily="2" charset="-122"/>
            </a:endParaRPr>
          </a:p>
        </p:txBody>
      </p:sp>
      <p:sp>
        <p:nvSpPr>
          <p:cNvPr id="31" name="TextBox 24"/>
          <p:cNvSpPr txBox="1">
            <a:spLocks noChangeArrowheads="1"/>
          </p:cNvSpPr>
          <p:nvPr/>
        </p:nvSpPr>
        <p:spPr bwMode="auto">
          <a:xfrm>
            <a:off x="1434368" y="2805906"/>
            <a:ext cx="10756664" cy="5671294"/>
          </a:xfrm>
          <a:prstGeom prst="rect">
            <a:avLst/>
          </a:prstGeom>
          <a:noFill/>
          <a:ln w="952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square" lIns="130046" tIns="65023" rIns="130046" bIns="65023">
            <a:spAutoFit/>
          </a:bodyPr>
          <a:lstStyle>
            <a:lvl1pPr marL="342900" indent="-342900" eaLnBrk="0" hangingPunct="0">
              <a:defRPr>
                <a:solidFill>
                  <a:schemeClr val="tx1"/>
                </a:solidFill>
                <a:latin typeface="Arial" charset="0"/>
                <a:ea typeface="宋体" pitchFamily="2" charset="-122"/>
              </a:defRPr>
            </a:lvl1pPr>
            <a:lvl2pPr indent="-538163"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lvl="1" eaLnBrk="1" hangingPunct="1">
              <a:lnSpc>
                <a:spcPct val="150000"/>
              </a:lnSpc>
              <a:spcBef>
                <a:spcPct val="20000"/>
              </a:spcBef>
              <a:buClr>
                <a:srgbClr val="FFFF00"/>
              </a:buClr>
              <a:buFont typeface="Wingdings" pitchFamily="2" charset="2"/>
              <a:buChar char="Ø"/>
            </a:pPr>
            <a:r>
              <a:rPr lang="zh-CN" altLang="en-US" sz="3600" dirty="0">
                <a:solidFill>
                  <a:srgbClr val="000066"/>
                </a:solidFill>
                <a:latin typeface="Times New Roman" pitchFamily="18" charset="0"/>
                <a:ea typeface="黑体" pitchFamily="49" charset="-122"/>
              </a:rPr>
              <a:t>密码算法的</a:t>
            </a:r>
            <a:r>
              <a:rPr lang="zh-CN" altLang="en-US" sz="3600" dirty="0">
                <a:solidFill>
                  <a:srgbClr val="FF0000"/>
                </a:solidFill>
                <a:latin typeface="Times New Roman" pitchFamily="18" charset="0"/>
                <a:ea typeface="黑体" pitchFamily="49" charset="-122"/>
              </a:rPr>
              <a:t>设计安全</a:t>
            </a:r>
            <a:r>
              <a:rPr lang="zh-CN" altLang="en-US" sz="3600" dirty="0">
                <a:solidFill>
                  <a:srgbClr val="000066"/>
                </a:solidFill>
                <a:latin typeface="Times New Roman" pitchFamily="18" charset="0"/>
                <a:ea typeface="黑体" pitchFamily="49" charset="-122"/>
              </a:rPr>
              <a:t>性</a:t>
            </a:r>
            <a:r>
              <a:rPr lang="zh-CN" altLang="en-US" sz="3600" dirty="0">
                <a:solidFill>
                  <a:srgbClr val="FF0000"/>
                </a:solidFill>
                <a:latin typeface="Times New Roman" pitchFamily="18" charset="0"/>
                <a:ea typeface="黑体" pitchFamily="49" charset="-122"/>
              </a:rPr>
              <a:t>不等价于实现安全</a:t>
            </a:r>
            <a:r>
              <a:rPr lang="zh-CN" altLang="en-US" sz="3600" dirty="0">
                <a:solidFill>
                  <a:srgbClr val="000066"/>
                </a:solidFill>
                <a:latin typeface="Times New Roman" pitchFamily="18" charset="0"/>
                <a:ea typeface="黑体" pitchFamily="49" charset="-122"/>
              </a:rPr>
              <a:t>性；</a:t>
            </a:r>
            <a:endParaRPr lang="en-US" altLang="zh-CN" sz="3600" dirty="0">
              <a:solidFill>
                <a:srgbClr val="000066"/>
              </a:solidFill>
              <a:latin typeface="Times New Roman" pitchFamily="18" charset="0"/>
              <a:ea typeface="黑体" pitchFamily="49" charset="-122"/>
            </a:endParaRPr>
          </a:p>
          <a:p>
            <a:pPr marL="0" lvl="1" eaLnBrk="1" hangingPunct="1">
              <a:lnSpc>
                <a:spcPct val="150000"/>
              </a:lnSpc>
              <a:spcBef>
                <a:spcPct val="20000"/>
              </a:spcBef>
              <a:buClr>
                <a:srgbClr val="FFFF00"/>
              </a:buClr>
              <a:buFont typeface="Wingdings" pitchFamily="2" charset="2"/>
              <a:buChar char="Ø"/>
            </a:pPr>
            <a:r>
              <a:rPr lang="zh-CN" altLang="en-US" sz="3600" dirty="0">
                <a:solidFill>
                  <a:srgbClr val="000066"/>
                </a:solidFill>
                <a:latin typeface="Times New Roman" pitchFamily="18" charset="0"/>
                <a:ea typeface="黑体" pitchFamily="49" charset="-122"/>
              </a:rPr>
              <a:t>密码系统实际安全性遵循</a:t>
            </a:r>
            <a:r>
              <a:rPr lang="zh-CN" altLang="en-US" sz="3600" dirty="0">
                <a:solidFill>
                  <a:srgbClr val="FF0000"/>
                </a:solidFill>
                <a:latin typeface="Times New Roman" pitchFamily="18" charset="0"/>
                <a:ea typeface="黑体" pitchFamily="49" charset="-122"/>
              </a:rPr>
              <a:t>木桶理论和短板效应</a:t>
            </a:r>
            <a:r>
              <a:rPr lang="zh-CN" altLang="en-US" sz="3600" dirty="0">
                <a:solidFill>
                  <a:srgbClr val="000066"/>
                </a:solidFill>
                <a:latin typeface="Times New Roman" pitchFamily="18" charset="0"/>
                <a:ea typeface="黑体" pitchFamily="49" charset="-122"/>
              </a:rPr>
              <a:t>；</a:t>
            </a:r>
            <a:endParaRPr lang="en-US" altLang="zh-CN" sz="3600" dirty="0">
              <a:solidFill>
                <a:srgbClr val="FF0000"/>
              </a:solidFill>
              <a:latin typeface="Times New Roman" pitchFamily="18" charset="0"/>
              <a:ea typeface="黑体" pitchFamily="49" charset="-122"/>
            </a:endParaRPr>
          </a:p>
          <a:p>
            <a:pPr marL="0" lvl="1" eaLnBrk="1" hangingPunct="1">
              <a:lnSpc>
                <a:spcPct val="150000"/>
              </a:lnSpc>
              <a:spcBef>
                <a:spcPct val="20000"/>
              </a:spcBef>
              <a:buClr>
                <a:srgbClr val="FFFF00"/>
              </a:buClr>
              <a:buFont typeface="Wingdings" pitchFamily="2" charset="2"/>
              <a:buChar char="Ø"/>
            </a:pPr>
            <a:r>
              <a:rPr lang="zh-CN" altLang="en-US" sz="3600" dirty="0">
                <a:solidFill>
                  <a:srgbClr val="000066"/>
                </a:solidFill>
                <a:latin typeface="Times New Roman" pitchFamily="18" charset="0"/>
                <a:ea typeface="黑体" pitchFamily="49" charset="-122"/>
              </a:rPr>
              <a:t>旁路分析为密码分析学开辟了</a:t>
            </a:r>
            <a:r>
              <a:rPr lang="zh-CN" altLang="en-US" sz="3600" dirty="0">
                <a:solidFill>
                  <a:srgbClr val="FF0000"/>
                </a:solidFill>
                <a:latin typeface="Times New Roman" pitchFamily="18" charset="0"/>
                <a:ea typeface="黑体" pitchFamily="49" charset="-122"/>
              </a:rPr>
              <a:t>新的研究领域</a:t>
            </a:r>
            <a:r>
              <a:rPr lang="zh-CN" altLang="en-US" sz="3600" dirty="0">
                <a:solidFill>
                  <a:srgbClr val="000066"/>
                </a:solidFill>
                <a:latin typeface="Times New Roman" pitchFamily="18" charset="0"/>
                <a:ea typeface="黑体" pitchFamily="49" charset="-122"/>
              </a:rPr>
              <a:t>；</a:t>
            </a:r>
            <a:endParaRPr lang="en-US" altLang="zh-CN" sz="3600" dirty="0">
              <a:solidFill>
                <a:srgbClr val="000066"/>
              </a:solidFill>
              <a:latin typeface="Times New Roman" pitchFamily="18" charset="0"/>
              <a:ea typeface="黑体" pitchFamily="49" charset="-122"/>
            </a:endParaRPr>
          </a:p>
          <a:p>
            <a:pPr marL="0" lvl="1" eaLnBrk="1" hangingPunct="1">
              <a:lnSpc>
                <a:spcPct val="150000"/>
              </a:lnSpc>
              <a:spcBef>
                <a:spcPct val="20000"/>
              </a:spcBef>
              <a:buClr>
                <a:srgbClr val="FFFF00"/>
              </a:buClr>
              <a:buFont typeface="Wingdings" pitchFamily="2" charset="2"/>
              <a:buChar char="Ø"/>
            </a:pPr>
            <a:r>
              <a:rPr lang="zh-CN" altLang="en-US" sz="3600" dirty="0">
                <a:solidFill>
                  <a:srgbClr val="000066"/>
                </a:solidFill>
                <a:latin typeface="Times New Roman" pitchFamily="18" charset="0"/>
                <a:ea typeface="黑体" pitchFamily="49" charset="-122"/>
              </a:rPr>
              <a:t>密码旁路分析是密码分析学</a:t>
            </a:r>
            <a:r>
              <a:rPr lang="zh-CN" altLang="en-US" sz="3600" dirty="0">
                <a:solidFill>
                  <a:srgbClr val="FF0000"/>
                </a:solidFill>
                <a:latin typeface="Times New Roman" pitchFamily="18" charset="0"/>
                <a:ea typeface="黑体" pitchFamily="49" charset="-122"/>
              </a:rPr>
              <a:t>发展的必然结果</a:t>
            </a:r>
            <a:r>
              <a:rPr lang="zh-CN" altLang="en-US" sz="3600" dirty="0">
                <a:solidFill>
                  <a:srgbClr val="000066"/>
                </a:solidFill>
                <a:latin typeface="Times New Roman" pitchFamily="18" charset="0"/>
                <a:ea typeface="黑体" pitchFamily="49" charset="-122"/>
              </a:rPr>
              <a:t>；</a:t>
            </a:r>
          </a:p>
          <a:p>
            <a:pPr marL="0" lvl="1" eaLnBrk="1" hangingPunct="1">
              <a:lnSpc>
                <a:spcPct val="150000"/>
              </a:lnSpc>
              <a:spcBef>
                <a:spcPct val="20000"/>
              </a:spcBef>
              <a:buClr>
                <a:srgbClr val="FFFF00"/>
              </a:buClr>
              <a:buFont typeface="Wingdings" pitchFamily="2" charset="2"/>
              <a:buChar char="Ø"/>
            </a:pPr>
            <a:r>
              <a:rPr lang="zh-CN" altLang="en-US" sz="3600" dirty="0">
                <a:solidFill>
                  <a:srgbClr val="000066"/>
                </a:solidFill>
                <a:latin typeface="Times New Roman" pitchFamily="18" charset="0"/>
                <a:ea typeface="黑体" pitchFamily="49" charset="-122"/>
              </a:rPr>
              <a:t>密码旁路分析已对密码安全性构成</a:t>
            </a:r>
            <a:r>
              <a:rPr lang="zh-CN" altLang="en-US" sz="3600" dirty="0">
                <a:solidFill>
                  <a:srgbClr val="FF0000"/>
                </a:solidFill>
                <a:latin typeface="Times New Roman" pitchFamily="18" charset="0"/>
                <a:ea typeface="黑体" pitchFamily="49" charset="-122"/>
              </a:rPr>
              <a:t>严峻的威胁</a:t>
            </a:r>
            <a:r>
              <a:rPr lang="zh-CN" altLang="en-US" sz="3600" dirty="0">
                <a:solidFill>
                  <a:srgbClr val="000066"/>
                </a:solidFill>
                <a:latin typeface="Times New Roman" pitchFamily="18" charset="0"/>
                <a:ea typeface="黑体" pitchFamily="49" charset="-122"/>
              </a:rPr>
              <a:t>；</a:t>
            </a:r>
            <a:endParaRPr lang="en-US" altLang="zh-CN" sz="3600" dirty="0">
              <a:solidFill>
                <a:srgbClr val="000066"/>
              </a:solidFill>
              <a:latin typeface="Times New Roman" pitchFamily="18" charset="0"/>
              <a:ea typeface="黑体" pitchFamily="49" charset="-122"/>
            </a:endParaRPr>
          </a:p>
          <a:p>
            <a:pPr marL="0" lvl="1" eaLnBrk="1" hangingPunct="1">
              <a:lnSpc>
                <a:spcPct val="150000"/>
              </a:lnSpc>
              <a:spcBef>
                <a:spcPct val="20000"/>
              </a:spcBef>
              <a:buClr>
                <a:srgbClr val="FFFF00"/>
              </a:buClr>
              <a:buFont typeface="Wingdings" pitchFamily="2" charset="2"/>
              <a:buChar char="Ø"/>
            </a:pPr>
            <a:r>
              <a:rPr lang="zh-CN" altLang="en-US" sz="3600" dirty="0">
                <a:solidFill>
                  <a:srgbClr val="FF0000"/>
                </a:solidFill>
                <a:latin typeface="Times New Roman" pitchFamily="18" charset="0"/>
                <a:ea typeface="黑体" pitchFamily="49" charset="-122"/>
              </a:rPr>
              <a:t>我国急需开展旁路分析</a:t>
            </a:r>
            <a:r>
              <a:rPr lang="zh-CN" altLang="en-US" sz="3600" dirty="0">
                <a:solidFill>
                  <a:srgbClr val="000066"/>
                </a:solidFill>
                <a:latin typeface="Times New Roman" pitchFamily="18" charset="0"/>
                <a:ea typeface="黑体" pitchFamily="49" charset="-122"/>
              </a:rPr>
              <a:t>攻、防、评、测</a:t>
            </a:r>
            <a:r>
              <a:rPr lang="zh-CN" altLang="en-US" sz="3600" dirty="0">
                <a:solidFill>
                  <a:srgbClr val="FF0000"/>
                </a:solidFill>
                <a:latin typeface="Times New Roman" pitchFamily="18" charset="0"/>
                <a:ea typeface="黑体" pitchFamily="49" charset="-122"/>
              </a:rPr>
              <a:t>研究</a:t>
            </a:r>
            <a:r>
              <a:rPr lang="zh-CN" altLang="en-US" sz="3600" dirty="0">
                <a:solidFill>
                  <a:srgbClr val="000066"/>
                </a:solidFill>
                <a:latin typeface="Times New Roman" pitchFamily="18" charset="0"/>
                <a:ea typeface="黑体" pitchFamily="49" charset="-122"/>
              </a:rPr>
              <a:t>。</a:t>
            </a:r>
          </a:p>
        </p:txBody>
      </p:sp>
      <p:sp>
        <p:nvSpPr>
          <p:cNvPr id="8" name="矩形 7"/>
          <p:cNvSpPr/>
          <p:nvPr/>
        </p:nvSpPr>
        <p:spPr>
          <a:xfrm>
            <a:off x="597744" y="4147350"/>
            <a:ext cx="497849" cy="2224197"/>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认清威胁</a:t>
            </a:r>
          </a:p>
        </p:txBody>
      </p:sp>
    </p:spTree>
    <p:extLst>
      <p:ext uri="{BB962C8B-B14F-4D97-AF65-F5344CB8AC3E}">
        <p14:creationId xmlns:p14="http://schemas.microsoft.com/office/powerpoint/2010/main" val="3597458673"/>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示 7"/>
          <p:cNvGraphicFramePr/>
          <p:nvPr>
            <p:extLst>
              <p:ext uri="{D42A27DB-BD31-4B8C-83A1-F6EECF244321}">
                <p14:modId xmlns:p14="http://schemas.microsoft.com/office/powerpoint/2010/main" val="2098671167"/>
              </p:ext>
            </p:extLst>
          </p:nvPr>
        </p:nvGraphicFramePr>
        <p:xfrm>
          <a:off x="1605365" y="2212504"/>
          <a:ext cx="10945707" cy="6935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AutoShape 6"/>
          <p:cNvSpPr>
            <a:spLocks noChangeArrowheads="1"/>
          </p:cNvSpPr>
          <p:nvPr/>
        </p:nvSpPr>
        <p:spPr bwMode="gray">
          <a:xfrm>
            <a:off x="1804372" y="1290057"/>
            <a:ext cx="5691820" cy="60769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latin typeface="华文中宋" pitchFamily="2" charset="-122"/>
                <a:ea typeface="华文中宋" pitchFamily="2" charset="-122"/>
              </a:rPr>
              <a:t>5.2 </a:t>
            </a:r>
            <a:r>
              <a:rPr lang="zh-CN" altLang="en-US" sz="2800" dirty="0">
                <a:latin typeface="华文中宋" pitchFamily="2" charset="-122"/>
                <a:ea typeface="华文中宋" pitchFamily="2" charset="-122"/>
              </a:rPr>
              <a:t>几点建议</a:t>
            </a:r>
            <a:endParaRPr lang="en-US" altLang="zh-CN" sz="2800" dirty="0">
              <a:latin typeface="华文中宋" pitchFamily="2" charset="-122"/>
              <a:ea typeface="华文中宋" pitchFamily="2" charset="-122"/>
            </a:endParaRPr>
          </a:p>
        </p:txBody>
      </p:sp>
      <p:sp>
        <p:nvSpPr>
          <p:cNvPr id="5" name="AutoShape 53"/>
          <p:cNvSpPr>
            <a:spLocks noChangeArrowheads="1"/>
          </p:cNvSpPr>
          <p:nvPr/>
        </p:nvSpPr>
        <p:spPr bwMode="gray">
          <a:xfrm>
            <a:off x="8883204" y="16229"/>
            <a:ext cx="975360" cy="684107"/>
          </a:xfrm>
          <a:prstGeom prst="diamond">
            <a:avLst/>
          </a:prstGeom>
          <a:solidFill>
            <a:srgbClr val="8080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7" name="Text Box 55"/>
          <p:cNvSpPr txBox="1">
            <a:spLocks noChangeArrowheads="1"/>
          </p:cNvSpPr>
          <p:nvPr/>
        </p:nvSpPr>
        <p:spPr bwMode="gray">
          <a:xfrm>
            <a:off x="9148493" y="129118"/>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7</a:t>
            </a:r>
            <a:endParaRPr lang="zh-CN" altLang="zh-CN" sz="2800" dirty="0">
              <a:latin typeface="华文中宋" pitchFamily="2" charset="-122"/>
              <a:ea typeface="华文中宋" pitchFamily="2" charset="-122"/>
              <a:cs typeface="宋体" pitchFamily="2" charset="-122"/>
            </a:endParaRPr>
          </a:p>
        </p:txBody>
      </p:sp>
      <p:sp>
        <p:nvSpPr>
          <p:cNvPr id="9" name="圆角矩形 8"/>
          <p:cNvSpPr/>
          <p:nvPr/>
        </p:nvSpPr>
        <p:spPr bwMode="auto">
          <a:xfrm>
            <a:off x="9867595" y="108799"/>
            <a:ext cx="2539461" cy="589279"/>
          </a:xfrm>
          <a:prstGeom prst="roundRect">
            <a:avLst/>
          </a:prstGeom>
          <a:solidFill>
            <a:srgbClr val="808000"/>
          </a:solidFill>
          <a:ln w="25400" algn="ctr">
            <a:solidFill>
              <a:schemeClr val="bg1"/>
            </a:solidFill>
            <a:miter lim="800000"/>
            <a:headEnd/>
            <a:tailEnd/>
          </a:ln>
          <a:effectLst>
            <a:outerShdw dist="63500" dir="2212194" algn="ctr" rotWithShape="0">
              <a:srgbClr val="333333">
                <a:alpha val="50000"/>
              </a:srgbClr>
            </a:outerShdw>
          </a:effectLst>
        </p:spPr>
      </p:sp>
      <p:sp>
        <p:nvSpPr>
          <p:cNvPr id="10" name="圆角矩形 4"/>
          <p:cNvSpPr/>
          <p:nvPr/>
        </p:nvSpPr>
        <p:spPr bwMode="auto">
          <a:xfrm>
            <a:off x="9867595" y="148308"/>
            <a:ext cx="2539461" cy="530579"/>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总结与建议</a:t>
            </a:r>
          </a:p>
        </p:txBody>
      </p:sp>
      <p:sp>
        <p:nvSpPr>
          <p:cNvPr id="13" name="矩形 12"/>
          <p:cNvSpPr/>
          <p:nvPr/>
        </p:nvSpPr>
        <p:spPr>
          <a:xfrm>
            <a:off x="597744" y="4147350"/>
            <a:ext cx="497849" cy="2224197"/>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付诸行动</a:t>
            </a:r>
          </a:p>
        </p:txBody>
      </p:sp>
    </p:spTree>
    <p:extLst>
      <p:ext uri="{BB962C8B-B14F-4D97-AF65-F5344CB8AC3E}">
        <p14:creationId xmlns:p14="http://schemas.microsoft.com/office/powerpoint/2010/main" val="208905252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04800" cy="975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33"/>
          <p:cNvSpPr>
            <a:spLocks noChangeArrowheads="1"/>
          </p:cNvSpPr>
          <p:nvPr/>
        </p:nvSpPr>
        <p:spPr bwMode="gray">
          <a:xfrm>
            <a:off x="7844899" y="49672"/>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45" name="Text Box 35"/>
          <p:cNvSpPr txBox="1">
            <a:spLocks noChangeArrowheads="1"/>
          </p:cNvSpPr>
          <p:nvPr/>
        </p:nvSpPr>
        <p:spPr bwMode="gray">
          <a:xfrm>
            <a:off x="8113276" y="10724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grpSp>
        <p:nvGrpSpPr>
          <p:cNvPr id="46" name="组合 4"/>
          <p:cNvGrpSpPr>
            <a:grpSpLocks/>
          </p:cNvGrpSpPr>
          <p:nvPr/>
        </p:nvGrpSpPr>
        <p:grpSpPr bwMode="auto">
          <a:xfrm>
            <a:off x="8903798" y="126435"/>
            <a:ext cx="4001663" cy="589281"/>
            <a:chOff x="288838" y="21598"/>
            <a:chExt cx="4351137" cy="590400"/>
          </a:xfrm>
        </p:grpSpPr>
        <p:sp>
          <p:nvSpPr>
            <p:cNvPr id="47" name="圆角矩形 46"/>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8" name="圆角矩形 4"/>
            <p:cNvSpPr/>
            <p:nvPr/>
          </p:nvSpPr>
          <p:spPr>
            <a:xfrm>
              <a:off x="418102" y="80412"/>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密码旁路分析研究背景</a:t>
              </a:r>
            </a:p>
          </p:txBody>
        </p:sp>
      </p:grpSp>
      <p:sp>
        <p:nvSpPr>
          <p:cNvPr id="13" name="矩形 12"/>
          <p:cNvSpPr/>
          <p:nvPr/>
        </p:nvSpPr>
        <p:spPr>
          <a:xfrm>
            <a:off x="5587011" y="1447860"/>
            <a:ext cx="5497311" cy="2031325"/>
          </a:xfrm>
          <a:prstGeom prst="rect">
            <a:avLst/>
          </a:prstGeom>
        </p:spPr>
        <p:txBody>
          <a:bodyPr wrap="square">
            <a:spAutoFit/>
          </a:bodyPr>
          <a:lstStyle/>
          <a:p>
            <a:pPr eaLnBrk="1" hangingPunct="1">
              <a:lnSpc>
                <a:spcPct val="150000"/>
              </a:lnSpc>
            </a:pPr>
            <a:r>
              <a:rPr lang="zh-CN" altLang="en-US" sz="2800" dirty="0">
                <a:solidFill>
                  <a:srgbClr val="FF0000"/>
                </a:solidFill>
                <a:ea typeface="黑体" pitchFamily="49" charset="-122"/>
              </a:rPr>
              <a:t>     随着密码设计水平的提高，传统密码分析方法已经难以对密钥安全性构成现实威胁！</a:t>
            </a:r>
          </a:p>
        </p:txBody>
      </p:sp>
      <p:pic>
        <p:nvPicPr>
          <p:cNvPr id="14" name="Picture 3" descr="sika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034" y="1420416"/>
            <a:ext cx="3096344" cy="262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0" name="Picture 2" descr="C:\Users\think\Desktop\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784" y="5092824"/>
            <a:ext cx="4746654" cy="3306848"/>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6849898" y="6262294"/>
            <a:ext cx="3416320" cy="523220"/>
          </a:xfrm>
          <a:prstGeom prst="rect">
            <a:avLst/>
          </a:prstGeom>
        </p:spPr>
        <p:txBody>
          <a:bodyPr wrap="none">
            <a:spAutoFit/>
          </a:bodyPr>
          <a:lstStyle/>
          <a:p>
            <a:r>
              <a:rPr lang="zh-CN" altLang="en-US" sz="2800" dirty="0">
                <a:solidFill>
                  <a:srgbClr val="FF0000"/>
                </a:solidFill>
                <a:ea typeface="黑体" pitchFamily="49" charset="-122"/>
              </a:rPr>
              <a:t>攻击者就缴械了吗？</a:t>
            </a:r>
            <a:endParaRPr lang="zh-CN" altLang="en-US" dirty="0"/>
          </a:p>
        </p:txBody>
      </p:sp>
    </p:spTree>
    <p:extLst>
      <p:ext uri="{BB962C8B-B14F-4D97-AF65-F5344CB8AC3E}">
        <p14:creationId xmlns:p14="http://schemas.microsoft.com/office/powerpoint/2010/main" val="2702790271"/>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33"/>
          <p:cNvSpPr>
            <a:spLocks noChangeArrowheads="1"/>
          </p:cNvSpPr>
          <p:nvPr/>
        </p:nvSpPr>
        <p:spPr bwMode="gray">
          <a:xfrm>
            <a:off x="7844899" y="49672"/>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45" name="Text Box 35"/>
          <p:cNvSpPr txBox="1">
            <a:spLocks noChangeArrowheads="1"/>
          </p:cNvSpPr>
          <p:nvPr/>
        </p:nvSpPr>
        <p:spPr bwMode="gray">
          <a:xfrm>
            <a:off x="8113276" y="10724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grpSp>
        <p:nvGrpSpPr>
          <p:cNvPr id="46" name="组合 4"/>
          <p:cNvGrpSpPr>
            <a:grpSpLocks/>
          </p:cNvGrpSpPr>
          <p:nvPr/>
        </p:nvGrpSpPr>
        <p:grpSpPr bwMode="auto">
          <a:xfrm>
            <a:off x="8903798" y="126435"/>
            <a:ext cx="4001663" cy="589281"/>
            <a:chOff x="288838" y="21598"/>
            <a:chExt cx="4351137" cy="590400"/>
          </a:xfrm>
        </p:grpSpPr>
        <p:sp>
          <p:nvSpPr>
            <p:cNvPr id="47" name="圆角矩形 46"/>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8" name="圆角矩形 4"/>
            <p:cNvSpPr/>
            <p:nvPr/>
          </p:nvSpPr>
          <p:spPr>
            <a:xfrm>
              <a:off x="418102" y="80412"/>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密码旁路分析研究背景</a:t>
              </a:r>
            </a:p>
          </p:txBody>
        </p:sp>
      </p:grpSp>
      <p:pic>
        <p:nvPicPr>
          <p:cNvPr id="177154" name="Picture 2" descr="C:\Users\think\Desktop\00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920" y="3004592"/>
            <a:ext cx="4104456" cy="4104456"/>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1357451" y="2170990"/>
            <a:ext cx="3775393" cy="523220"/>
          </a:xfrm>
          <a:prstGeom prst="rect">
            <a:avLst/>
          </a:prstGeom>
        </p:spPr>
        <p:txBody>
          <a:bodyPr wrap="none">
            <a:spAutoFit/>
          </a:bodyPr>
          <a:lstStyle/>
          <a:p>
            <a:r>
              <a:rPr lang="zh-CN" altLang="en-US" sz="2800" dirty="0">
                <a:solidFill>
                  <a:srgbClr val="FF0000"/>
                </a:solidFill>
                <a:ea typeface="黑体" pitchFamily="49" charset="-122"/>
              </a:rPr>
              <a:t>密码安全遵循木桶效应</a:t>
            </a:r>
            <a:endParaRPr lang="zh-CN" altLang="en-US" dirty="0"/>
          </a:p>
        </p:txBody>
      </p:sp>
      <p:pic>
        <p:nvPicPr>
          <p:cNvPr id="175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0880" y="2824163"/>
            <a:ext cx="2971800"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51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2226" y="2805772"/>
            <a:ext cx="2838450"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6646416" y="2164837"/>
            <a:ext cx="5288627" cy="523220"/>
          </a:xfrm>
          <a:prstGeom prst="rect">
            <a:avLst/>
          </a:prstGeom>
        </p:spPr>
        <p:txBody>
          <a:bodyPr wrap="none">
            <a:spAutoFit/>
          </a:bodyPr>
          <a:lstStyle/>
          <a:p>
            <a:r>
              <a:rPr lang="zh-CN" altLang="en-US" sz="2800" dirty="0">
                <a:solidFill>
                  <a:srgbClr val="FF0000"/>
                </a:solidFill>
                <a:ea typeface="黑体" pitchFamily="49" charset="-122"/>
              </a:rPr>
              <a:t>理论安全     不等价于   实际安全</a:t>
            </a:r>
            <a:endParaRPr lang="zh-CN" altLang="en-US" dirty="0"/>
          </a:p>
        </p:txBody>
      </p:sp>
      <p:sp>
        <p:nvSpPr>
          <p:cNvPr id="23" name="矩形 22"/>
          <p:cNvSpPr/>
          <p:nvPr/>
        </p:nvSpPr>
        <p:spPr>
          <a:xfrm>
            <a:off x="6646416" y="7252509"/>
            <a:ext cx="5570756" cy="523220"/>
          </a:xfrm>
          <a:prstGeom prst="rect">
            <a:avLst/>
          </a:prstGeom>
        </p:spPr>
        <p:txBody>
          <a:bodyPr wrap="none">
            <a:spAutoFit/>
          </a:bodyPr>
          <a:lstStyle/>
          <a:p>
            <a:r>
              <a:rPr lang="zh-CN" altLang="en-US" sz="2800" dirty="0">
                <a:solidFill>
                  <a:srgbClr val="FF0000"/>
                </a:solidFill>
                <a:ea typeface="黑体" pitchFamily="49" charset="-122"/>
              </a:rPr>
              <a:t>攻击者的能力远比理论模型要强大</a:t>
            </a:r>
            <a:endParaRPr lang="zh-CN" altLang="en-US" dirty="0"/>
          </a:p>
        </p:txBody>
      </p:sp>
    </p:spTree>
    <p:extLst>
      <p:ext uri="{BB962C8B-B14F-4D97-AF65-F5344CB8AC3E}">
        <p14:creationId xmlns:p14="http://schemas.microsoft.com/office/powerpoint/2010/main" val="107674236"/>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33"/>
          <p:cNvSpPr>
            <a:spLocks noChangeArrowheads="1"/>
          </p:cNvSpPr>
          <p:nvPr/>
        </p:nvSpPr>
        <p:spPr bwMode="gray">
          <a:xfrm>
            <a:off x="7844899" y="49672"/>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45" name="Text Box 35"/>
          <p:cNvSpPr txBox="1">
            <a:spLocks noChangeArrowheads="1"/>
          </p:cNvSpPr>
          <p:nvPr/>
        </p:nvSpPr>
        <p:spPr bwMode="gray">
          <a:xfrm>
            <a:off x="8113276" y="10724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grpSp>
        <p:nvGrpSpPr>
          <p:cNvPr id="46" name="组合 4"/>
          <p:cNvGrpSpPr>
            <a:grpSpLocks/>
          </p:cNvGrpSpPr>
          <p:nvPr/>
        </p:nvGrpSpPr>
        <p:grpSpPr bwMode="auto">
          <a:xfrm>
            <a:off x="8903798" y="126435"/>
            <a:ext cx="4001663" cy="589281"/>
            <a:chOff x="288838" y="21598"/>
            <a:chExt cx="4351137" cy="590400"/>
          </a:xfrm>
        </p:grpSpPr>
        <p:sp>
          <p:nvSpPr>
            <p:cNvPr id="47" name="圆角矩形 46"/>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8" name="圆角矩形 4"/>
            <p:cNvSpPr/>
            <p:nvPr/>
          </p:nvSpPr>
          <p:spPr>
            <a:xfrm>
              <a:off x="418102" y="80412"/>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密码旁路分析研究背景</a:t>
              </a:r>
            </a:p>
          </p:txBody>
        </p:sp>
      </p:gr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5930" y="4876800"/>
            <a:ext cx="2887717" cy="303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组合 14"/>
          <p:cNvGrpSpPr/>
          <p:nvPr/>
        </p:nvGrpSpPr>
        <p:grpSpPr>
          <a:xfrm>
            <a:off x="8374608" y="6200300"/>
            <a:ext cx="4089294" cy="764732"/>
            <a:chOff x="3105791" y="3532675"/>
            <a:chExt cx="4599727" cy="787806"/>
          </a:xfrm>
        </p:grpSpPr>
        <p:sp>
          <p:nvSpPr>
            <p:cNvPr id="16" name="圆角矩形 15"/>
            <p:cNvSpPr/>
            <p:nvPr/>
          </p:nvSpPr>
          <p:spPr>
            <a:xfrm>
              <a:off x="3105791" y="3532675"/>
              <a:ext cx="4599727" cy="787806"/>
            </a:xfrm>
            <a:prstGeom prst="roundRect">
              <a:avLst>
                <a:gd name="adj" fmla="val 10000"/>
              </a:avLst>
            </a:prstGeom>
            <a:gradFill rotWithShape="0">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5">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7" name="圆角矩形 4"/>
            <p:cNvSpPr/>
            <p:nvPr/>
          </p:nvSpPr>
          <p:spPr>
            <a:xfrm>
              <a:off x="3128864" y="3555750"/>
              <a:ext cx="4553579" cy="74165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2800" b="1" kern="1200" dirty="0">
                  <a:solidFill>
                    <a:srgbClr val="002060"/>
                  </a:solidFill>
                </a:rPr>
                <a:t>密码旁路分析方法</a:t>
              </a:r>
            </a:p>
          </p:txBody>
        </p:sp>
      </p:grpSp>
      <p:sp>
        <p:nvSpPr>
          <p:cNvPr id="22" name="矩形 21"/>
          <p:cNvSpPr/>
          <p:nvPr/>
        </p:nvSpPr>
        <p:spPr>
          <a:xfrm>
            <a:off x="1290431" y="1614035"/>
            <a:ext cx="6848350" cy="2246769"/>
          </a:xfrm>
          <a:prstGeom prst="rect">
            <a:avLst/>
          </a:prstGeom>
        </p:spPr>
        <p:txBody>
          <a:bodyPr wrap="none">
            <a:spAutoFit/>
          </a:bodyPr>
          <a:lstStyle/>
          <a:p>
            <a:r>
              <a:rPr lang="en-US" altLang="zh-CN" sz="2800" dirty="0">
                <a:solidFill>
                  <a:srgbClr val="FF0000"/>
                </a:solidFill>
                <a:ea typeface="黑体" pitchFamily="49" charset="-122"/>
              </a:rPr>
              <a:t>1</a:t>
            </a:r>
            <a:r>
              <a:rPr lang="zh-CN" altLang="en-US" sz="2800" dirty="0">
                <a:solidFill>
                  <a:srgbClr val="FF0000"/>
                </a:solidFill>
                <a:ea typeface="黑体" pitchFamily="49" charset="-122"/>
              </a:rPr>
              <a:t>、任何密码算法都需依赖物理平台实现</a:t>
            </a:r>
            <a:endParaRPr lang="en-US" altLang="zh-CN" sz="2800" dirty="0">
              <a:solidFill>
                <a:srgbClr val="FF0000"/>
              </a:solidFill>
              <a:ea typeface="黑体" pitchFamily="49" charset="-122"/>
            </a:endParaRPr>
          </a:p>
          <a:p>
            <a:endParaRPr lang="en-US" altLang="zh-CN" sz="2800" dirty="0">
              <a:solidFill>
                <a:srgbClr val="FF0000"/>
              </a:solidFill>
              <a:ea typeface="黑体" pitchFamily="49" charset="-122"/>
            </a:endParaRPr>
          </a:p>
          <a:p>
            <a:r>
              <a:rPr lang="en-US" altLang="zh-CN" sz="2800" dirty="0">
                <a:solidFill>
                  <a:srgbClr val="FF0000"/>
                </a:solidFill>
                <a:ea typeface="黑体" pitchFamily="49" charset="-122"/>
              </a:rPr>
              <a:t>2</a:t>
            </a:r>
            <a:r>
              <a:rPr lang="zh-CN" altLang="en-US" sz="2800" dirty="0">
                <a:solidFill>
                  <a:srgbClr val="FF0000"/>
                </a:solidFill>
                <a:ea typeface="黑体" pitchFamily="49" charset="-122"/>
              </a:rPr>
              <a:t>、密码算法设计安全不等价于实现安全</a:t>
            </a:r>
            <a:endParaRPr lang="en-US" altLang="zh-CN" sz="2800" dirty="0">
              <a:solidFill>
                <a:srgbClr val="FF0000"/>
              </a:solidFill>
              <a:ea typeface="黑体" pitchFamily="49" charset="-122"/>
            </a:endParaRPr>
          </a:p>
          <a:p>
            <a:endParaRPr lang="en-US" altLang="zh-CN" sz="2800" dirty="0">
              <a:solidFill>
                <a:srgbClr val="FF0000"/>
              </a:solidFill>
              <a:ea typeface="黑体" pitchFamily="49" charset="-122"/>
            </a:endParaRPr>
          </a:p>
          <a:p>
            <a:r>
              <a:rPr lang="en-US" altLang="zh-CN" sz="2800" dirty="0">
                <a:solidFill>
                  <a:srgbClr val="FF0000"/>
                </a:solidFill>
                <a:ea typeface="黑体" pitchFamily="49" charset="-122"/>
              </a:rPr>
              <a:t>3</a:t>
            </a:r>
            <a:r>
              <a:rPr lang="zh-CN" altLang="en-US" sz="2800" dirty="0">
                <a:solidFill>
                  <a:srgbClr val="FF0000"/>
                </a:solidFill>
                <a:ea typeface="黑体" pitchFamily="49" charset="-122"/>
              </a:rPr>
              <a:t>、基于密码芯片实现安全性的密钥分析？</a:t>
            </a:r>
            <a:endParaRPr lang="en-US" altLang="zh-CN" sz="2800" dirty="0">
              <a:solidFill>
                <a:srgbClr val="FF0000"/>
              </a:solidFill>
              <a:ea typeface="黑体" pitchFamily="49" charset="-122"/>
            </a:endParaRPr>
          </a:p>
        </p:txBody>
      </p:sp>
      <p:pic>
        <p:nvPicPr>
          <p:cNvPr id="1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265" y="4876800"/>
            <a:ext cx="1856698" cy="2723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AutoShape 66"/>
          <p:cNvSpPr>
            <a:spLocks noChangeArrowheads="1"/>
          </p:cNvSpPr>
          <p:nvPr/>
        </p:nvSpPr>
        <p:spPr bwMode="auto">
          <a:xfrm rot="16200000">
            <a:off x="2648858" y="5925916"/>
            <a:ext cx="541867" cy="1131656"/>
          </a:xfrm>
          <a:prstGeom prst="downArrow">
            <a:avLst>
              <a:gd name="adj1" fmla="val 50000"/>
              <a:gd name="adj2" fmla="val 30000"/>
            </a:avLst>
          </a:prstGeom>
          <a:solidFill>
            <a:srgbClr val="3366FF"/>
          </a:solidFill>
          <a:ln w="19050" algn="ctr">
            <a:solidFill>
              <a:schemeClr val="tx1"/>
            </a:solidFill>
            <a:miter lim="800000"/>
            <a:headEnd/>
            <a:tailEnd/>
          </a:ln>
        </p:spPr>
        <p:txBody>
          <a:bodyPr wrap="none" lIns="130046" tIns="65023" rIns="130046" bIns="65023" anchor="ctr"/>
          <a:lstStyle/>
          <a:p>
            <a:endParaRPr lang="zh-CN" altLang="en-US">
              <a:ea typeface="黑体" pitchFamily="49" charset="-122"/>
            </a:endParaRPr>
          </a:p>
        </p:txBody>
      </p:sp>
      <p:sp>
        <p:nvSpPr>
          <p:cNvPr id="24" name="AutoShape 66"/>
          <p:cNvSpPr>
            <a:spLocks noChangeArrowheads="1"/>
          </p:cNvSpPr>
          <p:nvPr/>
        </p:nvSpPr>
        <p:spPr bwMode="auto">
          <a:xfrm rot="16200000">
            <a:off x="6865932" y="5750549"/>
            <a:ext cx="541867" cy="1686436"/>
          </a:xfrm>
          <a:prstGeom prst="downArrow">
            <a:avLst>
              <a:gd name="adj1" fmla="val 50000"/>
              <a:gd name="adj2" fmla="val 30000"/>
            </a:avLst>
          </a:prstGeom>
          <a:solidFill>
            <a:srgbClr val="3366FF"/>
          </a:solidFill>
          <a:ln w="19050" algn="ctr">
            <a:solidFill>
              <a:schemeClr val="tx1"/>
            </a:solidFill>
            <a:miter lim="800000"/>
            <a:headEnd/>
            <a:tailEnd/>
          </a:ln>
        </p:spPr>
        <p:txBody>
          <a:bodyPr wrap="none" lIns="130046" tIns="65023" rIns="130046" bIns="65023" anchor="ctr"/>
          <a:lstStyle/>
          <a:p>
            <a:endParaRPr lang="zh-CN" altLang="en-US">
              <a:ea typeface="黑体" pitchFamily="49" charset="-122"/>
            </a:endParaRPr>
          </a:p>
        </p:txBody>
      </p:sp>
      <p:sp>
        <p:nvSpPr>
          <p:cNvPr id="2" name="矩形 1"/>
          <p:cNvSpPr/>
          <p:nvPr/>
        </p:nvSpPr>
        <p:spPr>
          <a:xfrm>
            <a:off x="717728" y="7919650"/>
            <a:ext cx="1415772" cy="461665"/>
          </a:xfrm>
          <a:prstGeom prst="rect">
            <a:avLst/>
          </a:prstGeom>
        </p:spPr>
        <p:txBody>
          <a:bodyPr wrap="none">
            <a:spAutoFit/>
          </a:bodyPr>
          <a:lstStyle/>
          <a:p>
            <a:r>
              <a:rPr lang="zh-CN" altLang="en-US" sz="2400" dirty="0">
                <a:solidFill>
                  <a:srgbClr val="FF0000"/>
                </a:solidFill>
                <a:ea typeface="黑体" pitchFamily="49" charset="-122"/>
              </a:rPr>
              <a:t>密码算法</a:t>
            </a:r>
            <a:endParaRPr lang="zh-CN" altLang="en-US" dirty="0"/>
          </a:p>
        </p:txBody>
      </p:sp>
      <p:sp>
        <p:nvSpPr>
          <p:cNvPr id="25" name="矩形 24"/>
          <p:cNvSpPr/>
          <p:nvPr/>
        </p:nvSpPr>
        <p:spPr>
          <a:xfrm>
            <a:off x="4141902" y="7919650"/>
            <a:ext cx="1415772" cy="461665"/>
          </a:xfrm>
          <a:prstGeom prst="rect">
            <a:avLst/>
          </a:prstGeom>
        </p:spPr>
        <p:txBody>
          <a:bodyPr wrap="none">
            <a:spAutoFit/>
          </a:bodyPr>
          <a:lstStyle/>
          <a:p>
            <a:r>
              <a:rPr lang="zh-CN" altLang="en-US" sz="2400" dirty="0">
                <a:solidFill>
                  <a:srgbClr val="FF0000"/>
                </a:solidFill>
                <a:ea typeface="黑体" pitchFamily="49" charset="-122"/>
              </a:rPr>
              <a:t>密码芯片</a:t>
            </a:r>
            <a:endParaRPr lang="zh-CN" altLang="en-US" dirty="0"/>
          </a:p>
        </p:txBody>
      </p:sp>
    </p:spTree>
    <p:extLst>
      <p:ext uri="{BB962C8B-B14F-4D97-AF65-F5344CB8AC3E}">
        <p14:creationId xmlns:p14="http://schemas.microsoft.com/office/powerpoint/2010/main" val="758551096"/>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utoShape 33"/>
          <p:cNvSpPr>
            <a:spLocks noChangeArrowheads="1"/>
          </p:cNvSpPr>
          <p:nvPr/>
        </p:nvSpPr>
        <p:spPr bwMode="gray">
          <a:xfrm>
            <a:off x="7844899" y="49672"/>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1" name="Text Box 35"/>
          <p:cNvSpPr txBox="1">
            <a:spLocks noChangeArrowheads="1"/>
          </p:cNvSpPr>
          <p:nvPr/>
        </p:nvSpPr>
        <p:spPr bwMode="gray">
          <a:xfrm>
            <a:off x="8113276" y="10724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grpSp>
        <p:nvGrpSpPr>
          <p:cNvPr id="32" name="组合 4"/>
          <p:cNvGrpSpPr>
            <a:grpSpLocks/>
          </p:cNvGrpSpPr>
          <p:nvPr/>
        </p:nvGrpSpPr>
        <p:grpSpPr bwMode="auto">
          <a:xfrm>
            <a:off x="8903798" y="126435"/>
            <a:ext cx="4001663" cy="589281"/>
            <a:chOff x="288838" y="21598"/>
            <a:chExt cx="4351137" cy="590400"/>
          </a:xfrm>
        </p:grpSpPr>
        <p:sp>
          <p:nvSpPr>
            <p:cNvPr id="33" name="圆角矩形 32"/>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4" name="圆角矩形 4"/>
            <p:cNvSpPr/>
            <p:nvPr/>
          </p:nvSpPr>
          <p:spPr>
            <a:xfrm>
              <a:off x="418102" y="80412"/>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密码旁路分析研究背景</a:t>
              </a:r>
            </a:p>
          </p:txBody>
        </p:sp>
      </p:grpSp>
      <p:sp>
        <p:nvSpPr>
          <p:cNvPr id="37" name="内容占位符 2"/>
          <p:cNvSpPr txBox="1">
            <a:spLocks/>
          </p:cNvSpPr>
          <p:nvPr/>
        </p:nvSpPr>
        <p:spPr>
          <a:xfrm>
            <a:off x="1506558" y="4084712"/>
            <a:ext cx="8344747" cy="3312368"/>
          </a:xfrm>
          <a:prstGeom prst="rect">
            <a:avLst/>
          </a:prstGeom>
          <a:ln>
            <a:solidFill>
              <a:schemeClr val="accent1">
                <a:shade val="50000"/>
              </a:schemeClr>
            </a:solidFill>
          </a:ln>
        </p:spPr>
        <p:txBody>
          <a:bodyPr lIns="130046" tIns="65023" rIns="130046" bIns="65023"/>
          <a:lstStyle/>
          <a:p>
            <a:pPr marL="584756" indent="-487672" eaLnBrk="0" hangingPunct="0">
              <a:spcBef>
                <a:spcPts val="996"/>
              </a:spcBef>
              <a:buSzPct val="95000"/>
              <a:buFont typeface="Wingdings" pitchFamily="2" charset="2"/>
              <a:buChar char="l"/>
              <a:defRPr/>
            </a:pPr>
            <a:endParaRPr lang="zh-CN" altLang="en-US" sz="2800" b="1" kern="0" dirty="0">
              <a:ea typeface="+mn-ea"/>
            </a:endParaRPr>
          </a:p>
        </p:txBody>
      </p:sp>
      <p:pic>
        <p:nvPicPr>
          <p:cNvPr id="38" name="Picture 35"/>
          <p:cNvPicPr>
            <a:picLocks noChangeAspect="1" noChangeArrowheads="1"/>
          </p:cNvPicPr>
          <p:nvPr/>
        </p:nvPicPr>
        <p:blipFill>
          <a:blip r:embed="rId3">
            <a:extLst>
              <a:ext uri="{28A0092B-C50C-407E-A947-70E740481C1C}">
                <a14:useLocalDpi xmlns:a14="http://schemas.microsoft.com/office/drawing/2010/main" val="0"/>
              </a:ext>
            </a:extLst>
          </a:blip>
          <a:srcRect l="9525" t="3999" r="4762" b="3999"/>
          <a:stretch>
            <a:fillRect/>
          </a:stretch>
        </p:blipFill>
        <p:spPr bwMode="auto">
          <a:xfrm>
            <a:off x="1940052" y="4579374"/>
            <a:ext cx="1406596" cy="1524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40" name="Picture 36" descr="MCj0322381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5172" y="6746841"/>
            <a:ext cx="997938" cy="56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grpSp>
        <p:nvGrpSpPr>
          <p:cNvPr id="41" name="Group 37"/>
          <p:cNvGrpSpPr>
            <a:grpSpLocks/>
          </p:cNvGrpSpPr>
          <p:nvPr/>
        </p:nvGrpSpPr>
        <p:grpSpPr bwMode="auto">
          <a:xfrm>
            <a:off x="4150417" y="4371659"/>
            <a:ext cx="1596248" cy="592034"/>
            <a:chOff x="1432" y="720"/>
            <a:chExt cx="776" cy="336"/>
          </a:xfrm>
        </p:grpSpPr>
        <p:sp>
          <p:nvSpPr>
            <p:cNvPr id="42" name="Rectangle 38"/>
            <p:cNvSpPr>
              <a:spLocks noChangeArrowheads="1"/>
            </p:cNvSpPr>
            <p:nvPr/>
          </p:nvSpPr>
          <p:spPr bwMode="auto">
            <a:xfrm>
              <a:off x="1440" y="720"/>
              <a:ext cx="768" cy="336"/>
            </a:xfrm>
            <a:prstGeom prst="rect">
              <a:avLst/>
            </a:prstGeom>
            <a:solidFill>
              <a:srgbClr val="808000"/>
            </a:solidFill>
            <a:ln w="19050" algn="ctr">
              <a:solidFill>
                <a:schemeClr val="tx1"/>
              </a:solidFill>
              <a:miter lim="800000"/>
              <a:headEnd/>
              <a:tailEnd/>
            </a:ln>
          </p:spPr>
          <p:txBody>
            <a:bodyPr wrap="none" anchor="ctr"/>
            <a:lstStyle/>
            <a:p>
              <a:endParaRPr lang="zh-CN" altLang="en-US">
                <a:ea typeface="黑体" pitchFamily="49" charset="-122"/>
              </a:endParaRPr>
            </a:p>
          </p:txBody>
        </p:sp>
        <p:sp>
          <p:nvSpPr>
            <p:cNvPr id="43" name="Text Box 39"/>
            <p:cNvSpPr txBox="1">
              <a:spLocks noChangeArrowheads="1"/>
            </p:cNvSpPr>
            <p:nvPr/>
          </p:nvSpPr>
          <p:spPr bwMode="auto">
            <a:xfrm>
              <a:off x="1432" y="758"/>
              <a:ext cx="728"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marL="457200" indent="-457200" defTabSz="912813" eaLnBrk="0" hangingPunct="0">
                <a:defRPr>
                  <a:solidFill>
                    <a:schemeClr val="tx1"/>
                  </a:solidFill>
                  <a:latin typeface="Arial" charset="0"/>
                  <a:ea typeface="宋体" pitchFamily="2" charset="-122"/>
                </a:defRPr>
              </a:lvl1pPr>
              <a:lvl2pPr marL="742950" indent="-285750" defTabSz="912813" eaLnBrk="0" hangingPunct="0">
                <a:defRPr>
                  <a:solidFill>
                    <a:schemeClr val="tx1"/>
                  </a:solidFill>
                  <a:latin typeface="Arial" charset="0"/>
                  <a:ea typeface="宋体" pitchFamily="2" charset="-122"/>
                </a:defRPr>
              </a:lvl2pPr>
              <a:lvl3pPr marL="1143000" indent="-228600" defTabSz="912813" eaLnBrk="0" hangingPunct="0">
                <a:defRPr>
                  <a:solidFill>
                    <a:schemeClr val="tx1"/>
                  </a:solidFill>
                  <a:latin typeface="Arial" charset="0"/>
                  <a:ea typeface="宋体" pitchFamily="2" charset="-122"/>
                </a:defRPr>
              </a:lvl3pPr>
              <a:lvl4pPr marL="1600200" indent="-228600" defTabSz="912813" eaLnBrk="0" hangingPunct="0">
                <a:defRPr>
                  <a:solidFill>
                    <a:schemeClr val="tx1"/>
                  </a:solidFill>
                  <a:latin typeface="Arial" charset="0"/>
                  <a:ea typeface="宋体" pitchFamily="2" charset="-122"/>
                </a:defRPr>
              </a:lvl4pPr>
              <a:lvl5pPr marL="2057400" indent="-228600" defTabSz="912813" eaLnBrk="0" hangingPunct="0">
                <a:defRPr>
                  <a:solidFill>
                    <a:schemeClr val="tx1"/>
                  </a:solidFill>
                  <a:latin typeface="Arial" charset="0"/>
                  <a:ea typeface="宋体" pitchFamily="2" charset="-122"/>
                </a:defRPr>
              </a:lvl5pPr>
              <a:lvl6pPr marL="2514600" indent="-228600" defTabSz="912813" eaLnBrk="0" fontAlgn="base" hangingPunct="0">
                <a:spcBef>
                  <a:spcPct val="0"/>
                </a:spcBef>
                <a:spcAft>
                  <a:spcPct val="0"/>
                </a:spcAft>
                <a:defRPr>
                  <a:solidFill>
                    <a:schemeClr val="tx1"/>
                  </a:solidFill>
                  <a:latin typeface="Arial" charset="0"/>
                  <a:ea typeface="宋体" pitchFamily="2" charset="-122"/>
                </a:defRPr>
              </a:lvl6pPr>
              <a:lvl7pPr marL="2971800" indent="-228600" defTabSz="912813" eaLnBrk="0" fontAlgn="base" hangingPunct="0">
                <a:spcBef>
                  <a:spcPct val="0"/>
                </a:spcBef>
                <a:spcAft>
                  <a:spcPct val="0"/>
                </a:spcAft>
                <a:defRPr>
                  <a:solidFill>
                    <a:schemeClr val="tx1"/>
                  </a:solidFill>
                  <a:latin typeface="Arial" charset="0"/>
                  <a:ea typeface="宋体" pitchFamily="2" charset="-122"/>
                </a:defRPr>
              </a:lvl7pPr>
              <a:lvl8pPr marL="3429000" indent="-228600" defTabSz="912813" eaLnBrk="0" fontAlgn="base" hangingPunct="0">
                <a:spcBef>
                  <a:spcPct val="0"/>
                </a:spcBef>
                <a:spcAft>
                  <a:spcPct val="0"/>
                </a:spcAft>
                <a:defRPr>
                  <a:solidFill>
                    <a:schemeClr val="tx1"/>
                  </a:solidFill>
                  <a:latin typeface="Arial" charset="0"/>
                  <a:ea typeface="宋体" pitchFamily="2" charset="-122"/>
                </a:defRPr>
              </a:lvl8pPr>
              <a:lvl9pPr marL="3886200" indent="-228600" defTabSz="912813"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dirty="0">
                  <a:solidFill>
                    <a:schemeClr val="bg1"/>
                  </a:solidFill>
                  <a:ea typeface="黑体" pitchFamily="49" charset="-122"/>
                </a:rPr>
                <a:t>输入</a:t>
              </a:r>
              <a:endParaRPr lang="en-US" altLang="zh-CN" dirty="0">
                <a:solidFill>
                  <a:schemeClr val="bg1"/>
                </a:solidFill>
                <a:ea typeface="黑体" pitchFamily="49" charset="-122"/>
              </a:endParaRPr>
            </a:p>
          </p:txBody>
        </p:sp>
      </p:grpSp>
      <p:grpSp>
        <p:nvGrpSpPr>
          <p:cNvPr id="44" name="Group 41"/>
          <p:cNvGrpSpPr>
            <a:grpSpLocks/>
          </p:cNvGrpSpPr>
          <p:nvPr/>
        </p:nvGrpSpPr>
        <p:grpSpPr bwMode="auto">
          <a:xfrm>
            <a:off x="4132355" y="6661046"/>
            <a:ext cx="1709137" cy="592601"/>
            <a:chOff x="1288" y="1584"/>
            <a:chExt cx="824" cy="336"/>
          </a:xfrm>
        </p:grpSpPr>
        <p:sp>
          <p:nvSpPr>
            <p:cNvPr id="45" name="Rectangle 42"/>
            <p:cNvSpPr>
              <a:spLocks noChangeArrowheads="1"/>
            </p:cNvSpPr>
            <p:nvPr/>
          </p:nvSpPr>
          <p:spPr bwMode="auto">
            <a:xfrm>
              <a:off x="1296" y="1584"/>
              <a:ext cx="768" cy="336"/>
            </a:xfrm>
            <a:prstGeom prst="rect">
              <a:avLst/>
            </a:prstGeom>
            <a:solidFill>
              <a:srgbClr val="808000"/>
            </a:solidFill>
            <a:ln w="19050" algn="ctr">
              <a:solidFill>
                <a:schemeClr val="tx1"/>
              </a:solidFill>
              <a:miter lim="800000"/>
              <a:headEnd/>
              <a:tailEnd/>
            </a:ln>
          </p:spPr>
          <p:txBody>
            <a:bodyPr wrap="none" anchor="ctr"/>
            <a:lstStyle/>
            <a:p>
              <a:endParaRPr lang="zh-CN" altLang="en-US">
                <a:ea typeface="黑体" pitchFamily="49" charset="-122"/>
              </a:endParaRPr>
            </a:p>
          </p:txBody>
        </p:sp>
        <p:sp>
          <p:nvSpPr>
            <p:cNvPr id="46" name="Text Box 43"/>
            <p:cNvSpPr txBox="1">
              <a:spLocks noChangeArrowheads="1"/>
            </p:cNvSpPr>
            <p:nvPr/>
          </p:nvSpPr>
          <p:spPr bwMode="auto">
            <a:xfrm>
              <a:off x="1288" y="1622"/>
              <a:ext cx="82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marL="457200" indent="-457200" defTabSz="912813" eaLnBrk="0" hangingPunct="0">
                <a:defRPr>
                  <a:solidFill>
                    <a:schemeClr val="tx1"/>
                  </a:solidFill>
                  <a:latin typeface="Arial" charset="0"/>
                  <a:ea typeface="宋体" pitchFamily="2" charset="-122"/>
                </a:defRPr>
              </a:lvl1pPr>
              <a:lvl2pPr marL="742950" indent="-285750" defTabSz="912813" eaLnBrk="0" hangingPunct="0">
                <a:defRPr>
                  <a:solidFill>
                    <a:schemeClr val="tx1"/>
                  </a:solidFill>
                  <a:latin typeface="Arial" charset="0"/>
                  <a:ea typeface="宋体" pitchFamily="2" charset="-122"/>
                </a:defRPr>
              </a:lvl2pPr>
              <a:lvl3pPr marL="1143000" indent="-228600" defTabSz="912813" eaLnBrk="0" hangingPunct="0">
                <a:defRPr>
                  <a:solidFill>
                    <a:schemeClr val="tx1"/>
                  </a:solidFill>
                  <a:latin typeface="Arial" charset="0"/>
                  <a:ea typeface="宋体" pitchFamily="2" charset="-122"/>
                </a:defRPr>
              </a:lvl3pPr>
              <a:lvl4pPr marL="1600200" indent="-228600" defTabSz="912813" eaLnBrk="0" hangingPunct="0">
                <a:defRPr>
                  <a:solidFill>
                    <a:schemeClr val="tx1"/>
                  </a:solidFill>
                  <a:latin typeface="Arial" charset="0"/>
                  <a:ea typeface="宋体" pitchFamily="2" charset="-122"/>
                </a:defRPr>
              </a:lvl4pPr>
              <a:lvl5pPr marL="2057400" indent="-228600" defTabSz="912813" eaLnBrk="0" hangingPunct="0">
                <a:defRPr>
                  <a:solidFill>
                    <a:schemeClr val="tx1"/>
                  </a:solidFill>
                  <a:latin typeface="Arial" charset="0"/>
                  <a:ea typeface="宋体" pitchFamily="2" charset="-122"/>
                </a:defRPr>
              </a:lvl5pPr>
              <a:lvl6pPr marL="2514600" indent="-228600" defTabSz="912813" eaLnBrk="0" fontAlgn="base" hangingPunct="0">
                <a:spcBef>
                  <a:spcPct val="0"/>
                </a:spcBef>
                <a:spcAft>
                  <a:spcPct val="0"/>
                </a:spcAft>
                <a:defRPr>
                  <a:solidFill>
                    <a:schemeClr val="tx1"/>
                  </a:solidFill>
                  <a:latin typeface="Arial" charset="0"/>
                  <a:ea typeface="宋体" pitchFamily="2" charset="-122"/>
                </a:defRPr>
              </a:lvl6pPr>
              <a:lvl7pPr marL="2971800" indent="-228600" defTabSz="912813" eaLnBrk="0" fontAlgn="base" hangingPunct="0">
                <a:spcBef>
                  <a:spcPct val="0"/>
                </a:spcBef>
                <a:spcAft>
                  <a:spcPct val="0"/>
                </a:spcAft>
                <a:defRPr>
                  <a:solidFill>
                    <a:schemeClr val="tx1"/>
                  </a:solidFill>
                  <a:latin typeface="Arial" charset="0"/>
                  <a:ea typeface="宋体" pitchFamily="2" charset="-122"/>
                </a:defRPr>
              </a:lvl7pPr>
              <a:lvl8pPr marL="3429000" indent="-228600" defTabSz="912813" eaLnBrk="0" fontAlgn="base" hangingPunct="0">
                <a:spcBef>
                  <a:spcPct val="0"/>
                </a:spcBef>
                <a:spcAft>
                  <a:spcPct val="0"/>
                </a:spcAft>
                <a:defRPr>
                  <a:solidFill>
                    <a:schemeClr val="tx1"/>
                  </a:solidFill>
                  <a:latin typeface="Arial" charset="0"/>
                  <a:ea typeface="宋体" pitchFamily="2" charset="-122"/>
                </a:defRPr>
              </a:lvl8pPr>
              <a:lvl9pPr marL="3886200" indent="-228600" defTabSz="912813"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2800" dirty="0">
                  <a:solidFill>
                    <a:schemeClr val="bg1"/>
                  </a:solidFill>
                  <a:ea typeface="黑体" pitchFamily="49" charset="-122"/>
                </a:rPr>
                <a:t>输出</a:t>
              </a:r>
              <a:endParaRPr lang="en-US" altLang="zh-CN" sz="2800" dirty="0">
                <a:solidFill>
                  <a:schemeClr val="bg1"/>
                </a:solidFill>
                <a:ea typeface="黑体" pitchFamily="49" charset="-122"/>
              </a:endParaRPr>
            </a:p>
          </p:txBody>
        </p:sp>
      </p:grpSp>
      <p:grpSp>
        <p:nvGrpSpPr>
          <p:cNvPr id="47" name="Group 60"/>
          <p:cNvGrpSpPr>
            <a:grpSpLocks/>
          </p:cNvGrpSpPr>
          <p:nvPr/>
        </p:nvGrpSpPr>
        <p:grpSpPr bwMode="auto">
          <a:xfrm>
            <a:off x="6552693" y="4696778"/>
            <a:ext cx="3190239" cy="2115538"/>
            <a:chOff x="2112" y="2423"/>
            <a:chExt cx="1413" cy="937"/>
          </a:xfrm>
        </p:grpSpPr>
        <p:sp>
          <p:nvSpPr>
            <p:cNvPr id="48" name="Rectangle 44"/>
            <p:cNvSpPr>
              <a:spLocks noChangeArrowheads="1"/>
            </p:cNvSpPr>
            <p:nvPr/>
          </p:nvSpPr>
          <p:spPr bwMode="auto">
            <a:xfrm>
              <a:off x="2119" y="2423"/>
              <a:ext cx="1406" cy="937"/>
            </a:xfrm>
            <a:prstGeom prst="rect">
              <a:avLst/>
            </a:prstGeom>
            <a:solidFill>
              <a:schemeClr val="bg2"/>
            </a:solidFill>
            <a:ln w="19050" algn="ctr">
              <a:solidFill>
                <a:schemeClr val="tx1"/>
              </a:solidFill>
              <a:miter lim="800000"/>
              <a:headEnd/>
              <a:tailEnd/>
            </a:ln>
          </p:spPr>
          <p:txBody>
            <a:bodyPr wrap="none" anchor="ctr"/>
            <a:lstStyle/>
            <a:p>
              <a:endParaRPr lang="zh-CN" altLang="en-US">
                <a:ea typeface="黑体" pitchFamily="49" charset="-122"/>
              </a:endParaRPr>
            </a:p>
          </p:txBody>
        </p:sp>
        <p:sp>
          <p:nvSpPr>
            <p:cNvPr id="49" name="Rectangle 45"/>
            <p:cNvSpPr>
              <a:spLocks noChangeArrowheads="1"/>
            </p:cNvSpPr>
            <p:nvPr/>
          </p:nvSpPr>
          <p:spPr bwMode="auto">
            <a:xfrm>
              <a:off x="2333" y="2711"/>
              <a:ext cx="530" cy="374"/>
            </a:xfrm>
            <a:prstGeom prst="rect">
              <a:avLst/>
            </a:prstGeom>
            <a:solidFill>
              <a:srgbClr val="6666FF"/>
            </a:solidFill>
            <a:ln w="19050" algn="ctr">
              <a:solidFill>
                <a:schemeClr val="tx1"/>
              </a:solidFill>
              <a:miter lim="800000"/>
              <a:headEnd/>
              <a:tailEnd/>
            </a:ln>
          </p:spPr>
          <p:txBody>
            <a:bodyPr wrap="none" anchor="ctr"/>
            <a:lstStyle/>
            <a:p>
              <a:endParaRPr lang="zh-CN" altLang="en-US">
                <a:ea typeface="黑体" pitchFamily="49" charset="-122"/>
              </a:endParaRPr>
            </a:p>
          </p:txBody>
        </p:sp>
        <p:pic>
          <p:nvPicPr>
            <p:cNvPr id="50" name="Picture 46" descr="MCj0322381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4980190">
              <a:off x="3133" y="2750"/>
              <a:ext cx="374"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
          <p:nvSpPr>
            <p:cNvPr id="51" name="Line 47"/>
            <p:cNvSpPr>
              <a:spLocks noChangeShapeType="1"/>
            </p:cNvSpPr>
            <p:nvPr/>
          </p:nvSpPr>
          <p:spPr bwMode="auto">
            <a:xfrm>
              <a:off x="2112" y="2561"/>
              <a:ext cx="530"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48"/>
            <p:cNvSpPr>
              <a:spLocks noChangeShapeType="1"/>
            </p:cNvSpPr>
            <p:nvPr/>
          </p:nvSpPr>
          <p:spPr bwMode="auto">
            <a:xfrm>
              <a:off x="2642" y="2561"/>
              <a:ext cx="0" cy="150"/>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49"/>
            <p:cNvSpPr>
              <a:spLocks noChangeShapeType="1"/>
            </p:cNvSpPr>
            <p:nvPr/>
          </p:nvSpPr>
          <p:spPr bwMode="auto">
            <a:xfrm>
              <a:off x="2634" y="3085"/>
              <a:ext cx="0" cy="15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Text Box 50"/>
            <p:cNvSpPr txBox="1">
              <a:spLocks noChangeArrowheads="1"/>
            </p:cNvSpPr>
            <p:nvPr/>
          </p:nvSpPr>
          <p:spPr bwMode="auto">
            <a:xfrm>
              <a:off x="2325" y="2774"/>
              <a:ext cx="559"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marL="457200" indent="-457200" defTabSz="912813" eaLnBrk="0" hangingPunct="0">
                <a:defRPr>
                  <a:solidFill>
                    <a:schemeClr val="tx1"/>
                  </a:solidFill>
                  <a:latin typeface="Arial" charset="0"/>
                  <a:ea typeface="宋体" pitchFamily="2" charset="-122"/>
                </a:defRPr>
              </a:lvl1pPr>
              <a:lvl2pPr marL="742950" indent="-285750" defTabSz="912813" eaLnBrk="0" hangingPunct="0">
                <a:defRPr>
                  <a:solidFill>
                    <a:schemeClr val="tx1"/>
                  </a:solidFill>
                  <a:latin typeface="Arial" charset="0"/>
                  <a:ea typeface="宋体" pitchFamily="2" charset="-122"/>
                </a:defRPr>
              </a:lvl2pPr>
              <a:lvl3pPr marL="1143000" indent="-228600" defTabSz="912813" eaLnBrk="0" hangingPunct="0">
                <a:defRPr>
                  <a:solidFill>
                    <a:schemeClr val="tx1"/>
                  </a:solidFill>
                  <a:latin typeface="Arial" charset="0"/>
                  <a:ea typeface="宋体" pitchFamily="2" charset="-122"/>
                </a:defRPr>
              </a:lvl3pPr>
              <a:lvl4pPr marL="1600200" indent="-228600" defTabSz="912813" eaLnBrk="0" hangingPunct="0">
                <a:defRPr>
                  <a:solidFill>
                    <a:schemeClr val="tx1"/>
                  </a:solidFill>
                  <a:latin typeface="Arial" charset="0"/>
                  <a:ea typeface="宋体" pitchFamily="2" charset="-122"/>
                </a:defRPr>
              </a:lvl4pPr>
              <a:lvl5pPr marL="2057400" indent="-228600" defTabSz="912813" eaLnBrk="0" hangingPunct="0">
                <a:defRPr>
                  <a:solidFill>
                    <a:schemeClr val="tx1"/>
                  </a:solidFill>
                  <a:latin typeface="Arial" charset="0"/>
                  <a:ea typeface="宋体" pitchFamily="2" charset="-122"/>
                </a:defRPr>
              </a:lvl5pPr>
              <a:lvl6pPr marL="2514600" indent="-228600" defTabSz="912813" eaLnBrk="0" fontAlgn="base" hangingPunct="0">
                <a:spcBef>
                  <a:spcPct val="0"/>
                </a:spcBef>
                <a:spcAft>
                  <a:spcPct val="0"/>
                </a:spcAft>
                <a:defRPr>
                  <a:solidFill>
                    <a:schemeClr val="tx1"/>
                  </a:solidFill>
                  <a:latin typeface="Arial" charset="0"/>
                  <a:ea typeface="宋体" pitchFamily="2" charset="-122"/>
                </a:defRPr>
              </a:lvl6pPr>
              <a:lvl7pPr marL="2971800" indent="-228600" defTabSz="912813" eaLnBrk="0" fontAlgn="base" hangingPunct="0">
                <a:spcBef>
                  <a:spcPct val="0"/>
                </a:spcBef>
                <a:spcAft>
                  <a:spcPct val="0"/>
                </a:spcAft>
                <a:defRPr>
                  <a:solidFill>
                    <a:schemeClr val="tx1"/>
                  </a:solidFill>
                  <a:latin typeface="Arial" charset="0"/>
                  <a:ea typeface="宋体" pitchFamily="2" charset="-122"/>
                </a:defRPr>
              </a:lvl7pPr>
              <a:lvl8pPr marL="3429000" indent="-228600" defTabSz="912813" eaLnBrk="0" fontAlgn="base" hangingPunct="0">
                <a:spcBef>
                  <a:spcPct val="0"/>
                </a:spcBef>
                <a:spcAft>
                  <a:spcPct val="0"/>
                </a:spcAft>
                <a:defRPr>
                  <a:solidFill>
                    <a:schemeClr val="tx1"/>
                  </a:solidFill>
                  <a:latin typeface="Arial" charset="0"/>
                  <a:ea typeface="宋体" pitchFamily="2" charset="-122"/>
                </a:defRPr>
              </a:lvl8pPr>
              <a:lvl9pPr marL="3886200" indent="-228600" defTabSz="912813"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dirty="0">
                  <a:solidFill>
                    <a:schemeClr val="bg1"/>
                  </a:solidFill>
                  <a:latin typeface="华文中宋" pitchFamily="2" charset="-122"/>
                  <a:ea typeface="华文中宋" pitchFamily="2" charset="-122"/>
                </a:rPr>
                <a:t>加解密</a:t>
              </a:r>
              <a:endParaRPr lang="en-US" altLang="zh-CN" sz="2800" dirty="0">
                <a:solidFill>
                  <a:schemeClr val="bg1"/>
                </a:solidFill>
                <a:latin typeface="华文中宋" pitchFamily="2" charset="-122"/>
                <a:ea typeface="华文中宋" pitchFamily="2" charset="-122"/>
              </a:endParaRPr>
            </a:p>
          </p:txBody>
        </p:sp>
        <p:sp>
          <p:nvSpPr>
            <p:cNvPr id="55" name="Line 51"/>
            <p:cNvSpPr>
              <a:spLocks noChangeShapeType="1"/>
            </p:cNvSpPr>
            <p:nvPr/>
          </p:nvSpPr>
          <p:spPr bwMode="auto">
            <a:xfrm flipH="1">
              <a:off x="2112" y="3235"/>
              <a:ext cx="530" cy="0"/>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53"/>
            <p:cNvSpPr>
              <a:spLocks noChangeShapeType="1"/>
            </p:cNvSpPr>
            <p:nvPr/>
          </p:nvSpPr>
          <p:spPr bwMode="auto">
            <a:xfrm flipH="1">
              <a:off x="2907" y="2936"/>
              <a:ext cx="353" cy="0"/>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7" name="Cloud"/>
          <p:cNvSpPr>
            <a:spLocks noChangeAspect="1" noEditPoints="1" noChangeArrowheads="1"/>
          </p:cNvSpPr>
          <p:nvPr/>
        </p:nvSpPr>
        <p:spPr bwMode="auto">
          <a:xfrm>
            <a:off x="3674025" y="5347018"/>
            <a:ext cx="2059093" cy="86698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3366FF"/>
          </a:solidFill>
          <a:ln w="9525">
            <a:solidFill>
              <a:srgbClr val="000000"/>
            </a:solidFill>
            <a:miter lim="800000"/>
            <a:headEnd/>
            <a:tailEnd/>
          </a:ln>
          <a:effectLst>
            <a:outerShdw dist="107763" dir="2700000" algn="ctr" rotWithShape="0">
              <a:srgbClr val="808080"/>
            </a:outerShdw>
          </a:effectLst>
        </p:spPr>
        <p:txBody>
          <a:bodyPr lIns="130046" tIns="65023" rIns="130046" bIns="65023"/>
          <a:lstStyle/>
          <a:p>
            <a:pPr>
              <a:defRPr/>
            </a:pPr>
            <a:endParaRPr lang="en-US" altLang="zh-CN" sz="2300" dirty="0">
              <a:solidFill>
                <a:srgbClr val="FF9900"/>
              </a:solidFill>
              <a:ea typeface="宋体" charset="-122"/>
            </a:endParaRPr>
          </a:p>
        </p:txBody>
      </p:sp>
      <p:sp>
        <p:nvSpPr>
          <p:cNvPr id="58" name="AutoShape 56"/>
          <p:cNvSpPr>
            <a:spLocks noChangeArrowheads="1"/>
          </p:cNvSpPr>
          <p:nvPr/>
        </p:nvSpPr>
        <p:spPr bwMode="auto">
          <a:xfrm>
            <a:off x="5841491" y="5563764"/>
            <a:ext cx="866987" cy="650240"/>
          </a:xfrm>
          <a:prstGeom prst="leftArrow">
            <a:avLst>
              <a:gd name="adj1" fmla="val 50000"/>
              <a:gd name="adj2" fmla="val 25000"/>
            </a:avLst>
          </a:prstGeom>
          <a:solidFill>
            <a:srgbClr val="3366FF"/>
          </a:solidFill>
          <a:ln w="19050" algn="ctr">
            <a:solidFill>
              <a:schemeClr val="tx1"/>
            </a:solidFill>
            <a:miter lim="800000"/>
            <a:headEnd/>
            <a:tailEnd/>
          </a:ln>
        </p:spPr>
        <p:txBody>
          <a:bodyPr wrap="none" lIns="130046" tIns="65023" rIns="130046" bIns="65023" anchor="ctr"/>
          <a:lstStyle/>
          <a:p>
            <a:endParaRPr lang="zh-CN" altLang="en-US">
              <a:ea typeface="黑体" pitchFamily="49" charset="-122"/>
            </a:endParaRPr>
          </a:p>
        </p:txBody>
      </p:sp>
      <p:sp>
        <p:nvSpPr>
          <p:cNvPr id="59" name="Line 58"/>
          <p:cNvSpPr>
            <a:spLocks noChangeShapeType="1"/>
          </p:cNvSpPr>
          <p:nvPr/>
        </p:nvSpPr>
        <p:spPr bwMode="auto">
          <a:xfrm flipH="1">
            <a:off x="3240531" y="6539124"/>
            <a:ext cx="32512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endParaRPr lang="zh-CN" altLang="en-US"/>
          </a:p>
        </p:txBody>
      </p:sp>
      <p:sp>
        <p:nvSpPr>
          <p:cNvPr id="60" name="Line 59"/>
          <p:cNvSpPr>
            <a:spLocks noChangeShapeType="1"/>
          </p:cNvSpPr>
          <p:nvPr/>
        </p:nvSpPr>
        <p:spPr bwMode="auto">
          <a:xfrm>
            <a:off x="3348905" y="5021898"/>
            <a:ext cx="303445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endParaRPr lang="zh-CN" altLang="en-US"/>
          </a:p>
        </p:txBody>
      </p:sp>
      <p:sp>
        <p:nvSpPr>
          <p:cNvPr id="61" name="AutoShape 67"/>
          <p:cNvSpPr>
            <a:spLocks noChangeArrowheads="1"/>
          </p:cNvSpPr>
          <p:nvPr/>
        </p:nvSpPr>
        <p:spPr bwMode="auto">
          <a:xfrm>
            <a:off x="2373545" y="6204973"/>
            <a:ext cx="541867" cy="650240"/>
          </a:xfrm>
          <a:prstGeom prst="downArrow">
            <a:avLst>
              <a:gd name="adj1" fmla="val 50000"/>
              <a:gd name="adj2" fmla="val 30000"/>
            </a:avLst>
          </a:prstGeom>
          <a:solidFill>
            <a:srgbClr val="3366FF"/>
          </a:solidFill>
          <a:ln w="19050" algn="ctr">
            <a:solidFill>
              <a:schemeClr val="tx1"/>
            </a:solidFill>
            <a:miter lim="800000"/>
            <a:headEnd/>
            <a:tailEnd/>
          </a:ln>
        </p:spPr>
        <p:txBody>
          <a:bodyPr wrap="none" lIns="130046" tIns="65023" rIns="130046" bIns="65023" anchor="ctr"/>
          <a:lstStyle/>
          <a:p>
            <a:endParaRPr lang="zh-CN" altLang="en-US">
              <a:ea typeface="黑体" pitchFamily="49" charset="-122"/>
            </a:endParaRPr>
          </a:p>
        </p:txBody>
      </p:sp>
      <p:sp>
        <p:nvSpPr>
          <p:cNvPr id="63" name="矩形 86"/>
          <p:cNvSpPr>
            <a:spLocks noChangeArrowheads="1"/>
          </p:cNvSpPr>
          <p:nvPr/>
        </p:nvSpPr>
        <p:spPr bwMode="auto">
          <a:xfrm>
            <a:off x="3782398" y="5455391"/>
            <a:ext cx="2122115"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p>
            <a:r>
              <a:rPr lang="zh-CN" altLang="en-US" b="1" dirty="0">
                <a:solidFill>
                  <a:srgbClr val="FF0000"/>
                </a:solidFill>
              </a:rPr>
              <a:t>旁路泄露</a:t>
            </a:r>
            <a:r>
              <a:rPr lang="en-US" altLang="zh-CN" b="1" dirty="0">
                <a:solidFill>
                  <a:srgbClr val="FF0000"/>
                </a:solidFill>
              </a:rPr>
              <a:t>…..</a:t>
            </a:r>
          </a:p>
        </p:txBody>
      </p:sp>
      <p:pic>
        <p:nvPicPr>
          <p:cNvPr id="64" name="Picture 37"/>
          <p:cNvPicPr>
            <a:picLocks noChangeAspect="1" noChangeArrowheads="1"/>
          </p:cNvPicPr>
          <p:nvPr/>
        </p:nvPicPr>
        <p:blipFill>
          <a:blip r:embed="rId6">
            <a:extLst>
              <a:ext uri="{28A0092B-C50C-407E-A947-70E740481C1C}">
                <a14:useLocalDpi xmlns:a14="http://schemas.microsoft.com/office/drawing/2010/main" val="0"/>
              </a:ext>
            </a:extLst>
          </a:blip>
          <a:srcRect b="19048"/>
          <a:stretch>
            <a:fillRect/>
          </a:stretch>
        </p:blipFill>
        <p:spPr bwMode="auto">
          <a:xfrm>
            <a:off x="6058239" y="5130271"/>
            <a:ext cx="582507" cy="54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65" name="组合 64"/>
          <p:cNvGrpSpPr/>
          <p:nvPr/>
        </p:nvGrpSpPr>
        <p:grpSpPr>
          <a:xfrm>
            <a:off x="1395216" y="1399347"/>
            <a:ext cx="4089294" cy="764732"/>
            <a:chOff x="3105791" y="3532675"/>
            <a:chExt cx="4599727" cy="787806"/>
          </a:xfrm>
        </p:grpSpPr>
        <p:sp>
          <p:nvSpPr>
            <p:cNvPr id="66" name="圆角矩形 65"/>
            <p:cNvSpPr/>
            <p:nvPr/>
          </p:nvSpPr>
          <p:spPr>
            <a:xfrm>
              <a:off x="3105791" y="3532675"/>
              <a:ext cx="4599727" cy="787806"/>
            </a:xfrm>
            <a:prstGeom prst="roundRect">
              <a:avLst>
                <a:gd name="adj" fmla="val 10000"/>
              </a:avLst>
            </a:prstGeom>
            <a:gradFill rotWithShape="0">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5">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67" name="圆角矩形 4"/>
            <p:cNvSpPr/>
            <p:nvPr/>
          </p:nvSpPr>
          <p:spPr>
            <a:xfrm>
              <a:off x="3128865" y="3555749"/>
              <a:ext cx="4553579" cy="74165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2800" b="1" kern="1200" dirty="0">
                  <a:solidFill>
                    <a:srgbClr val="002060"/>
                  </a:solidFill>
                </a:rPr>
                <a:t>密码旁路分析方法</a:t>
              </a:r>
            </a:p>
          </p:txBody>
        </p:sp>
      </p:grpSp>
      <p:sp>
        <p:nvSpPr>
          <p:cNvPr id="76" name="矩形 75"/>
          <p:cNvSpPr/>
          <p:nvPr/>
        </p:nvSpPr>
        <p:spPr>
          <a:xfrm>
            <a:off x="1339118" y="2500536"/>
            <a:ext cx="10738720" cy="1384995"/>
          </a:xfrm>
          <a:prstGeom prst="rect">
            <a:avLst/>
          </a:prstGeom>
        </p:spPr>
        <p:txBody>
          <a:bodyPr wrap="square">
            <a:spAutoFit/>
          </a:bodyPr>
          <a:lstStyle/>
          <a:p>
            <a:pPr eaLnBrk="1" hangingPunct="1">
              <a:lnSpc>
                <a:spcPct val="150000"/>
              </a:lnSpc>
            </a:pPr>
            <a:r>
              <a:rPr lang="zh-CN" altLang="en-US" dirty="0">
                <a:solidFill>
                  <a:srgbClr val="0000CC"/>
                </a:solidFill>
                <a:ea typeface="黑体" pitchFamily="49" charset="-122"/>
              </a:rPr>
              <a:t>      </a:t>
            </a:r>
            <a:r>
              <a:rPr lang="zh-CN" altLang="en-US" sz="2800" dirty="0">
                <a:solidFill>
                  <a:srgbClr val="FF0000"/>
                </a:solidFill>
                <a:ea typeface="黑体" pitchFamily="49" charset="-122"/>
              </a:rPr>
              <a:t>攻击者可利用除了输入、输出以外的第三类信息：旁路泄露</a:t>
            </a:r>
            <a:endParaRPr lang="en-US" altLang="zh-CN" sz="2800" dirty="0">
              <a:solidFill>
                <a:srgbClr val="FF0000"/>
              </a:solidFill>
              <a:ea typeface="黑体" pitchFamily="49" charset="-122"/>
            </a:endParaRPr>
          </a:p>
          <a:p>
            <a:pPr eaLnBrk="1" hangingPunct="1">
              <a:lnSpc>
                <a:spcPct val="150000"/>
              </a:lnSpc>
            </a:pPr>
            <a:r>
              <a:rPr lang="zh-CN" altLang="en-US" sz="2800" dirty="0">
                <a:solidFill>
                  <a:srgbClr val="FF0000"/>
                </a:solidFill>
                <a:ea typeface="黑体" pitchFamily="49" charset="-122"/>
              </a:rPr>
              <a:t>      旁路泄露是密码运行中间状态的直接反映，可用于密钥破解</a:t>
            </a:r>
          </a:p>
        </p:txBody>
      </p:sp>
      <p:sp>
        <p:nvSpPr>
          <p:cNvPr id="2" name="矩形 1"/>
          <p:cNvSpPr/>
          <p:nvPr/>
        </p:nvSpPr>
        <p:spPr>
          <a:xfrm>
            <a:off x="237704" y="7901136"/>
            <a:ext cx="12457384" cy="1077218"/>
          </a:xfrm>
          <a:prstGeom prst="rect">
            <a:avLst/>
          </a:prstGeom>
        </p:spPr>
        <p:txBody>
          <a:bodyPr wrap="square">
            <a:spAutoFit/>
          </a:bodyPr>
          <a:lstStyle/>
          <a:p>
            <a:pPr eaLnBrk="0" hangingPunct="0">
              <a:defRPr/>
            </a:pPr>
            <a:r>
              <a:rPr lang="zh-CN" altLang="en-US" sz="3200" dirty="0">
                <a:solidFill>
                  <a:srgbClr val="FF0000"/>
                </a:solidFill>
                <a:latin typeface="方正大黑简体" pitchFamily="65" charset="-122"/>
                <a:ea typeface="方正大黑简体" pitchFamily="65" charset="-122"/>
              </a:rPr>
              <a:t>    旁路分析是一种利用密码执行的时间、功耗、电磁辐射、故障输出等物理特征泄露，结合输入和输出进行秘密信息分析的一种方法。</a:t>
            </a:r>
          </a:p>
        </p:txBody>
      </p:sp>
    </p:spTree>
    <p:extLst>
      <p:ext uri="{BB962C8B-B14F-4D97-AF65-F5344CB8AC3E}">
        <p14:creationId xmlns:p14="http://schemas.microsoft.com/office/powerpoint/2010/main" val="346569653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5021298" y="7010401"/>
            <a:ext cx="3759201"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endParaRPr lang="zh-CN" altLang="en-US"/>
          </a:p>
        </p:txBody>
      </p:sp>
      <p:sp>
        <p:nvSpPr>
          <p:cNvPr id="33" name="矩形 32"/>
          <p:cNvSpPr/>
          <p:nvPr/>
        </p:nvSpPr>
        <p:spPr>
          <a:xfrm>
            <a:off x="5021298" y="2133601"/>
            <a:ext cx="3759201" cy="4666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endParaRPr lang="zh-CN" altLang="en-US"/>
          </a:p>
        </p:txBody>
      </p:sp>
      <p:graphicFrame>
        <p:nvGraphicFramePr>
          <p:cNvPr id="34" name="内容占位符 8"/>
          <p:cNvGraphicFramePr>
            <a:graphicFrameLocks/>
          </p:cNvGraphicFramePr>
          <p:nvPr>
            <p:extLst>
              <p:ext uri="{D42A27DB-BD31-4B8C-83A1-F6EECF244321}">
                <p14:modId xmlns:p14="http://schemas.microsoft.com/office/powerpoint/2010/main" val="2411304952"/>
              </p:ext>
            </p:extLst>
          </p:nvPr>
        </p:nvGraphicFramePr>
        <p:xfrm>
          <a:off x="871503" y="2199102"/>
          <a:ext cx="7705527" cy="66401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5" name="右大括号 34"/>
          <p:cNvSpPr/>
          <p:nvPr/>
        </p:nvSpPr>
        <p:spPr>
          <a:xfrm>
            <a:off x="8882098" y="2336801"/>
            <a:ext cx="508001" cy="4470400"/>
          </a:xfrm>
          <a:prstGeom prst="rightBrace">
            <a:avLst/>
          </a:prstGeom>
          <a:ln w="25400"/>
        </p:spPr>
        <p:style>
          <a:lnRef idx="1">
            <a:schemeClr val="accent1"/>
          </a:lnRef>
          <a:fillRef idx="0">
            <a:schemeClr val="accent1"/>
          </a:fillRef>
          <a:effectRef idx="0">
            <a:schemeClr val="accent1"/>
          </a:effectRef>
          <a:fontRef idx="minor">
            <a:schemeClr val="tx1"/>
          </a:fontRef>
        </p:style>
        <p:txBody>
          <a:bodyPr lIns="130046" tIns="65023" rIns="130046" bIns="65023" anchor="ctr"/>
          <a:lstStyle/>
          <a:p>
            <a:pPr algn="ctr">
              <a:defRPr/>
            </a:pPr>
            <a:endParaRPr lang="zh-CN" altLang="en-US" b="1" dirty="0"/>
          </a:p>
        </p:txBody>
      </p:sp>
      <p:sp>
        <p:nvSpPr>
          <p:cNvPr id="36" name="右大括号 35"/>
          <p:cNvSpPr/>
          <p:nvPr/>
        </p:nvSpPr>
        <p:spPr>
          <a:xfrm>
            <a:off x="8983699" y="7315200"/>
            <a:ext cx="304799" cy="1219200"/>
          </a:xfrm>
          <a:prstGeom prst="rightBrace">
            <a:avLst/>
          </a:prstGeom>
          <a:ln w="25400"/>
        </p:spPr>
        <p:style>
          <a:lnRef idx="1">
            <a:schemeClr val="accent1"/>
          </a:lnRef>
          <a:fillRef idx="0">
            <a:schemeClr val="accent1"/>
          </a:fillRef>
          <a:effectRef idx="0">
            <a:schemeClr val="accent1"/>
          </a:effectRef>
          <a:fontRef idx="minor">
            <a:schemeClr val="tx1"/>
          </a:fontRef>
        </p:style>
        <p:txBody>
          <a:bodyPr lIns="130046" tIns="65023" rIns="130046" bIns="65023" anchor="ctr"/>
          <a:lstStyle/>
          <a:p>
            <a:pPr algn="ctr">
              <a:defRPr/>
            </a:pPr>
            <a:endParaRPr lang="zh-CN" altLang="en-US"/>
          </a:p>
        </p:txBody>
      </p:sp>
      <p:sp>
        <p:nvSpPr>
          <p:cNvPr id="37" name="圆角矩形 36"/>
          <p:cNvSpPr/>
          <p:nvPr/>
        </p:nvSpPr>
        <p:spPr>
          <a:xfrm>
            <a:off x="9796498" y="3901440"/>
            <a:ext cx="2032000" cy="11921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r>
              <a:rPr lang="zh-CN" altLang="en-US" b="1" dirty="0"/>
              <a:t>被动攻击</a:t>
            </a:r>
          </a:p>
        </p:txBody>
      </p:sp>
      <p:sp>
        <p:nvSpPr>
          <p:cNvPr id="38" name="圆角矩形 37"/>
          <p:cNvSpPr/>
          <p:nvPr/>
        </p:nvSpPr>
        <p:spPr>
          <a:xfrm>
            <a:off x="9889067" y="7647095"/>
            <a:ext cx="2032000" cy="9143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r>
              <a:rPr lang="zh-CN" altLang="en-US" b="1" dirty="0"/>
              <a:t>主动攻击</a:t>
            </a:r>
          </a:p>
        </p:txBody>
      </p:sp>
      <p:pic>
        <p:nvPicPr>
          <p:cNvPr id="54284" name="Picture 3"/>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45227" y="2167467"/>
            <a:ext cx="1259840" cy="130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5"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87573" y="5310293"/>
            <a:ext cx="959556" cy="8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6"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4286" y="5852160"/>
            <a:ext cx="1630116" cy="65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7" name="TextBox 43"/>
          <p:cNvSpPr txBox="1">
            <a:spLocks noChangeArrowheads="1"/>
          </p:cNvSpPr>
          <p:nvPr/>
        </p:nvSpPr>
        <p:spPr bwMode="auto">
          <a:xfrm>
            <a:off x="758614" y="3576321"/>
            <a:ext cx="3068321" cy="93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dirty="0">
                <a:latin typeface="华文中宋" pitchFamily="2" charset="-122"/>
                <a:ea typeface="华文中宋" pitchFamily="2" charset="-122"/>
              </a:rPr>
              <a:t>Side-Channel</a:t>
            </a:r>
          </a:p>
          <a:p>
            <a:pPr algn="ctr" eaLnBrk="1" hangingPunct="1"/>
            <a:r>
              <a:rPr lang="en-US" altLang="zh-CN" dirty="0">
                <a:latin typeface="华文中宋" pitchFamily="2" charset="-122"/>
                <a:ea typeface="华文中宋" pitchFamily="2" charset="-122"/>
              </a:rPr>
              <a:t>Analysis(SCA)</a:t>
            </a:r>
            <a:endParaRPr lang="zh-CN" altLang="en-US" dirty="0">
              <a:latin typeface="华文中宋" pitchFamily="2" charset="-122"/>
              <a:ea typeface="华文中宋" pitchFamily="2" charset="-122"/>
            </a:endParaRPr>
          </a:p>
        </p:txBody>
      </p:sp>
      <p:pic>
        <p:nvPicPr>
          <p:cNvPr id="54288" name="Picture 2" descr="am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79200" y="2817707"/>
            <a:ext cx="1013743" cy="75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9"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61973" y="6935893"/>
            <a:ext cx="589281" cy="541867"/>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9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609124">
            <a:off x="9654258" y="8629227"/>
            <a:ext cx="2479040" cy="216747"/>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内容占位符 2"/>
          <p:cNvSpPr txBox="1">
            <a:spLocks/>
          </p:cNvSpPr>
          <p:nvPr/>
        </p:nvSpPr>
        <p:spPr>
          <a:xfrm>
            <a:off x="9428480" y="1950720"/>
            <a:ext cx="3251200" cy="4660053"/>
          </a:xfrm>
          <a:prstGeom prst="rect">
            <a:avLst/>
          </a:prstGeom>
          <a:ln>
            <a:solidFill>
              <a:schemeClr val="accent1">
                <a:shade val="50000"/>
              </a:schemeClr>
            </a:solidFill>
          </a:ln>
        </p:spPr>
        <p:txBody>
          <a:bodyPr lIns="130046" tIns="65023" rIns="130046" bIns="65023"/>
          <a:lstStyle/>
          <a:p>
            <a:pPr marL="584756" indent="-487672" eaLnBrk="0" hangingPunct="0">
              <a:spcBef>
                <a:spcPts val="996"/>
              </a:spcBef>
              <a:buSzPct val="95000"/>
              <a:buFont typeface="Wingdings" pitchFamily="2" charset="2"/>
              <a:buChar char="l"/>
              <a:defRPr/>
            </a:pPr>
            <a:endParaRPr lang="zh-CN" altLang="en-US" sz="2800" b="1" kern="0" dirty="0">
              <a:ea typeface="+mn-ea"/>
            </a:endParaRPr>
          </a:p>
        </p:txBody>
      </p:sp>
      <p:sp>
        <p:nvSpPr>
          <p:cNvPr id="52" name="内容占位符 2"/>
          <p:cNvSpPr txBox="1">
            <a:spLocks/>
          </p:cNvSpPr>
          <p:nvPr/>
        </p:nvSpPr>
        <p:spPr>
          <a:xfrm>
            <a:off x="9428480" y="6719147"/>
            <a:ext cx="3251200" cy="2275840"/>
          </a:xfrm>
          <a:prstGeom prst="rect">
            <a:avLst/>
          </a:prstGeom>
          <a:ln>
            <a:solidFill>
              <a:schemeClr val="accent1">
                <a:shade val="50000"/>
              </a:schemeClr>
            </a:solidFill>
          </a:ln>
        </p:spPr>
        <p:txBody>
          <a:bodyPr lIns="130046" tIns="65023" rIns="130046" bIns="65023"/>
          <a:lstStyle/>
          <a:p>
            <a:pPr marL="584756" indent="-487672" eaLnBrk="0" hangingPunct="0">
              <a:spcBef>
                <a:spcPts val="996"/>
              </a:spcBef>
              <a:buSzPct val="95000"/>
              <a:buFont typeface="Wingdings" pitchFamily="2" charset="2"/>
              <a:buChar char="l"/>
              <a:defRPr/>
            </a:pPr>
            <a:endParaRPr lang="zh-CN" altLang="en-US" sz="2800" b="1" kern="0" dirty="0">
              <a:ea typeface="+mn-ea"/>
            </a:endParaRPr>
          </a:p>
        </p:txBody>
      </p:sp>
      <p:sp>
        <p:nvSpPr>
          <p:cNvPr id="31" name="矩形 30"/>
          <p:cNvSpPr/>
          <p:nvPr/>
        </p:nvSpPr>
        <p:spPr>
          <a:xfrm>
            <a:off x="5021298" y="1296184"/>
            <a:ext cx="3378485" cy="654536"/>
          </a:xfrm>
          <a:prstGeom prst="rect">
            <a:avLst/>
          </a:prstGeom>
          <a:noFill/>
        </p:spPr>
        <p:txBody>
          <a:bodyPr wrap="non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按泄露类型划分</a:t>
            </a:r>
          </a:p>
        </p:txBody>
      </p:sp>
      <p:sp>
        <p:nvSpPr>
          <p:cNvPr id="39" name="AutoShape 33"/>
          <p:cNvSpPr>
            <a:spLocks noChangeArrowheads="1"/>
          </p:cNvSpPr>
          <p:nvPr/>
        </p:nvSpPr>
        <p:spPr bwMode="gray">
          <a:xfrm>
            <a:off x="7844899" y="49672"/>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40" name="Text Box 35"/>
          <p:cNvSpPr txBox="1">
            <a:spLocks noChangeArrowheads="1"/>
          </p:cNvSpPr>
          <p:nvPr/>
        </p:nvSpPr>
        <p:spPr bwMode="gray">
          <a:xfrm>
            <a:off x="8113276" y="10724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grpSp>
        <p:nvGrpSpPr>
          <p:cNvPr id="41" name="组合 4"/>
          <p:cNvGrpSpPr>
            <a:grpSpLocks/>
          </p:cNvGrpSpPr>
          <p:nvPr/>
        </p:nvGrpSpPr>
        <p:grpSpPr bwMode="auto">
          <a:xfrm>
            <a:off x="8903798" y="126435"/>
            <a:ext cx="4001663" cy="589281"/>
            <a:chOff x="288838" y="21598"/>
            <a:chExt cx="4351137" cy="590400"/>
          </a:xfrm>
        </p:grpSpPr>
        <p:sp>
          <p:nvSpPr>
            <p:cNvPr id="42" name="圆角矩形 41"/>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3" name="圆角矩形 4"/>
            <p:cNvSpPr/>
            <p:nvPr/>
          </p:nvSpPr>
          <p:spPr>
            <a:xfrm>
              <a:off x="418102" y="80412"/>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密码旁路分析研究背景</a:t>
              </a:r>
            </a:p>
          </p:txBody>
        </p:sp>
      </p:grpSp>
    </p:spTree>
    <p:extLst>
      <p:ext uri="{BB962C8B-B14F-4D97-AF65-F5344CB8AC3E}">
        <p14:creationId xmlns:p14="http://schemas.microsoft.com/office/powerpoint/2010/main" val="880906536"/>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Oval 7"/>
          <p:cNvSpPr>
            <a:spLocks noChangeArrowheads="1"/>
          </p:cNvSpPr>
          <p:nvPr/>
        </p:nvSpPr>
        <p:spPr bwMode="gray">
          <a:xfrm>
            <a:off x="866987" y="5678282"/>
            <a:ext cx="2384213" cy="2384213"/>
          </a:xfrm>
          <a:prstGeom prst="ellipse">
            <a:avLst/>
          </a:prstGeom>
          <a:gradFill rotWithShape="1">
            <a:gsLst>
              <a:gs pos="0">
                <a:srgbClr val="DBE9F5"/>
              </a:gs>
              <a:gs pos="100000">
                <a:srgbClr val="92BCE2"/>
              </a:gs>
            </a:gsLst>
            <a:path path="shape">
              <a:fillToRect l="50000" t="50000" r="50000" b="50000"/>
            </a:path>
          </a:gradFill>
          <a:ln w="95250" algn="ctr">
            <a:solidFill>
              <a:schemeClr val="bg1"/>
            </a:solidFill>
            <a:round/>
            <a:headEnd/>
            <a:tailEnd/>
          </a:ln>
        </p:spPr>
        <p:txBody>
          <a:bodyPr wrap="none" lIns="130046" tIns="65023" rIns="130046" bIns="65023" anchor="ctr"/>
          <a:lstStyle/>
          <a:p>
            <a:endParaRPr lang="zh-CN" altLang="en-US"/>
          </a:p>
        </p:txBody>
      </p:sp>
      <p:sp>
        <p:nvSpPr>
          <p:cNvPr id="68611" name="Oval 7"/>
          <p:cNvSpPr>
            <a:spLocks noChangeArrowheads="1"/>
          </p:cNvSpPr>
          <p:nvPr/>
        </p:nvSpPr>
        <p:spPr bwMode="gray">
          <a:xfrm>
            <a:off x="9970347" y="5461536"/>
            <a:ext cx="2384213" cy="2384213"/>
          </a:xfrm>
          <a:prstGeom prst="ellipse">
            <a:avLst/>
          </a:prstGeom>
          <a:gradFill rotWithShape="1">
            <a:gsLst>
              <a:gs pos="0">
                <a:srgbClr val="DBE9F5"/>
              </a:gs>
              <a:gs pos="100000">
                <a:srgbClr val="92BCE2"/>
              </a:gs>
            </a:gsLst>
            <a:path path="shape">
              <a:fillToRect l="50000" t="50000" r="50000" b="50000"/>
            </a:path>
          </a:gradFill>
          <a:ln w="95250" algn="ctr">
            <a:solidFill>
              <a:schemeClr val="bg1"/>
            </a:solidFill>
            <a:round/>
            <a:headEnd/>
            <a:tailEnd/>
          </a:ln>
        </p:spPr>
        <p:txBody>
          <a:bodyPr wrap="none" lIns="130046" tIns="65023" rIns="130046" bIns="65023" anchor="ctr"/>
          <a:lstStyle/>
          <a:p>
            <a:endParaRPr lang="zh-CN" altLang="en-US"/>
          </a:p>
        </p:txBody>
      </p:sp>
      <p:sp>
        <p:nvSpPr>
          <p:cNvPr id="68612" name="Oval 7"/>
          <p:cNvSpPr>
            <a:spLocks noChangeArrowheads="1"/>
          </p:cNvSpPr>
          <p:nvPr/>
        </p:nvSpPr>
        <p:spPr bwMode="gray">
          <a:xfrm>
            <a:off x="9861974" y="2860576"/>
            <a:ext cx="2384213" cy="2384213"/>
          </a:xfrm>
          <a:prstGeom prst="ellipse">
            <a:avLst/>
          </a:prstGeom>
          <a:gradFill rotWithShape="1">
            <a:gsLst>
              <a:gs pos="0">
                <a:srgbClr val="DBE9F5"/>
              </a:gs>
              <a:gs pos="100000">
                <a:srgbClr val="92BCE2"/>
              </a:gs>
            </a:gsLst>
            <a:path path="shape">
              <a:fillToRect l="50000" t="50000" r="50000" b="50000"/>
            </a:path>
          </a:gradFill>
          <a:ln w="95250" algn="ctr">
            <a:solidFill>
              <a:schemeClr val="bg1"/>
            </a:solidFill>
            <a:round/>
            <a:headEnd/>
            <a:tailEnd/>
          </a:ln>
        </p:spPr>
        <p:txBody>
          <a:bodyPr wrap="none" lIns="130046" tIns="65023" rIns="130046" bIns="65023" anchor="ctr"/>
          <a:lstStyle/>
          <a:p>
            <a:endParaRPr lang="zh-CN" altLang="en-US"/>
          </a:p>
        </p:txBody>
      </p:sp>
      <p:sp>
        <p:nvSpPr>
          <p:cNvPr id="68613" name="Oval 7"/>
          <p:cNvSpPr>
            <a:spLocks noChangeArrowheads="1"/>
          </p:cNvSpPr>
          <p:nvPr/>
        </p:nvSpPr>
        <p:spPr bwMode="gray">
          <a:xfrm>
            <a:off x="866987" y="3077322"/>
            <a:ext cx="2384213" cy="2384213"/>
          </a:xfrm>
          <a:prstGeom prst="ellipse">
            <a:avLst/>
          </a:prstGeom>
          <a:gradFill rotWithShape="1">
            <a:gsLst>
              <a:gs pos="0">
                <a:srgbClr val="DBE9F5"/>
              </a:gs>
              <a:gs pos="100000">
                <a:srgbClr val="92BCE2"/>
              </a:gs>
            </a:gsLst>
            <a:path path="shape">
              <a:fillToRect l="50000" t="50000" r="50000" b="50000"/>
            </a:path>
          </a:gradFill>
          <a:ln w="95250" algn="ctr">
            <a:solidFill>
              <a:schemeClr val="bg1"/>
            </a:solidFill>
            <a:round/>
            <a:headEnd/>
            <a:tailEnd/>
          </a:ln>
        </p:spPr>
        <p:txBody>
          <a:bodyPr wrap="none" lIns="130046" tIns="65023" rIns="130046" bIns="65023" anchor="ctr"/>
          <a:lstStyle/>
          <a:p>
            <a:endParaRPr lang="zh-CN" altLang="en-US"/>
          </a:p>
        </p:txBody>
      </p:sp>
      <p:pic>
        <p:nvPicPr>
          <p:cNvPr id="686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3770" y="5084487"/>
            <a:ext cx="1530773" cy="130048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0" name="AutoShape 2"/>
          <p:cNvSpPr>
            <a:spLocks noChangeArrowheads="1"/>
          </p:cNvSpPr>
          <p:nvPr/>
        </p:nvSpPr>
        <p:spPr bwMode="gray">
          <a:xfrm>
            <a:off x="4985174" y="4052682"/>
            <a:ext cx="3330223" cy="333248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170" y="10800"/>
                </a:moveTo>
                <a:cubicBezTo>
                  <a:pt x="6170" y="13357"/>
                  <a:pt x="8243" y="15430"/>
                  <a:pt x="10800" y="15430"/>
                </a:cubicBezTo>
                <a:cubicBezTo>
                  <a:pt x="13357" y="15430"/>
                  <a:pt x="15430" y="13357"/>
                  <a:pt x="15430" y="10800"/>
                </a:cubicBezTo>
                <a:cubicBezTo>
                  <a:pt x="15430" y="8243"/>
                  <a:pt x="13357" y="6170"/>
                  <a:pt x="10800" y="6170"/>
                </a:cubicBezTo>
                <a:cubicBezTo>
                  <a:pt x="8243" y="6170"/>
                  <a:pt x="6170" y="8243"/>
                  <a:pt x="6170" y="10800"/>
                </a:cubicBezTo>
                <a:close/>
              </a:path>
            </a:pathLst>
          </a:custGeom>
          <a:gradFill rotWithShape="1">
            <a:gsLst>
              <a:gs pos="0">
                <a:srgbClr val="DCDCDC"/>
              </a:gs>
              <a:gs pos="50000">
                <a:srgbClr val="FFFFFF"/>
              </a:gs>
              <a:gs pos="100000">
                <a:srgbClr val="DCDCDC"/>
              </a:gs>
            </a:gsLst>
            <a:lin ang="5400000" scaled="1"/>
          </a:gradFill>
          <a:ln w="28575" algn="ctr">
            <a:solidFill>
              <a:srgbClr val="353B41"/>
            </a:solidFill>
            <a:round/>
            <a:headEnd/>
            <a:tailEnd/>
          </a:ln>
        </p:spPr>
        <p:txBody>
          <a:bodyPr wrap="none" lIns="130046" tIns="65023" rIns="130046" bIns="65023" anchor="ctr"/>
          <a:lstStyle/>
          <a:p>
            <a:endParaRPr lang="zh-CN" altLang="en-US"/>
          </a:p>
        </p:txBody>
      </p:sp>
      <p:sp>
        <p:nvSpPr>
          <p:cNvPr id="68621" name="WordArt 6"/>
          <p:cNvSpPr>
            <a:spLocks noChangeArrowheads="1" noChangeShapeType="1" noTextEdit="1"/>
          </p:cNvSpPr>
          <p:nvPr/>
        </p:nvSpPr>
        <p:spPr bwMode="gray">
          <a:xfrm rot="3774423">
            <a:off x="5863449" y="4806781"/>
            <a:ext cx="2289387" cy="150819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lIns="130046" tIns="65023" rIns="130046" bIns="65023" fromWordArt="1">
            <a:prstTxWarp prst="textArchUp">
              <a:avLst>
                <a:gd name="adj" fmla="val 12269444"/>
              </a:avLst>
            </a:prstTxWarp>
          </a:bodyPr>
          <a:lstStyle/>
          <a:p>
            <a:r>
              <a:rPr lang="zh-CN" altLang="en-US" b="1" kern="10">
                <a:solidFill>
                  <a:srgbClr val="000000"/>
                </a:solidFill>
                <a:latin typeface="黑体"/>
                <a:ea typeface="黑体"/>
              </a:rPr>
              <a:t>密码算法</a:t>
            </a:r>
          </a:p>
        </p:txBody>
      </p:sp>
      <p:sp>
        <p:nvSpPr>
          <p:cNvPr id="68622" name="WordArt 7"/>
          <p:cNvSpPr>
            <a:spLocks noChangeArrowheads="1" noChangeShapeType="1" noTextEdit="1"/>
          </p:cNvSpPr>
          <p:nvPr/>
        </p:nvSpPr>
        <p:spPr bwMode="gray">
          <a:xfrm rot="-3870850">
            <a:off x="5143219" y="4691633"/>
            <a:ext cx="2354862" cy="172268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lIns="130046" tIns="65023" rIns="130046" bIns="65023" fromWordArt="1">
            <a:prstTxWarp prst="textArchUp">
              <a:avLst>
                <a:gd name="adj" fmla="val 12521020"/>
              </a:avLst>
            </a:prstTxWarp>
          </a:bodyPr>
          <a:lstStyle/>
          <a:p>
            <a:r>
              <a:rPr lang="zh-CN" altLang="en-US" b="1" kern="10">
                <a:solidFill>
                  <a:srgbClr val="000000"/>
                </a:solidFill>
                <a:latin typeface="黑体"/>
                <a:ea typeface="黑体"/>
              </a:rPr>
              <a:t>抽象的</a:t>
            </a:r>
          </a:p>
        </p:txBody>
      </p:sp>
      <p:sp>
        <p:nvSpPr>
          <p:cNvPr id="68623" name="WordArt 8"/>
          <p:cNvSpPr>
            <a:spLocks noChangeArrowheads="1" noChangeShapeType="1" noTextEdit="1"/>
          </p:cNvSpPr>
          <p:nvPr/>
        </p:nvSpPr>
        <p:spPr bwMode="gray">
          <a:xfrm rot="-128020">
            <a:off x="5741530" y="6118550"/>
            <a:ext cx="1806222" cy="8782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lIns="130046" tIns="65023" rIns="130046" bIns="65023" fromWordArt="1">
            <a:prstTxWarp prst="textArchDown">
              <a:avLst>
                <a:gd name="adj" fmla="val 101773"/>
              </a:avLst>
            </a:prstTxWarp>
          </a:bodyPr>
          <a:lstStyle/>
          <a:p>
            <a:r>
              <a:rPr lang="zh-CN" altLang="en-US" b="1" kern="10">
                <a:solidFill>
                  <a:srgbClr val="000000"/>
                </a:solidFill>
                <a:latin typeface="黑体"/>
                <a:ea typeface="黑体"/>
              </a:rPr>
              <a:t>数学函数</a:t>
            </a:r>
          </a:p>
        </p:txBody>
      </p:sp>
      <p:sp>
        <p:nvSpPr>
          <p:cNvPr id="68624" name="Oval 9"/>
          <p:cNvSpPr>
            <a:spLocks noChangeArrowheads="1"/>
          </p:cNvSpPr>
          <p:nvPr/>
        </p:nvSpPr>
        <p:spPr bwMode="gray">
          <a:xfrm>
            <a:off x="6579164" y="5639900"/>
            <a:ext cx="144498" cy="144498"/>
          </a:xfrm>
          <a:prstGeom prst="ellipse">
            <a:avLst/>
          </a:prstGeom>
          <a:solidFill>
            <a:srgbClr val="FFFFFF"/>
          </a:solidFill>
          <a:ln w="38100" algn="ctr">
            <a:solidFill>
              <a:srgbClr val="353B41"/>
            </a:solidFill>
            <a:round/>
            <a:headEnd/>
            <a:tailEnd/>
          </a:ln>
        </p:spPr>
        <p:txBody>
          <a:bodyPr wrap="none" lIns="130046" tIns="65023" rIns="130046" bIns="65023" anchor="ctr"/>
          <a:lstStyle/>
          <a:p>
            <a:endParaRPr lang="zh-CN" altLang="en-US"/>
          </a:p>
        </p:txBody>
      </p:sp>
      <p:grpSp>
        <p:nvGrpSpPr>
          <p:cNvPr id="68625" name="Group 2"/>
          <p:cNvGrpSpPr>
            <a:grpSpLocks/>
          </p:cNvGrpSpPr>
          <p:nvPr/>
        </p:nvGrpSpPr>
        <p:grpSpPr bwMode="auto">
          <a:xfrm>
            <a:off x="3467947" y="3903669"/>
            <a:ext cx="1598507" cy="1341120"/>
            <a:chOff x="1944" y="1766"/>
            <a:chExt cx="708" cy="594"/>
          </a:xfrm>
        </p:grpSpPr>
        <p:sp>
          <p:nvSpPr>
            <p:cNvPr id="68" name="Freeform 3"/>
            <p:cNvSpPr>
              <a:spLocks/>
            </p:cNvSpPr>
            <p:nvPr/>
          </p:nvSpPr>
          <p:spPr bwMode="gray">
            <a:xfrm>
              <a:off x="1944" y="1928"/>
              <a:ext cx="708" cy="432"/>
            </a:xfrm>
            <a:custGeom>
              <a:avLst/>
              <a:gdLst>
                <a:gd name="T0" fmla="*/ 8 w 708"/>
                <a:gd name="T1" fmla="*/ 211 h 432"/>
                <a:gd name="T2" fmla="*/ 324 w 708"/>
                <a:gd name="T3" fmla="*/ 417 h 432"/>
                <a:gd name="T4" fmla="*/ 360 w 708"/>
                <a:gd name="T5" fmla="*/ 432 h 432"/>
                <a:gd name="T6" fmla="*/ 404 w 708"/>
                <a:gd name="T7" fmla="*/ 412 h 432"/>
                <a:gd name="T8" fmla="*/ 705 w 708"/>
                <a:gd name="T9" fmla="*/ 216 h 432"/>
                <a:gd name="T10" fmla="*/ 708 w 708"/>
                <a:gd name="T11" fmla="*/ 198 h 432"/>
                <a:gd name="T12" fmla="*/ 671 w 708"/>
                <a:gd name="T13" fmla="*/ 4 h 432"/>
                <a:gd name="T14" fmla="*/ 383 w 708"/>
                <a:gd name="T15" fmla="*/ 190 h 432"/>
                <a:gd name="T16" fmla="*/ 354 w 708"/>
                <a:gd name="T17" fmla="*/ 187 h 432"/>
                <a:gd name="T18" fmla="*/ 39 w 708"/>
                <a:gd name="T19" fmla="*/ 0 h 432"/>
                <a:gd name="T20" fmla="*/ 0 w 708"/>
                <a:gd name="T21" fmla="*/ 195 h 432"/>
                <a:gd name="T22" fmla="*/ 8 w 708"/>
                <a:gd name="T23" fmla="*/ 211 h 4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08" h="432">
                  <a:moveTo>
                    <a:pt x="8" y="211"/>
                  </a:moveTo>
                  <a:cubicBezTo>
                    <a:pt x="8" y="211"/>
                    <a:pt x="265" y="380"/>
                    <a:pt x="324" y="417"/>
                  </a:cubicBezTo>
                  <a:cubicBezTo>
                    <a:pt x="336" y="423"/>
                    <a:pt x="342" y="432"/>
                    <a:pt x="360" y="432"/>
                  </a:cubicBezTo>
                  <a:cubicBezTo>
                    <a:pt x="378" y="432"/>
                    <a:pt x="386" y="423"/>
                    <a:pt x="404" y="412"/>
                  </a:cubicBezTo>
                  <a:cubicBezTo>
                    <a:pt x="560" y="311"/>
                    <a:pt x="705" y="216"/>
                    <a:pt x="705" y="216"/>
                  </a:cubicBezTo>
                  <a:lnTo>
                    <a:pt x="708" y="198"/>
                  </a:lnTo>
                  <a:lnTo>
                    <a:pt x="671" y="4"/>
                  </a:lnTo>
                  <a:lnTo>
                    <a:pt x="383" y="190"/>
                  </a:lnTo>
                  <a:lnTo>
                    <a:pt x="354" y="187"/>
                  </a:lnTo>
                  <a:lnTo>
                    <a:pt x="39" y="0"/>
                  </a:lnTo>
                  <a:lnTo>
                    <a:pt x="0" y="195"/>
                  </a:lnTo>
                  <a:lnTo>
                    <a:pt x="8" y="211"/>
                  </a:lnTo>
                  <a:close/>
                </a:path>
              </a:pathLst>
            </a:custGeom>
            <a:gradFill rotWithShape="1">
              <a:gsLst>
                <a:gs pos="0">
                  <a:srgbClr val="FDFDFD"/>
                </a:gs>
                <a:gs pos="100000">
                  <a:srgbClr val="C0C0C0"/>
                </a:gs>
              </a:gsLst>
              <a:lin ang="5400000" scaled="1"/>
            </a:gradFill>
            <a:ln w="9525" cap="flat" cmpd="sng">
              <a:noFill/>
              <a:prstDash val="solid"/>
              <a:round/>
              <a:headEnd/>
              <a:tailEnd/>
            </a:ln>
            <a:effectLst>
              <a:outerShdw dist="25400" dir="5400000" algn="ctr" rotWithShape="0">
                <a:srgbClr val="000000"/>
              </a:outerShdw>
            </a:effectLst>
          </p:spPr>
          <p:txBody>
            <a:bodyPr wrap="none" anchor="ctr"/>
            <a:lstStyle/>
            <a:p>
              <a:pPr>
                <a:defRPr/>
              </a:pPr>
              <a:endParaRPr lang="zh-CN" altLang="en-US"/>
            </a:p>
          </p:txBody>
        </p:sp>
        <p:sp>
          <p:nvSpPr>
            <p:cNvPr id="68659" name="Freeform 4"/>
            <p:cNvSpPr>
              <a:spLocks/>
            </p:cNvSpPr>
            <p:nvPr/>
          </p:nvSpPr>
          <p:spPr bwMode="gray">
            <a:xfrm>
              <a:off x="1974" y="1766"/>
              <a:ext cx="646" cy="366"/>
            </a:xfrm>
            <a:custGeom>
              <a:avLst/>
              <a:gdLst>
                <a:gd name="T0" fmla="*/ 346 w 646"/>
                <a:gd name="T1" fmla="*/ 0 h 366"/>
                <a:gd name="T2" fmla="*/ 288 w 646"/>
                <a:gd name="T3" fmla="*/ 27 h 366"/>
                <a:gd name="T4" fmla="*/ 171 w 646"/>
                <a:gd name="T5" fmla="*/ 89 h 366"/>
                <a:gd name="T6" fmla="*/ 21 w 646"/>
                <a:gd name="T7" fmla="*/ 158 h 366"/>
                <a:gd name="T8" fmla="*/ 15 w 646"/>
                <a:gd name="T9" fmla="*/ 182 h 366"/>
                <a:gd name="T10" fmla="*/ 241 w 646"/>
                <a:gd name="T11" fmla="*/ 320 h 366"/>
                <a:gd name="T12" fmla="*/ 333 w 646"/>
                <a:gd name="T13" fmla="*/ 366 h 366"/>
                <a:gd name="T14" fmla="*/ 391 w 646"/>
                <a:gd name="T15" fmla="*/ 347 h 366"/>
                <a:gd name="T16" fmla="*/ 552 w 646"/>
                <a:gd name="T17" fmla="*/ 251 h 366"/>
                <a:gd name="T18" fmla="*/ 618 w 646"/>
                <a:gd name="T19" fmla="*/ 204 h 366"/>
                <a:gd name="T20" fmla="*/ 643 w 646"/>
                <a:gd name="T21" fmla="*/ 179 h 366"/>
                <a:gd name="T22" fmla="*/ 619 w 646"/>
                <a:gd name="T23" fmla="*/ 153 h 366"/>
                <a:gd name="T24" fmla="*/ 478 w 646"/>
                <a:gd name="T25" fmla="*/ 69 h 366"/>
                <a:gd name="T26" fmla="*/ 346 w 646"/>
                <a:gd name="T27" fmla="*/ 0 h 3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6"/>
                <a:gd name="T43" fmla="*/ 0 h 366"/>
                <a:gd name="T44" fmla="*/ 646 w 646"/>
                <a:gd name="T45" fmla="*/ 366 h 3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6" h="366">
                  <a:moveTo>
                    <a:pt x="346" y="0"/>
                  </a:moveTo>
                  <a:cubicBezTo>
                    <a:pt x="331" y="0"/>
                    <a:pt x="317" y="12"/>
                    <a:pt x="288" y="27"/>
                  </a:cubicBezTo>
                  <a:lnTo>
                    <a:pt x="171" y="89"/>
                  </a:lnTo>
                  <a:lnTo>
                    <a:pt x="21" y="158"/>
                  </a:lnTo>
                  <a:cubicBezTo>
                    <a:pt x="21" y="158"/>
                    <a:pt x="0" y="167"/>
                    <a:pt x="15" y="182"/>
                  </a:cubicBezTo>
                  <a:cubicBezTo>
                    <a:pt x="151" y="265"/>
                    <a:pt x="188" y="289"/>
                    <a:pt x="241" y="320"/>
                  </a:cubicBezTo>
                  <a:cubicBezTo>
                    <a:pt x="294" y="351"/>
                    <a:pt x="308" y="361"/>
                    <a:pt x="333" y="366"/>
                  </a:cubicBezTo>
                  <a:cubicBezTo>
                    <a:pt x="349" y="365"/>
                    <a:pt x="355" y="366"/>
                    <a:pt x="391" y="347"/>
                  </a:cubicBezTo>
                  <a:lnTo>
                    <a:pt x="552" y="251"/>
                  </a:lnTo>
                  <a:lnTo>
                    <a:pt x="618" y="204"/>
                  </a:lnTo>
                  <a:cubicBezTo>
                    <a:pt x="633" y="192"/>
                    <a:pt x="643" y="187"/>
                    <a:pt x="643" y="179"/>
                  </a:cubicBezTo>
                  <a:cubicBezTo>
                    <a:pt x="643" y="171"/>
                    <a:pt x="646" y="171"/>
                    <a:pt x="619" y="153"/>
                  </a:cubicBezTo>
                  <a:lnTo>
                    <a:pt x="478" y="69"/>
                  </a:lnTo>
                  <a:cubicBezTo>
                    <a:pt x="433" y="44"/>
                    <a:pt x="361" y="0"/>
                    <a:pt x="346"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8660" name="Freeform 5"/>
            <p:cNvSpPr>
              <a:spLocks/>
            </p:cNvSpPr>
            <p:nvPr/>
          </p:nvSpPr>
          <p:spPr bwMode="gray">
            <a:xfrm>
              <a:off x="2052" y="1985"/>
              <a:ext cx="254" cy="313"/>
            </a:xfrm>
            <a:custGeom>
              <a:avLst/>
              <a:gdLst>
                <a:gd name="T0" fmla="*/ 0 w 254"/>
                <a:gd name="T1" fmla="*/ 0 h 313"/>
                <a:gd name="T2" fmla="*/ 134 w 254"/>
                <a:gd name="T3" fmla="*/ 82 h 313"/>
                <a:gd name="T4" fmla="*/ 228 w 254"/>
                <a:gd name="T5" fmla="*/ 135 h 313"/>
                <a:gd name="T6" fmla="*/ 254 w 254"/>
                <a:gd name="T7" fmla="*/ 166 h 313"/>
                <a:gd name="T8" fmla="*/ 254 w 254"/>
                <a:gd name="T9" fmla="*/ 313 h 313"/>
                <a:gd name="T10" fmla="*/ 191 w 254"/>
                <a:gd name="T11" fmla="*/ 150 h 313"/>
                <a:gd name="T12" fmla="*/ 0 w 254"/>
                <a:gd name="T13" fmla="*/ 0 h 313"/>
                <a:gd name="T14" fmla="*/ 0 60000 65536"/>
                <a:gd name="T15" fmla="*/ 0 60000 65536"/>
                <a:gd name="T16" fmla="*/ 0 60000 65536"/>
                <a:gd name="T17" fmla="*/ 0 60000 65536"/>
                <a:gd name="T18" fmla="*/ 0 60000 65536"/>
                <a:gd name="T19" fmla="*/ 0 60000 65536"/>
                <a:gd name="T20" fmla="*/ 0 60000 65536"/>
                <a:gd name="T21" fmla="*/ 0 w 254"/>
                <a:gd name="T22" fmla="*/ 0 h 313"/>
                <a:gd name="T23" fmla="*/ 254 w 254"/>
                <a:gd name="T24" fmla="*/ 313 h 3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4" h="313">
                  <a:moveTo>
                    <a:pt x="0" y="0"/>
                  </a:moveTo>
                  <a:lnTo>
                    <a:pt x="134" y="82"/>
                  </a:lnTo>
                  <a:cubicBezTo>
                    <a:pt x="172" y="105"/>
                    <a:pt x="208" y="121"/>
                    <a:pt x="228" y="135"/>
                  </a:cubicBezTo>
                  <a:cubicBezTo>
                    <a:pt x="245" y="144"/>
                    <a:pt x="253" y="141"/>
                    <a:pt x="254" y="166"/>
                  </a:cubicBezTo>
                  <a:lnTo>
                    <a:pt x="254" y="313"/>
                  </a:lnTo>
                  <a:cubicBezTo>
                    <a:pt x="244" y="310"/>
                    <a:pt x="233" y="202"/>
                    <a:pt x="191" y="150"/>
                  </a:cubicBezTo>
                  <a:cubicBezTo>
                    <a:pt x="149" y="98"/>
                    <a:pt x="38" y="3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8661" name="Line 6"/>
            <p:cNvSpPr>
              <a:spLocks noChangeShapeType="1"/>
            </p:cNvSpPr>
            <p:nvPr/>
          </p:nvSpPr>
          <p:spPr bwMode="gray">
            <a:xfrm flipH="1" flipV="1">
              <a:off x="2203" y="1879"/>
              <a:ext cx="190" cy="106"/>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8626" name="Group 18"/>
          <p:cNvGrpSpPr>
            <a:grpSpLocks/>
          </p:cNvGrpSpPr>
          <p:nvPr/>
        </p:nvGrpSpPr>
        <p:grpSpPr bwMode="auto">
          <a:xfrm>
            <a:off x="8344747" y="3944309"/>
            <a:ext cx="1598507" cy="1341120"/>
            <a:chOff x="1944" y="1766"/>
            <a:chExt cx="708" cy="594"/>
          </a:xfrm>
        </p:grpSpPr>
        <p:sp>
          <p:nvSpPr>
            <p:cNvPr id="74" name="Freeform 19"/>
            <p:cNvSpPr>
              <a:spLocks/>
            </p:cNvSpPr>
            <p:nvPr/>
          </p:nvSpPr>
          <p:spPr bwMode="gray">
            <a:xfrm>
              <a:off x="1944" y="1928"/>
              <a:ext cx="708" cy="432"/>
            </a:xfrm>
            <a:custGeom>
              <a:avLst/>
              <a:gdLst>
                <a:gd name="T0" fmla="*/ 8 w 708"/>
                <a:gd name="T1" fmla="*/ 211 h 432"/>
                <a:gd name="T2" fmla="*/ 324 w 708"/>
                <a:gd name="T3" fmla="*/ 417 h 432"/>
                <a:gd name="T4" fmla="*/ 360 w 708"/>
                <a:gd name="T5" fmla="*/ 432 h 432"/>
                <a:gd name="T6" fmla="*/ 404 w 708"/>
                <a:gd name="T7" fmla="*/ 412 h 432"/>
                <a:gd name="T8" fmla="*/ 705 w 708"/>
                <a:gd name="T9" fmla="*/ 216 h 432"/>
                <a:gd name="T10" fmla="*/ 708 w 708"/>
                <a:gd name="T11" fmla="*/ 198 h 432"/>
                <a:gd name="T12" fmla="*/ 671 w 708"/>
                <a:gd name="T13" fmla="*/ 4 h 432"/>
                <a:gd name="T14" fmla="*/ 383 w 708"/>
                <a:gd name="T15" fmla="*/ 190 h 432"/>
                <a:gd name="T16" fmla="*/ 354 w 708"/>
                <a:gd name="T17" fmla="*/ 187 h 432"/>
                <a:gd name="T18" fmla="*/ 39 w 708"/>
                <a:gd name="T19" fmla="*/ 0 h 432"/>
                <a:gd name="T20" fmla="*/ 0 w 708"/>
                <a:gd name="T21" fmla="*/ 195 h 432"/>
                <a:gd name="T22" fmla="*/ 8 w 708"/>
                <a:gd name="T23" fmla="*/ 211 h 4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08" h="432">
                  <a:moveTo>
                    <a:pt x="8" y="211"/>
                  </a:moveTo>
                  <a:cubicBezTo>
                    <a:pt x="8" y="211"/>
                    <a:pt x="265" y="380"/>
                    <a:pt x="324" y="417"/>
                  </a:cubicBezTo>
                  <a:cubicBezTo>
                    <a:pt x="336" y="423"/>
                    <a:pt x="342" y="432"/>
                    <a:pt x="360" y="432"/>
                  </a:cubicBezTo>
                  <a:cubicBezTo>
                    <a:pt x="378" y="432"/>
                    <a:pt x="386" y="423"/>
                    <a:pt x="404" y="412"/>
                  </a:cubicBezTo>
                  <a:cubicBezTo>
                    <a:pt x="560" y="311"/>
                    <a:pt x="705" y="216"/>
                    <a:pt x="705" y="216"/>
                  </a:cubicBezTo>
                  <a:lnTo>
                    <a:pt x="708" y="198"/>
                  </a:lnTo>
                  <a:lnTo>
                    <a:pt x="671" y="4"/>
                  </a:lnTo>
                  <a:lnTo>
                    <a:pt x="383" y="190"/>
                  </a:lnTo>
                  <a:lnTo>
                    <a:pt x="354" y="187"/>
                  </a:lnTo>
                  <a:lnTo>
                    <a:pt x="39" y="0"/>
                  </a:lnTo>
                  <a:lnTo>
                    <a:pt x="0" y="195"/>
                  </a:lnTo>
                  <a:lnTo>
                    <a:pt x="8" y="211"/>
                  </a:lnTo>
                  <a:close/>
                </a:path>
              </a:pathLst>
            </a:custGeom>
            <a:gradFill rotWithShape="1">
              <a:gsLst>
                <a:gs pos="0">
                  <a:srgbClr val="FDFDFD"/>
                </a:gs>
                <a:gs pos="100000">
                  <a:srgbClr val="C0C0C0"/>
                </a:gs>
              </a:gsLst>
              <a:lin ang="5400000" scaled="1"/>
            </a:gradFill>
            <a:ln w="9525" cap="flat" cmpd="sng">
              <a:noFill/>
              <a:prstDash val="solid"/>
              <a:round/>
              <a:headEnd/>
              <a:tailEnd/>
            </a:ln>
            <a:effectLst>
              <a:outerShdw dist="25400" dir="5400000" algn="ctr" rotWithShape="0">
                <a:srgbClr val="000000"/>
              </a:outerShdw>
            </a:effectLst>
          </p:spPr>
          <p:txBody>
            <a:bodyPr wrap="none" anchor="ctr"/>
            <a:lstStyle/>
            <a:p>
              <a:pPr>
                <a:defRPr/>
              </a:pPr>
              <a:endParaRPr lang="zh-CN" altLang="en-US"/>
            </a:p>
          </p:txBody>
        </p:sp>
        <p:sp>
          <p:nvSpPr>
            <p:cNvPr id="68655" name="Freeform 20"/>
            <p:cNvSpPr>
              <a:spLocks/>
            </p:cNvSpPr>
            <p:nvPr/>
          </p:nvSpPr>
          <p:spPr bwMode="gray">
            <a:xfrm>
              <a:off x="1974" y="1766"/>
              <a:ext cx="646" cy="366"/>
            </a:xfrm>
            <a:custGeom>
              <a:avLst/>
              <a:gdLst>
                <a:gd name="T0" fmla="*/ 346 w 646"/>
                <a:gd name="T1" fmla="*/ 0 h 366"/>
                <a:gd name="T2" fmla="*/ 288 w 646"/>
                <a:gd name="T3" fmla="*/ 27 h 366"/>
                <a:gd name="T4" fmla="*/ 171 w 646"/>
                <a:gd name="T5" fmla="*/ 89 h 366"/>
                <a:gd name="T6" fmla="*/ 21 w 646"/>
                <a:gd name="T7" fmla="*/ 158 h 366"/>
                <a:gd name="T8" fmla="*/ 15 w 646"/>
                <a:gd name="T9" fmla="*/ 182 h 366"/>
                <a:gd name="T10" fmla="*/ 241 w 646"/>
                <a:gd name="T11" fmla="*/ 320 h 366"/>
                <a:gd name="T12" fmla="*/ 333 w 646"/>
                <a:gd name="T13" fmla="*/ 366 h 366"/>
                <a:gd name="T14" fmla="*/ 391 w 646"/>
                <a:gd name="T15" fmla="*/ 347 h 366"/>
                <a:gd name="T16" fmla="*/ 552 w 646"/>
                <a:gd name="T17" fmla="*/ 251 h 366"/>
                <a:gd name="T18" fmla="*/ 618 w 646"/>
                <a:gd name="T19" fmla="*/ 204 h 366"/>
                <a:gd name="T20" fmla="*/ 643 w 646"/>
                <a:gd name="T21" fmla="*/ 179 h 366"/>
                <a:gd name="T22" fmla="*/ 619 w 646"/>
                <a:gd name="T23" fmla="*/ 153 h 366"/>
                <a:gd name="T24" fmla="*/ 478 w 646"/>
                <a:gd name="T25" fmla="*/ 69 h 366"/>
                <a:gd name="T26" fmla="*/ 346 w 646"/>
                <a:gd name="T27" fmla="*/ 0 h 3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6"/>
                <a:gd name="T43" fmla="*/ 0 h 366"/>
                <a:gd name="T44" fmla="*/ 646 w 646"/>
                <a:gd name="T45" fmla="*/ 366 h 3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6" h="366">
                  <a:moveTo>
                    <a:pt x="346" y="0"/>
                  </a:moveTo>
                  <a:cubicBezTo>
                    <a:pt x="331" y="0"/>
                    <a:pt x="317" y="12"/>
                    <a:pt x="288" y="27"/>
                  </a:cubicBezTo>
                  <a:lnTo>
                    <a:pt x="171" y="89"/>
                  </a:lnTo>
                  <a:lnTo>
                    <a:pt x="21" y="158"/>
                  </a:lnTo>
                  <a:cubicBezTo>
                    <a:pt x="21" y="158"/>
                    <a:pt x="0" y="167"/>
                    <a:pt x="15" y="182"/>
                  </a:cubicBezTo>
                  <a:cubicBezTo>
                    <a:pt x="151" y="265"/>
                    <a:pt x="188" y="289"/>
                    <a:pt x="241" y="320"/>
                  </a:cubicBezTo>
                  <a:cubicBezTo>
                    <a:pt x="294" y="351"/>
                    <a:pt x="308" y="361"/>
                    <a:pt x="333" y="366"/>
                  </a:cubicBezTo>
                  <a:cubicBezTo>
                    <a:pt x="349" y="365"/>
                    <a:pt x="355" y="366"/>
                    <a:pt x="391" y="347"/>
                  </a:cubicBezTo>
                  <a:lnTo>
                    <a:pt x="552" y="251"/>
                  </a:lnTo>
                  <a:lnTo>
                    <a:pt x="618" y="204"/>
                  </a:lnTo>
                  <a:cubicBezTo>
                    <a:pt x="633" y="192"/>
                    <a:pt x="643" y="187"/>
                    <a:pt x="643" y="179"/>
                  </a:cubicBezTo>
                  <a:cubicBezTo>
                    <a:pt x="643" y="171"/>
                    <a:pt x="646" y="171"/>
                    <a:pt x="619" y="153"/>
                  </a:cubicBezTo>
                  <a:lnTo>
                    <a:pt x="478" y="69"/>
                  </a:lnTo>
                  <a:cubicBezTo>
                    <a:pt x="433" y="44"/>
                    <a:pt x="361" y="0"/>
                    <a:pt x="346"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8656" name="Freeform 21"/>
            <p:cNvSpPr>
              <a:spLocks/>
            </p:cNvSpPr>
            <p:nvPr/>
          </p:nvSpPr>
          <p:spPr bwMode="gray">
            <a:xfrm>
              <a:off x="2052" y="1985"/>
              <a:ext cx="254" cy="313"/>
            </a:xfrm>
            <a:custGeom>
              <a:avLst/>
              <a:gdLst>
                <a:gd name="T0" fmla="*/ 0 w 254"/>
                <a:gd name="T1" fmla="*/ 0 h 313"/>
                <a:gd name="T2" fmla="*/ 134 w 254"/>
                <a:gd name="T3" fmla="*/ 82 h 313"/>
                <a:gd name="T4" fmla="*/ 228 w 254"/>
                <a:gd name="T5" fmla="*/ 135 h 313"/>
                <a:gd name="T6" fmla="*/ 254 w 254"/>
                <a:gd name="T7" fmla="*/ 166 h 313"/>
                <a:gd name="T8" fmla="*/ 254 w 254"/>
                <a:gd name="T9" fmla="*/ 313 h 313"/>
                <a:gd name="T10" fmla="*/ 191 w 254"/>
                <a:gd name="T11" fmla="*/ 150 h 313"/>
                <a:gd name="T12" fmla="*/ 0 w 254"/>
                <a:gd name="T13" fmla="*/ 0 h 313"/>
                <a:gd name="T14" fmla="*/ 0 60000 65536"/>
                <a:gd name="T15" fmla="*/ 0 60000 65536"/>
                <a:gd name="T16" fmla="*/ 0 60000 65536"/>
                <a:gd name="T17" fmla="*/ 0 60000 65536"/>
                <a:gd name="T18" fmla="*/ 0 60000 65536"/>
                <a:gd name="T19" fmla="*/ 0 60000 65536"/>
                <a:gd name="T20" fmla="*/ 0 60000 65536"/>
                <a:gd name="T21" fmla="*/ 0 w 254"/>
                <a:gd name="T22" fmla="*/ 0 h 313"/>
                <a:gd name="T23" fmla="*/ 254 w 254"/>
                <a:gd name="T24" fmla="*/ 313 h 3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4" h="313">
                  <a:moveTo>
                    <a:pt x="0" y="0"/>
                  </a:moveTo>
                  <a:lnTo>
                    <a:pt x="134" y="82"/>
                  </a:lnTo>
                  <a:cubicBezTo>
                    <a:pt x="172" y="105"/>
                    <a:pt x="208" y="121"/>
                    <a:pt x="228" y="135"/>
                  </a:cubicBezTo>
                  <a:cubicBezTo>
                    <a:pt x="245" y="144"/>
                    <a:pt x="253" y="141"/>
                    <a:pt x="254" y="166"/>
                  </a:cubicBezTo>
                  <a:lnTo>
                    <a:pt x="254" y="313"/>
                  </a:lnTo>
                  <a:cubicBezTo>
                    <a:pt x="244" y="310"/>
                    <a:pt x="233" y="202"/>
                    <a:pt x="191" y="150"/>
                  </a:cubicBezTo>
                  <a:cubicBezTo>
                    <a:pt x="149" y="98"/>
                    <a:pt x="38" y="3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8657" name="Line 22"/>
            <p:cNvSpPr>
              <a:spLocks noChangeShapeType="1"/>
            </p:cNvSpPr>
            <p:nvPr/>
          </p:nvSpPr>
          <p:spPr bwMode="gray">
            <a:xfrm flipV="1">
              <a:off x="2203" y="1879"/>
              <a:ext cx="190" cy="106"/>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8627" name="Group 23"/>
          <p:cNvGrpSpPr>
            <a:grpSpLocks/>
          </p:cNvGrpSpPr>
          <p:nvPr/>
        </p:nvGrpSpPr>
        <p:grpSpPr bwMode="auto">
          <a:xfrm>
            <a:off x="3359573" y="5895029"/>
            <a:ext cx="1598507" cy="1341120"/>
            <a:chOff x="1944" y="1766"/>
            <a:chExt cx="708" cy="594"/>
          </a:xfrm>
        </p:grpSpPr>
        <p:sp>
          <p:nvSpPr>
            <p:cNvPr id="79" name="Freeform 24"/>
            <p:cNvSpPr>
              <a:spLocks/>
            </p:cNvSpPr>
            <p:nvPr/>
          </p:nvSpPr>
          <p:spPr bwMode="gray">
            <a:xfrm>
              <a:off x="1944" y="1928"/>
              <a:ext cx="708" cy="432"/>
            </a:xfrm>
            <a:custGeom>
              <a:avLst/>
              <a:gdLst>
                <a:gd name="T0" fmla="*/ 8 w 708"/>
                <a:gd name="T1" fmla="*/ 211 h 432"/>
                <a:gd name="T2" fmla="*/ 324 w 708"/>
                <a:gd name="T3" fmla="*/ 417 h 432"/>
                <a:gd name="T4" fmla="*/ 360 w 708"/>
                <a:gd name="T5" fmla="*/ 432 h 432"/>
                <a:gd name="T6" fmla="*/ 404 w 708"/>
                <a:gd name="T7" fmla="*/ 412 h 432"/>
                <a:gd name="T8" fmla="*/ 705 w 708"/>
                <a:gd name="T9" fmla="*/ 216 h 432"/>
                <a:gd name="T10" fmla="*/ 708 w 708"/>
                <a:gd name="T11" fmla="*/ 198 h 432"/>
                <a:gd name="T12" fmla="*/ 671 w 708"/>
                <a:gd name="T13" fmla="*/ 4 h 432"/>
                <a:gd name="T14" fmla="*/ 383 w 708"/>
                <a:gd name="T15" fmla="*/ 190 h 432"/>
                <a:gd name="T16" fmla="*/ 354 w 708"/>
                <a:gd name="T17" fmla="*/ 187 h 432"/>
                <a:gd name="T18" fmla="*/ 39 w 708"/>
                <a:gd name="T19" fmla="*/ 0 h 432"/>
                <a:gd name="T20" fmla="*/ 0 w 708"/>
                <a:gd name="T21" fmla="*/ 195 h 432"/>
                <a:gd name="T22" fmla="*/ 8 w 708"/>
                <a:gd name="T23" fmla="*/ 211 h 4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08" h="432">
                  <a:moveTo>
                    <a:pt x="8" y="211"/>
                  </a:moveTo>
                  <a:cubicBezTo>
                    <a:pt x="8" y="211"/>
                    <a:pt x="265" y="380"/>
                    <a:pt x="324" y="417"/>
                  </a:cubicBezTo>
                  <a:cubicBezTo>
                    <a:pt x="336" y="423"/>
                    <a:pt x="342" y="432"/>
                    <a:pt x="360" y="432"/>
                  </a:cubicBezTo>
                  <a:cubicBezTo>
                    <a:pt x="378" y="432"/>
                    <a:pt x="386" y="423"/>
                    <a:pt x="404" y="412"/>
                  </a:cubicBezTo>
                  <a:cubicBezTo>
                    <a:pt x="560" y="311"/>
                    <a:pt x="705" y="216"/>
                    <a:pt x="705" y="216"/>
                  </a:cubicBezTo>
                  <a:lnTo>
                    <a:pt x="708" y="198"/>
                  </a:lnTo>
                  <a:lnTo>
                    <a:pt x="671" y="4"/>
                  </a:lnTo>
                  <a:lnTo>
                    <a:pt x="383" y="190"/>
                  </a:lnTo>
                  <a:lnTo>
                    <a:pt x="354" y="187"/>
                  </a:lnTo>
                  <a:lnTo>
                    <a:pt x="39" y="0"/>
                  </a:lnTo>
                  <a:lnTo>
                    <a:pt x="0" y="195"/>
                  </a:lnTo>
                  <a:lnTo>
                    <a:pt x="8" y="211"/>
                  </a:lnTo>
                  <a:close/>
                </a:path>
              </a:pathLst>
            </a:custGeom>
            <a:gradFill rotWithShape="1">
              <a:gsLst>
                <a:gs pos="0">
                  <a:srgbClr val="FDFDFD"/>
                </a:gs>
                <a:gs pos="100000">
                  <a:srgbClr val="C0C0C0"/>
                </a:gs>
              </a:gsLst>
              <a:lin ang="5400000" scaled="1"/>
            </a:gradFill>
            <a:ln w="9525" cap="flat" cmpd="sng">
              <a:noFill/>
              <a:prstDash val="solid"/>
              <a:round/>
              <a:headEnd/>
              <a:tailEnd/>
            </a:ln>
            <a:effectLst>
              <a:outerShdw dist="25400" dir="5400000" algn="ctr" rotWithShape="0">
                <a:srgbClr val="000000"/>
              </a:outerShdw>
            </a:effectLst>
          </p:spPr>
          <p:txBody>
            <a:bodyPr wrap="none" anchor="ctr"/>
            <a:lstStyle/>
            <a:p>
              <a:pPr>
                <a:defRPr/>
              </a:pPr>
              <a:endParaRPr lang="zh-CN" altLang="en-US"/>
            </a:p>
          </p:txBody>
        </p:sp>
        <p:sp>
          <p:nvSpPr>
            <p:cNvPr id="68651" name="Freeform 25"/>
            <p:cNvSpPr>
              <a:spLocks/>
            </p:cNvSpPr>
            <p:nvPr/>
          </p:nvSpPr>
          <p:spPr bwMode="gray">
            <a:xfrm>
              <a:off x="1974" y="1766"/>
              <a:ext cx="646" cy="366"/>
            </a:xfrm>
            <a:custGeom>
              <a:avLst/>
              <a:gdLst>
                <a:gd name="T0" fmla="*/ 346 w 646"/>
                <a:gd name="T1" fmla="*/ 0 h 366"/>
                <a:gd name="T2" fmla="*/ 288 w 646"/>
                <a:gd name="T3" fmla="*/ 27 h 366"/>
                <a:gd name="T4" fmla="*/ 171 w 646"/>
                <a:gd name="T5" fmla="*/ 89 h 366"/>
                <a:gd name="T6" fmla="*/ 21 w 646"/>
                <a:gd name="T7" fmla="*/ 158 h 366"/>
                <a:gd name="T8" fmla="*/ 15 w 646"/>
                <a:gd name="T9" fmla="*/ 182 h 366"/>
                <a:gd name="T10" fmla="*/ 241 w 646"/>
                <a:gd name="T11" fmla="*/ 320 h 366"/>
                <a:gd name="T12" fmla="*/ 333 w 646"/>
                <a:gd name="T13" fmla="*/ 366 h 366"/>
                <a:gd name="T14" fmla="*/ 391 w 646"/>
                <a:gd name="T15" fmla="*/ 347 h 366"/>
                <a:gd name="T16" fmla="*/ 552 w 646"/>
                <a:gd name="T17" fmla="*/ 251 h 366"/>
                <a:gd name="T18" fmla="*/ 618 w 646"/>
                <a:gd name="T19" fmla="*/ 204 h 366"/>
                <a:gd name="T20" fmla="*/ 643 w 646"/>
                <a:gd name="T21" fmla="*/ 179 h 366"/>
                <a:gd name="T22" fmla="*/ 619 w 646"/>
                <a:gd name="T23" fmla="*/ 153 h 366"/>
                <a:gd name="T24" fmla="*/ 478 w 646"/>
                <a:gd name="T25" fmla="*/ 69 h 366"/>
                <a:gd name="T26" fmla="*/ 346 w 646"/>
                <a:gd name="T27" fmla="*/ 0 h 3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6"/>
                <a:gd name="T43" fmla="*/ 0 h 366"/>
                <a:gd name="T44" fmla="*/ 646 w 646"/>
                <a:gd name="T45" fmla="*/ 366 h 3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6" h="366">
                  <a:moveTo>
                    <a:pt x="346" y="0"/>
                  </a:moveTo>
                  <a:cubicBezTo>
                    <a:pt x="331" y="0"/>
                    <a:pt x="317" y="12"/>
                    <a:pt x="288" y="27"/>
                  </a:cubicBezTo>
                  <a:lnTo>
                    <a:pt x="171" y="89"/>
                  </a:lnTo>
                  <a:lnTo>
                    <a:pt x="21" y="158"/>
                  </a:lnTo>
                  <a:cubicBezTo>
                    <a:pt x="21" y="158"/>
                    <a:pt x="0" y="167"/>
                    <a:pt x="15" y="182"/>
                  </a:cubicBezTo>
                  <a:cubicBezTo>
                    <a:pt x="151" y="265"/>
                    <a:pt x="188" y="289"/>
                    <a:pt x="241" y="320"/>
                  </a:cubicBezTo>
                  <a:cubicBezTo>
                    <a:pt x="294" y="351"/>
                    <a:pt x="308" y="361"/>
                    <a:pt x="333" y="366"/>
                  </a:cubicBezTo>
                  <a:cubicBezTo>
                    <a:pt x="349" y="365"/>
                    <a:pt x="355" y="366"/>
                    <a:pt x="391" y="347"/>
                  </a:cubicBezTo>
                  <a:lnTo>
                    <a:pt x="552" y="251"/>
                  </a:lnTo>
                  <a:lnTo>
                    <a:pt x="618" y="204"/>
                  </a:lnTo>
                  <a:cubicBezTo>
                    <a:pt x="633" y="192"/>
                    <a:pt x="643" y="187"/>
                    <a:pt x="643" y="179"/>
                  </a:cubicBezTo>
                  <a:cubicBezTo>
                    <a:pt x="643" y="171"/>
                    <a:pt x="646" y="171"/>
                    <a:pt x="619" y="153"/>
                  </a:cubicBezTo>
                  <a:lnTo>
                    <a:pt x="478" y="69"/>
                  </a:lnTo>
                  <a:cubicBezTo>
                    <a:pt x="433" y="44"/>
                    <a:pt x="361" y="0"/>
                    <a:pt x="346"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8652" name="Freeform 26"/>
            <p:cNvSpPr>
              <a:spLocks/>
            </p:cNvSpPr>
            <p:nvPr/>
          </p:nvSpPr>
          <p:spPr bwMode="gray">
            <a:xfrm>
              <a:off x="2052" y="1985"/>
              <a:ext cx="254" cy="313"/>
            </a:xfrm>
            <a:custGeom>
              <a:avLst/>
              <a:gdLst>
                <a:gd name="T0" fmla="*/ 0 w 254"/>
                <a:gd name="T1" fmla="*/ 0 h 313"/>
                <a:gd name="T2" fmla="*/ 134 w 254"/>
                <a:gd name="T3" fmla="*/ 82 h 313"/>
                <a:gd name="T4" fmla="*/ 228 w 254"/>
                <a:gd name="T5" fmla="*/ 135 h 313"/>
                <a:gd name="T6" fmla="*/ 254 w 254"/>
                <a:gd name="T7" fmla="*/ 166 h 313"/>
                <a:gd name="T8" fmla="*/ 254 w 254"/>
                <a:gd name="T9" fmla="*/ 313 h 313"/>
                <a:gd name="T10" fmla="*/ 191 w 254"/>
                <a:gd name="T11" fmla="*/ 150 h 313"/>
                <a:gd name="T12" fmla="*/ 0 w 254"/>
                <a:gd name="T13" fmla="*/ 0 h 313"/>
                <a:gd name="T14" fmla="*/ 0 60000 65536"/>
                <a:gd name="T15" fmla="*/ 0 60000 65536"/>
                <a:gd name="T16" fmla="*/ 0 60000 65536"/>
                <a:gd name="T17" fmla="*/ 0 60000 65536"/>
                <a:gd name="T18" fmla="*/ 0 60000 65536"/>
                <a:gd name="T19" fmla="*/ 0 60000 65536"/>
                <a:gd name="T20" fmla="*/ 0 60000 65536"/>
                <a:gd name="T21" fmla="*/ 0 w 254"/>
                <a:gd name="T22" fmla="*/ 0 h 313"/>
                <a:gd name="T23" fmla="*/ 254 w 254"/>
                <a:gd name="T24" fmla="*/ 313 h 3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4" h="313">
                  <a:moveTo>
                    <a:pt x="0" y="0"/>
                  </a:moveTo>
                  <a:lnTo>
                    <a:pt x="134" y="82"/>
                  </a:lnTo>
                  <a:cubicBezTo>
                    <a:pt x="172" y="105"/>
                    <a:pt x="208" y="121"/>
                    <a:pt x="228" y="135"/>
                  </a:cubicBezTo>
                  <a:cubicBezTo>
                    <a:pt x="245" y="144"/>
                    <a:pt x="253" y="141"/>
                    <a:pt x="254" y="166"/>
                  </a:cubicBezTo>
                  <a:lnTo>
                    <a:pt x="254" y="313"/>
                  </a:lnTo>
                  <a:cubicBezTo>
                    <a:pt x="244" y="310"/>
                    <a:pt x="233" y="202"/>
                    <a:pt x="191" y="150"/>
                  </a:cubicBezTo>
                  <a:cubicBezTo>
                    <a:pt x="149" y="98"/>
                    <a:pt x="38" y="3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8653" name="Line 27"/>
            <p:cNvSpPr>
              <a:spLocks noChangeShapeType="1"/>
            </p:cNvSpPr>
            <p:nvPr/>
          </p:nvSpPr>
          <p:spPr bwMode="gray">
            <a:xfrm flipH="1">
              <a:off x="2203" y="1879"/>
              <a:ext cx="190" cy="106"/>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8628" name="Group 28"/>
          <p:cNvGrpSpPr>
            <a:grpSpLocks/>
          </p:cNvGrpSpPr>
          <p:nvPr/>
        </p:nvGrpSpPr>
        <p:grpSpPr bwMode="auto">
          <a:xfrm>
            <a:off x="8155093" y="6111776"/>
            <a:ext cx="1598507" cy="1341120"/>
            <a:chOff x="1944" y="1766"/>
            <a:chExt cx="708" cy="594"/>
          </a:xfrm>
        </p:grpSpPr>
        <p:sp>
          <p:nvSpPr>
            <p:cNvPr id="84" name="Freeform 29"/>
            <p:cNvSpPr>
              <a:spLocks/>
            </p:cNvSpPr>
            <p:nvPr/>
          </p:nvSpPr>
          <p:spPr bwMode="gray">
            <a:xfrm>
              <a:off x="1944" y="1928"/>
              <a:ext cx="708" cy="432"/>
            </a:xfrm>
            <a:custGeom>
              <a:avLst/>
              <a:gdLst>
                <a:gd name="T0" fmla="*/ 8 w 708"/>
                <a:gd name="T1" fmla="*/ 211 h 432"/>
                <a:gd name="T2" fmla="*/ 324 w 708"/>
                <a:gd name="T3" fmla="*/ 417 h 432"/>
                <a:gd name="T4" fmla="*/ 360 w 708"/>
                <a:gd name="T5" fmla="*/ 432 h 432"/>
                <a:gd name="T6" fmla="*/ 404 w 708"/>
                <a:gd name="T7" fmla="*/ 412 h 432"/>
                <a:gd name="T8" fmla="*/ 705 w 708"/>
                <a:gd name="T9" fmla="*/ 216 h 432"/>
                <a:gd name="T10" fmla="*/ 708 w 708"/>
                <a:gd name="T11" fmla="*/ 198 h 432"/>
                <a:gd name="T12" fmla="*/ 671 w 708"/>
                <a:gd name="T13" fmla="*/ 4 h 432"/>
                <a:gd name="T14" fmla="*/ 383 w 708"/>
                <a:gd name="T15" fmla="*/ 190 h 432"/>
                <a:gd name="T16" fmla="*/ 354 w 708"/>
                <a:gd name="T17" fmla="*/ 187 h 432"/>
                <a:gd name="T18" fmla="*/ 39 w 708"/>
                <a:gd name="T19" fmla="*/ 0 h 432"/>
                <a:gd name="T20" fmla="*/ 0 w 708"/>
                <a:gd name="T21" fmla="*/ 195 h 432"/>
                <a:gd name="T22" fmla="*/ 8 w 708"/>
                <a:gd name="T23" fmla="*/ 211 h 4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08" h="432">
                  <a:moveTo>
                    <a:pt x="8" y="211"/>
                  </a:moveTo>
                  <a:cubicBezTo>
                    <a:pt x="8" y="211"/>
                    <a:pt x="265" y="380"/>
                    <a:pt x="324" y="417"/>
                  </a:cubicBezTo>
                  <a:cubicBezTo>
                    <a:pt x="336" y="423"/>
                    <a:pt x="342" y="432"/>
                    <a:pt x="360" y="432"/>
                  </a:cubicBezTo>
                  <a:cubicBezTo>
                    <a:pt x="378" y="432"/>
                    <a:pt x="386" y="423"/>
                    <a:pt x="404" y="412"/>
                  </a:cubicBezTo>
                  <a:cubicBezTo>
                    <a:pt x="560" y="311"/>
                    <a:pt x="705" y="216"/>
                    <a:pt x="705" y="216"/>
                  </a:cubicBezTo>
                  <a:lnTo>
                    <a:pt x="708" y="198"/>
                  </a:lnTo>
                  <a:lnTo>
                    <a:pt x="671" y="4"/>
                  </a:lnTo>
                  <a:lnTo>
                    <a:pt x="383" y="190"/>
                  </a:lnTo>
                  <a:lnTo>
                    <a:pt x="354" y="187"/>
                  </a:lnTo>
                  <a:lnTo>
                    <a:pt x="39" y="0"/>
                  </a:lnTo>
                  <a:lnTo>
                    <a:pt x="0" y="195"/>
                  </a:lnTo>
                  <a:lnTo>
                    <a:pt x="8" y="211"/>
                  </a:lnTo>
                  <a:close/>
                </a:path>
              </a:pathLst>
            </a:custGeom>
            <a:gradFill rotWithShape="1">
              <a:gsLst>
                <a:gs pos="0">
                  <a:srgbClr val="FDFDFD"/>
                </a:gs>
                <a:gs pos="100000">
                  <a:srgbClr val="C0C0C0"/>
                </a:gs>
              </a:gsLst>
              <a:lin ang="5400000" scaled="1"/>
            </a:gradFill>
            <a:ln w="9525" cap="flat" cmpd="sng">
              <a:noFill/>
              <a:prstDash val="solid"/>
              <a:round/>
              <a:headEnd/>
              <a:tailEnd/>
            </a:ln>
            <a:effectLst>
              <a:outerShdw dist="25400" dir="5400000" algn="ctr" rotWithShape="0">
                <a:srgbClr val="000000"/>
              </a:outerShdw>
            </a:effectLst>
          </p:spPr>
          <p:txBody>
            <a:bodyPr wrap="none" anchor="ctr"/>
            <a:lstStyle/>
            <a:p>
              <a:pPr>
                <a:defRPr/>
              </a:pPr>
              <a:endParaRPr lang="zh-CN" altLang="en-US"/>
            </a:p>
          </p:txBody>
        </p:sp>
        <p:sp>
          <p:nvSpPr>
            <p:cNvPr id="68647" name="Freeform 30"/>
            <p:cNvSpPr>
              <a:spLocks/>
            </p:cNvSpPr>
            <p:nvPr/>
          </p:nvSpPr>
          <p:spPr bwMode="gray">
            <a:xfrm>
              <a:off x="1974" y="1766"/>
              <a:ext cx="646" cy="366"/>
            </a:xfrm>
            <a:custGeom>
              <a:avLst/>
              <a:gdLst>
                <a:gd name="T0" fmla="*/ 346 w 646"/>
                <a:gd name="T1" fmla="*/ 0 h 366"/>
                <a:gd name="T2" fmla="*/ 288 w 646"/>
                <a:gd name="T3" fmla="*/ 27 h 366"/>
                <a:gd name="T4" fmla="*/ 171 w 646"/>
                <a:gd name="T5" fmla="*/ 89 h 366"/>
                <a:gd name="T6" fmla="*/ 21 w 646"/>
                <a:gd name="T7" fmla="*/ 158 h 366"/>
                <a:gd name="T8" fmla="*/ 15 w 646"/>
                <a:gd name="T9" fmla="*/ 182 h 366"/>
                <a:gd name="T10" fmla="*/ 241 w 646"/>
                <a:gd name="T11" fmla="*/ 320 h 366"/>
                <a:gd name="T12" fmla="*/ 333 w 646"/>
                <a:gd name="T13" fmla="*/ 366 h 366"/>
                <a:gd name="T14" fmla="*/ 391 w 646"/>
                <a:gd name="T15" fmla="*/ 347 h 366"/>
                <a:gd name="T16" fmla="*/ 552 w 646"/>
                <a:gd name="T17" fmla="*/ 251 h 366"/>
                <a:gd name="T18" fmla="*/ 618 w 646"/>
                <a:gd name="T19" fmla="*/ 204 h 366"/>
                <a:gd name="T20" fmla="*/ 643 w 646"/>
                <a:gd name="T21" fmla="*/ 179 h 366"/>
                <a:gd name="T22" fmla="*/ 619 w 646"/>
                <a:gd name="T23" fmla="*/ 153 h 366"/>
                <a:gd name="T24" fmla="*/ 478 w 646"/>
                <a:gd name="T25" fmla="*/ 69 h 366"/>
                <a:gd name="T26" fmla="*/ 346 w 646"/>
                <a:gd name="T27" fmla="*/ 0 h 3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6"/>
                <a:gd name="T43" fmla="*/ 0 h 366"/>
                <a:gd name="T44" fmla="*/ 646 w 646"/>
                <a:gd name="T45" fmla="*/ 366 h 3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6" h="366">
                  <a:moveTo>
                    <a:pt x="346" y="0"/>
                  </a:moveTo>
                  <a:cubicBezTo>
                    <a:pt x="331" y="0"/>
                    <a:pt x="317" y="12"/>
                    <a:pt x="288" y="27"/>
                  </a:cubicBezTo>
                  <a:lnTo>
                    <a:pt x="171" y="89"/>
                  </a:lnTo>
                  <a:lnTo>
                    <a:pt x="21" y="158"/>
                  </a:lnTo>
                  <a:cubicBezTo>
                    <a:pt x="21" y="158"/>
                    <a:pt x="0" y="167"/>
                    <a:pt x="15" y="182"/>
                  </a:cubicBezTo>
                  <a:cubicBezTo>
                    <a:pt x="151" y="265"/>
                    <a:pt x="188" y="289"/>
                    <a:pt x="241" y="320"/>
                  </a:cubicBezTo>
                  <a:cubicBezTo>
                    <a:pt x="294" y="351"/>
                    <a:pt x="308" y="361"/>
                    <a:pt x="333" y="366"/>
                  </a:cubicBezTo>
                  <a:cubicBezTo>
                    <a:pt x="349" y="365"/>
                    <a:pt x="355" y="366"/>
                    <a:pt x="391" y="347"/>
                  </a:cubicBezTo>
                  <a:lnTo>
                    <a:pt x="552" y="251"/>
                  </a:lnTo>
                  <a:lnTo>
                    <a:pt x="618" y="204"/>
                  </a:lnTo>
                  <a:cubicBezTo>
                    <a:pt x="633" y="192"/>
                    <a:pt x="643" y="187"/>
                    <a:pt x="643" y="179"/>
                  </a:cubicBezTo>
                  <a:cubicBezTo>
                    <a:pt x="643" y="171"/>
                    <a:pt x="646" y="171"/>
                    <a:pt x="619" y="153"/>
                  </a:cubicBezTo>
                  <a:lnTo>
                    <a:pt x="478" y="69"/>
                  </a:lnTo>
                  <a:cubicBezTo>
                    <a:pt x="433" y="44"/>
                    <a:pt x="361" y="0"/>
                    <a:pt x="346"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8648" name="Freeform 31"/>
            <p:cNvSpPr>
              <a:spLocks/>
            </p:cNvSpPr>
            <p:nvPr/>
          </p:nvSpPr>
          <p:spPr bwMode="gray">
            <a:xfrm>
              <a:off x="2052" y="1985"/>
              <a:ext cx="254" cy="313"/>
            </a:xfrm>
            <a:custGeom>
              <a:avLst/>
              <a:gdLst>
                <a:gd name="T0" fmla="*/ 0 w 254"/>
                <a:gd name="T1" fmla="*/ 0 h 313"/>
                <a:gd name="T2" fmla="*/ 134 w 254"/>
                <a:gd name="T3" fmla="*/ 82 h 313"/>
                <a:gd name="T4" fmla="*/ 228 w 254"/>
                <a:gd name="T5" fmla="*/ 135 h 313"/>
                <a:gd name="T6" fmla="*/ 254 w 254"/>
                <a:gd name="T7" fmla="*/ 166 h 313"/>
                <a:gd name="T8" fmla="*/ 254 w 254"/>
                <a:gd name="T9" fmla="*/ 313 h 313"/>
                <a:gd name="T10" fmla="*/ 191 w 254"/>
                <a:gd name="T11" fmla="*/ 150 h 313"/>
                <a:gd name="T12" fmla="*/ 0 w 254"/>
                <a:gd name="T13" fmla="*/ 0 h 313"/>
                <a:gd name="T14" fmla="*/ 0 60000 65536"/>
                <a:gd name="T15" fmla="*/ 0 60000 65536"/>
                <a:gd name="T16" fmla="*/ 0 60000 65536"/>
                <a:gd name="T17" fmla="*/ 0 60000 65536"/>
                <a:gd name="T18" fmla="*/ 0 60000 65536"/>
                <a:gd name="T19" fmla="*/ 0 60000 65536"/>
                <a:gd name="T20" fmla="*/ 0 60000 65536"/>
                <a:gd name="T21" fmla="*/ 0 w 254"/>
                <a:gd name="T22" fmla="*/ 0 h 313"/>
                <a:gd name="T23" fmla="*/ 254 w 254"/>
                <a:gd name="T24" fmla="*/ 313 h 3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4" h="313">
                  <a:moveTo>
                    <a:pt x="0" y="0"/>
                  </a:moveTo>
                  <a:lnTo>
                    <a:pt x="134" y="82"/>
                  </a:lnTo>
                  <a:cubicBezTo>
                    <a:pt x="172" y="105"/>
                    <a:pt x="208" y="121"/>
                    <a:pt x="228" y="135"/>
                  </a:cubicBezTo>
                  <a:cubicBezTo>
                    <a:pt x="245" y="144"/>
                    <a:pt x="253" y="141"/>
                    <a:pt x="254" y="166"/>
                  </a:cubicBezTo>
                  <a:lnTo>
                    <a:pt x="254" y="313"/>
                  </a:lnTo>
                  <a:cubicBezTo>
                    <a:pt x="244" y="310"/>
                    <a:pt x="233" y="202"/>
                    <a:pt x="191" y="150"/>
                  </a:cubicBezTo>
                  <a:cubicBezTo>
                    <a:pt x="149" y="98"/>
                    <a:pt x="38" y="3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8649" name="Line 32"/>
            <p:cNvSpPr>
              <a:spLocks noChangeShapeType="1"/>
            </p:cNvSpPr>
            <p:nvPr/>
          </p:nvSpPr>
          <p:spPr bwMode="gray">
            <a:xfrm>
              <a:off x="2203" y="1879"/>
              <a:ext cx="190" cy="106"/>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8629" name="矩形 88"/>
          <p:cNvSpPr>
            <a:spLocks noChangeArrowheads="1"/>
          </p:cNvSpPr>
          <p:nvPr/>
        </p:nvSpPr>
        <p:spPr bwMode="auto">
          <a:xfrm>
            <a:off x="3684693" y="3510815"/>
            <a:ext cx="226318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p>
            <a:r>
              <a:rPr lang="zh-CN" altLang="en-US">
                <a:solidFill>
                  <a:srgbClr val="3333FF"/>
                </a:solidFill>
                <a:ea typeface="黑体" pitchFamily="49" charset="-122"/>
              </a:rPr>
              <a:t>物理载体实现</a:t>
            </a:r>
          </a:p>
        </p:txBody>
      </p:sp>
      <p:sp>
        <p:nvSpPr>
          <p:cNvPr id="68630" name="矩形 89"/>
          <p:cNvSpPr>
            <a:spLocks noChangeArrowheads="1"/>
          </p:cNvSpPr>
          <p:nvPr/>
        </p:nvSpPr>
        <p:spPr bwMode="auto">
          <a:xfrm>
            <a:off x="7694507" y="3619189"/>
            <a:ext cx="226318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p>
            <a:r>
              <a:rPr lang="zh-CN" altLang="en-US">
                <a:solidFill>
                  <a:srgbClr val="3333FF"/>
                </a:solidFill>
                <a:ea typeface="黑体" pitchFamily="49" charset="-122"/>
              </a:rPr>
              <a:t>物理载体实现</a:t>
            </a:r>
          </a:p>
        </p:txBody>
      </p:sp>
      <p:sp>
        <p:nvSpPr>
          <p:cNvPr id="68631" name="矩形 90"/>
          <p:cNvSpPr>
            <a:spLocks noChangeArrowheads="1"/>
          </p:cNvSpPr>
          <p:nvPr/>
        </p:nvSpPr>
        <p:spPr bwMode="auto">
          <a:xfrm>
            <a:off x="8236373" y="5461535"/>
            <a:ext cx="226318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p>
            <a:r>
              <a:rPr lang="zh-CN" altLang="en-US">
                <a:solidFill>
                  <a:srgbClr val="3333FF"/>
                </a:solidFill>
                <a:ea typeface="黑体" pitchFamily="49" charset="-122"/>
              </a:rPr>
              <a:t>物理载体实现</a:t>
            </a:r>
          </a:p>
        </p:txBody>
      </p:sp>
      <p:sp>
        <p:nvSpPr>
          <p:cNvPr id="68632" name="矩形 91"/>
          <p:cNvSpPr>
            <a:spLocks noChangeArrowheads="1"/>
          </p:cNvSpPr>
          <p:nvPr/>
        </p:nvSpPr>
        <p:spPr bwMode="auto">
          <a:xfrm>
            <a:off x="2709333" y="5569909"/>
            <a:ext cx="226318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p>
            <a:r>
              <a:rPr lang="zh-CN" altLang="en-US">
                <a:solidFill>
                  <a:srgbClr val="3333FF"/>
                </a:solidFill>
                <a:ea typeface="黑体" pitchFamily="49" charset="-122"/>
              </a:rPr>
              <a:t>物理载体实现</a:t>
            </a:r>
          </a:p>
        </p:txBody>
      </p:sp>
      <p:sp>
        <p:nvSpPr>
          <p:cNvPr id="68633" name="Rectangle 16"/>
          <p:cNvSpPr>
            <a:spLocks noChangeArrowheads="1"/>
          </p:cNvSpPr>
          <p:nvPr/>
        </p:nvSpPr>
        <p:spPr bwMode="auto">
          <a:xfrm>
            <a:off x="1192107" y="3190754"/>
            <a:ext cx="1575929" cy="74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p>
            <a:pPr algn="ctr" eaLnBrk="0" hangingPunct="0"/>
            <a:r>
              <a:rPr lang="zh-CN" altLang="en-US" sz="2000" b="1" dirty="0">
                <a:solidFill>
                  <a:srgbClr val="FF0000"/>
                </a:solidFill>
              </a:rPr>
              <a:t>嵌入式</a:t>
            </a:r>
            <a:endParaRPr lang="en-US" altLang="zh-CN" sz="2000" b="1" dirty="0">
              <a:solidFill>
                <a:srgbClr val="FF0000"/>
              </a:solidFill>
            </a:endParaRPr>
          </a:p>
          <a:p>
            <a:pPr algn="ctr" eaLnBrk="0" hangingPunct="0"/>
            <a:r>
              <a:rPr lang="zh-CN" altLang="en-US" sz="2000" b="1" dirty="0">
                <a:solidFill>
                  <a:srgbClr val="FF0000"/>
                </a:solidFill>
              </a:rPr>
              <a:t>微处理器</a:t>
            </a:r>
            <a:endParaRPr lang="en-US" altLang="zh-CN" sz="1700" dirty="0">
              <a:solidFill>
                <a:srgbClr val="FF0000"/>
              </a:solidFill>
            </a:endParaRPr>
          </a:p>
        </p:txBody>
      </p:sp>
      <p:sp>
        <p:nvSpPr>
          <p:cNvPr id="68634" name="Rectangle 16"/>
          <p:cNvSpPr>
            <a:spLocks noChangeArrowheads="1"/>
          </p:cNvSpPr>
          <p:nvPr/>
        </p:nvSpPr>
        <p:spPr bwMode="auto">
          <a:xfrm>
            <a:off x="10403840" y="3185695"/>
            <a:ext cx="1300480" cy="439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p>
            <a:pPr algn="ctr" eaLnBrk="0" hangingPunct="0"/>
            <a:r>
              <a:rPr lang="zh-CN" altLang="en-US" sz="2000" b="1" dirty="0">
                <a:solidFill>
                  <a:srgbClr val="FF0000"/>
                </a:solidFill>
              </a:rPr>
              <a:t>处理器</a:t>
            </a:r>
            <a:endParaRPr lang="en-US" altLang="zh-CN" sz="1700" dirty="0">
              <a:solidFill>
                <a:srgbClr val="FF0000"/>
              </a:solidFill>
            </a:endParaRPr>
          </a:p>
        </p:txBody>
      </p:sp>
      <p:sp>
        <p:nvSpPr>
          <p:cNvPr id="68635" name="Rectangle 16"/>
          <p:cNvSpPr>
            <a:spLocks noChangeArrowheads="1"/>
          </p:cNvSpPr>
          <p:nvPr/>
        </p:nvSpPr>
        <p:spPr bwMode="auto">
          <a:xfrm>
            <a:off x="10512213" y="5678283"/>
            <a:ext cx="1300480" cy="438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p>
            <a:pPr algn="ctr" eaLnBrk="0" hangingPunct="0"/>
            <a:r>
              <a:rPr lang="en-US" altLang="zh-CN" sz="2000" b="1" dirty="0">
                <a:solidFill>
                  <a:srgbClr val="FF0000"/>
                </a:solidFill>
              </a:rPr>
              <a:t>FPGA</a:t>
            </a:r>
            <a:endParaRPr lang="en-US" altLang="zh-CN" sz="1700" dirty="0">
              <a:solidFill>
                <a:srgbClr val="FF0000"/>
              </a:solidFill>
            </a:endParaRPr>
          </a:p>
        </p:txBody>
      </p:sp>
      <p:sp>
        <p:nvSpPr>
          <p:cNvPr id="68636" name="Rectangle 16"/>
          <p:cNvSpPr>
            <a:spLocks noChangeArrowheads="1"/>
          </p:cNvSpPr>
          <p:nvPr/>
        </p:nvSpPr>
        <p:spPr bwMode="auto">
          <a:xfrm>
            <a:off x="1300480" y="6003403"/>
            <a:ext cx="1300480" cy="438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p>
            <a:pPr algn="ctr" eaLnBrk="0" hangingPunct="0"/>
            <a:r>
              <a:rPr lang="en-US" altLang="zh-CN" sz="2000" b="1" dirty="0">
                <a:solidFill>
                  <a:srgbClr val="FF0000"/>
                </a:solidFill>
              </a:rPr>
              <a:t>ASIC</a:t>
            </a:r>
            <a:endParaRPr lang="en-US" altLang="zh-CN" sz="1700" dirty="0">
              <a:solidFill>
                <a:srgbClr val="FF0000"/>
              </a:solidFill>
            </a:endParaRPr>
          </a:p>
        </p:txBody>
      </p:sp>
      <p:pic>
        <p:nvPicPr>
          <p:cNvPr id="68637" name="Picture 2" descr="microcontroller_ATMega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601" y="3873023"/>
            <a:ext cx="889564" cy="54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38" name="Picture 3" descr="ARM 7NX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7227" y="4592381"/>
            <a:ext cx="979876" cy="75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39" name="Picture 4" descr="am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0587" y="3619189"/>
            <a:ext cx="869245" cy="65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40" name="Picture 5" descr="u=1781669974,2465447817&amp;fm=0&amp;g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20587" y="4377802"/>
            <a:ext cx="866987" cy="654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41" name="图片 8" descr="M:\我的科研\4 旁路攻击\sasebo-GII\Side-channel Attack Standard Evaluation Board (SASEBO) -SASEBO-GII_files\SASEBO-GII.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37334" y="6111776"/>
            <a:ext cx="758613" cy="68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42" name="Picture 7" descr="SASEBO-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37334" y="6935865"/>
            <a:ext cx="758613" cy="69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43" name="Picture 8" descr="lsi 1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0481" y="6436895"/>
            <a:ext cx="783450" cy="65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44" name="Picture 9" descr="lsi 9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75841" y="6436895"/>
            <a:ext cx="783450" cy="65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45" name="Picture 10" descr="lsi6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33974" y="7195509"/>
            <a:ext cx="848924" cy="697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AutoShape 33"/>
          <p:cNvSpPr>
            <a:spLocks noChangeArrowheads="1"/>
          </p:cNvSpPr>
          <p:nvPr/>
        </p:nvSpPr>
        <p:spPr bwMode="gray">
          <a:xfrm>
            <a:off x="7844899" y="49672"/>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7" name="Text Box 35"/>
          <p:cNvSpPr txBox="1">
            <a:spLocks noChangeArrowheads="1"/>
          </p:cNvSpPr>
          <p:nvPr/>
        </p:nvSpPr>
        <p:spPr bwMode="gray">
          <a:xfrm>
            <a:off x="8113276" y="10724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grpSp>
        <p:nvGrpSpPr>
          <p:cNvPr id="58" name="组合 4"/>
          <p:cNvGrpSpPr>
            <a:grpSpLocks/>
          </p:cNvGrpSpPr>
          <p:nvPr/>
        </p:nvGrpSpPr>
        <p:grpSpPr bwMode="auto">
          <a:xfrm>
            <a:off x="8903798" y="126435"/>
            <a:ext cx="4001663" cy="589281"/>
            <a:chOff x="288838" y="21598"/>
            <a:chExt cx="4351137" cy="590400"/>
          </a:xfrm>
        </p:grpSpPr>
        <p:sp>
          <p:nvSpPr>
            <p:cNvPr id="59" name="圆角矩形 58"/>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60" name="圆角矩形 4"/>
            <p:cNvSpPr/>
            <p:nvPr/>
          </p:nvSpPr>
          <p:spPr>
            <a:xfrm>
              <a:off x="418102" y="80412"/>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密码旁路分析研究背景</a:t>
              </a:r>
            </a:p>
          </p:txBody>
        </p:sp>
      </p:grpSp>
      <p:sp>
        <p:nvSpPr>
          <p:cNvPr id="61" name="矩形 60"/>
          <p:cNvSpPr/>
          <p:nvPr/>
        </p:nvSpPr>
        <p:spPr>
          <a:xfrm>
            <a:off x="2768036" y="1419140"/>
            <a:ext cx="7427583"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密码旁路分析原理：密钥分而治之</a:t>
            </a:r>
          </a:p>
        </p:txBody>
      </p:sp>
      <p:sp>
        <p:nvSpPr>
          <p:cNvPr id="62" name="矩形 61"/>
          <p:cNvSpPr/>
          <p:nvPr/>
        </p:nvSpPr>
        <p:spPr>
          <a:xfrm>
            <a:off x="1317824" y="2121912"/>
            <a:ext cx="11281024" cy="738664"/>
          </a:xfrm>
          <a:prstGeom prst="rect">
            <a:avLst/>
          </a:prstGeom>
        </p:spPr>
        <p:txBody>
          <a:bodyPr wrap="square">
            <a:spAutoFit/>
          </a:bodyPr>
          <a:lstStyle/>
          <a:p>
            <a:pPr eaLnBrk="1" hangingPunct="1">
              <a:lnSpc>
                <a:spcPct val="150000"/>
              </a:lnSpc>
            </a:pPr>
            <a:r>
              <a:rPr lang="en-US" altLang="zh-CN" sz="2800" dirty="0">
                <a:solidFill>
                  <a:srgbClr val="0000CC"/>
                </a:solidFill>
                <a:ea typeface="黑体" pitchFamily="49" charset="-122"/>
              </a:rPr>
              <a:t>       1</a:t>
            </a:r>
            <a:r>
              <a:rPr lang="zh-CN" altLang="en-US" sz="2800" dirty="0">
                <a:solidFill>
                  <a:srgbClr val="0000CC"/>
                </a:solidFill>
                <a:ea typeface="黑体" pitchFamily="49" charset="-122"/>
              </a:rPr>
              <a:t>、任何密码算法都要依附一个载体平台，即密码芯片来运行；</a:t>
            </a:r>
            <a:endParaRPr lang="en-US" altLang="zh-CN" sz="2800" dirty="0">
              <a:solidFill>
                <a:srgbClr val="0000CC"/>
              </a:solidFill>
              <a:ea typeface="黑体" pitchFamily="49" charset="-122"/>
            </a:endParaRPr>
          </a:p>
        </p:txBody>
      </p:sp>
    </p:spTree>
    <p:extLst>
      <p:ext uri="{BB962C8B-B14F-4D97-AF65-F5344CB8AC3E}">
        <p14:creationId xmlns:p14="http://schemas.microsoft.com/office/powerpoint/2010/main" val="641272949"/>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AutoShape 43"/>
          <p:cNvSpPr>
            <a:spLocks noChangeArrowheads="1"/>
          </p:cNvSpPr>
          <p:nvPr/>
        </p:nvSpPr>
        <p:spPr bwMode="gray">
          <a:xfrm>
            <a:off x="3106702" y="4021282"/>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grpSp>
        <p:nvGrpSpPr>
          <p:cNvPr id="50178" name="Group 3"/>
          <p:cNvGrpSpPr>
            <a:grpSpLocks/>
          </p:cNvGrpSpPr>
          <p:nvPr/>
        </p:nvGrpSpPr>
        <p:grpSpPr bwMode="auto">
          <a:xfrm>
            <a:off x="950525" y="975360"/>
            <a:ext cx="1325316" cy="8100907"/>
            <a:chOff x="421" y="432"/>
            <a:chExt cx="587" cy="3456"/>
          </a:xfrm>
        </p:grpSpPr>
        <p:sp>
          <p:nvSpPr>
            <p:cNvPr id="217092" name="Text Box 4"/>
            <p:cNvSpPr txBox="1">
              <a:spLocks noChangeArrowheads="1"/>
            </p:cNvSpPr>
            <p:nvPr/>
          </p:nvSpPr>
          <p:spPr bwMode="auto">
            <a:xfrm>
              <a:off x="421" y="432"/>
              <a:ext cx="511" cy="3312"/>
            </a:xfrm>
            <a:prstGeom prst="rect">
              <a:avLst/>
            </a:prstGeom>
            <a:noFill/>
            <a:ln w="9525">
              <a:noFill/>
              <a:miter lim="800000"/>
              <a:headEnd/>
              <a:tailEnd/>
            </a:ln>
            <a:effectLst/>
          </p:spPr>
          <p:txBody>
            <a:bodyPr vert="eaVert">
              <a:spAutoFit/>
            </a:bodyPr>
            <a:lstStyle/>
            <a:p>
              <a:pPr algn="ctr">
                <a:spcBef>
                  <a:spcPct val="50000"/>
                </a:spcBef>
                <a:defRPr/>
              </a:pPr>
              <a:r>
                <a:rPr lang="zh-CN" altLang="en-US" sz="6300" b="1" dirty="0">
                  <a:solidFill>
                    <a:srgbClr val="006666"/>
                  </a:solidFill>
                  <a:effectLst>
                    <a:outerShdw blurRad="38100" dist="38100" dir="2700000" algn="tl">
                      <a:srgbClr val="C0C0C0"/>
                    </a:outerShdw>
                  </a:effectLst>
                  <a:latin typeface="Garamond" pitchFamily="18" charset="0"/>
                  <a:ea typeface="华文中宋" pitchFamily="2" charset="-122"/>
                </a:rPr>
                <a:t>提       纲</a:t>
              </a:r>
            </a:p>
          </p:txBody>
        </p:sp>
        <p:sp>
          <p:nvSpPr>
            <p:cNvPr id="50232" name="Line 5"/>
            <p:cNvSpPr>
              <a:spLocks noChangeShapeType="1"/>
            </p:cNvSpPr>
            <p:nvPr/>
          </p:nvSpPr>
          <p:spPr bwMode="auto">
            <a:xfrm>
              <a:off x="1008" y="432"/>
              <a:ext cx="0" cy="345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a14:hiddenLine>
              </a:ext>
            </a:extLst>
          </p:spPr>
          <p:txBody>
            <a:bodyPr>
              <a:spAutoFit/>
            </a:bodyPr>
            <a:lstStyle/>
            <a:p>
              <a:endParaRPr lang="zh-CN" altLang="en-US"/>
            </a:p>
          </p:txBody>
        </p:sp>
      </p:grpSp>
      <p:sp>
        <p:nvSpPr>
          <p:cNvPr id="50179" name="Line 6"/>
          <p:cNvSpPr>
            <a:spLocks noChangeShapeType="1"/>
          </p:cNvSpPr>
          <p:nvPr/>
        </p:nvSpPr>
        <p:spPr bwMode="auto">
          <a:xfrm>
            <a:off x="2302933" y="984392"/>
            <a:ext cx="0" cy="7988018"/>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lIns="130046" tIns="65023" rIns="130046" bIns="65023">
            <a:spAutoFit/>
          </a:bodyPr>
          <a:lstStyle/>
          <a:p>
            <a:endParaRPr lang="zh-CN" altLang="en-US"/>
          </a:p>
        </p:txBody>
      </p:sp>
      <p:sp>
        <p:nvSpPr>
          <p:cNvPr id="10" name="AutoShape 33"/>
          <p:cNvSpPr>
            <a:spLocks noChangeArrowheads="1"/>
          </p:cNvSpPr>
          <p:nvPr/>
        </p:nvSpPr>
        <p:spPr bwMode="gray">
          <a:xfrm>
            <a:off x="3072836" y="1318543"/>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0184" name="Text Box 35"/>
          <p:cNvSpPr txBox="1">
            <a:spLocks noChangeArrowheads="1"/>
          </p:cNvSpPr>
          <p:nvPr/>
        </p:nvSpPr>
        <p:spPr bwMode="gray">
          <a:xfrm>
            <a:off x="3323732" y="1386276"/>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sp>
        <p:nvSpPr>
          <p:cNvPr id="12" name="AutoShape 38"/>
          <p:cNvSpPr>
            <a:spLocks noChangeArrowheads="1"/>
          </p:cNvSpPr>
          <p:nvPr/>
        </p:nvSpPr>
        <p:spPr bwMode="gray">
          <a:xfrm>
            <a:off x="3072836" y="2793533"/>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0186" name="Text Box 40"/>
          <p:cNvSpPr txBox="1">
            <a:spLocks noChangeArrowheads="1"/>
          </p:cNvSpPr>
          <p:nvPr/>
        </p:nvSpPr>
        <p:spPr bwMode="gray">
          <a:xfrm>
            <a:off x="3348285" y="2824541"/>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50188" name="Text Box 45"/>
          <p:cNvSpPr txBox="1">
            <a:spLocks noChangeArrowheads="1"/>
          </p:cNvSpPr>
          <p:nvPr/>
        </p:nvSpPr>
        <p:spPr bwMode="gray">
          <a:xfrm>
            <a:off x="3417572" y="407885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sp>
        <p:nvSpPr>
          <p:cNvPr id="16" name="AutoShape 48"/>
          <p:cNvSpPr>
            <a:spLocks noChangeArrowheads="1"/>
          </p:cNvSpPr>
          <p:nvPr/>
        </p:nvSpPr>
        <p:spPr bwMode="gray">
          <a:xfrm>
            <a:off x="3165404" y="5416829"/>
            <a:ext cx="975360" cy="684107"/>
          </a:xfrm>
          <a:prstGeom prst="diamond">
            <a:avLst/>
          </a:prstGeom>
          <a:solidFill>
            <a:srgbClr val="3366FF"/>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0190" name="Text Box 50"/>
          <p:cNvSpPr txBox="1">
            <a:spLocks noChangeArrowheads="1"/>
          </p:cNvSpPr>
          <p:nvPr/>
        </p:nvSpPr>
        <p:spPr bwMode="gray">
          <a:xfrm>
            <a:off x="3384410" y="5502623"/>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4</a:t>
            </a:r>
            <a:endParaRPr lang="zh-CN" altLang="zh-CN" sz="2800" dirty="0">
              <a:latin typeface="华文中宋" pitchFamily="2" charset="-122"/>
              <a:ea typeface="华文中宋" pitchFamily="2" charset="-122"/>
              <a:cs typeface="宋体" pitchFamily="2" charset="-122"/>
            </a:endParaRPr>
          </a:p>
        </p:txBody>
      </p:sp>
      <p:sp>
        <p:nvSpPr>
          <p:cNvPr id="50193" name="AutoShape 61"/>
          <p:cNvSpPr>
            <a:spLocks noChangeArrowheads="1"/>
          </p:cNvSpPr>
          <p:nvPr/>
        </p:nvSpPr>
        <p:spPr bwMode="auto">
          <a:xfrm>
            <a:off x="2709333" y="1300480"/>
            <a:ext cx="8500534" cy="758613"/>
          </a:xfrm>
          <a:prstGeom prst="roundRect">
            <a:avLst>
              <a:gd name="adj" fmla="val 16667"/>
            </a:avLst>
          </a:pr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lIns="130046" tIns="65023" rIns="130046" bIns="65023" anchor="ctr"/>
          <a:lstStyle/>
          <a:p>
            <a:pPr algn="ctr"/>
            <a:endParaRPr lang="zh-CN" altLang="zh-CN">
              <a:latin typeface="华文中宋" pitchFamily="2" charset="-122"/>
              <a:ea typeface="华文中宋" pitchFamily="2" charset="-122"/>
              <a:cs typeface="宋体" pitchFamily="2" charset="-122"/>
            </a:endParaRPr>
          </a:p>
        </p:txBody>
      </p:sp>
      <p:grpSp>
        <p:nvGrpSpPr>
          <p:cNvPr id="50194" name="组合 4"/>
          <p:cNvGrpSpPr>
            <a:grpSpLocks/>
          </p:cNvGrpSpPr>
          <p:nvPr/>
        </p:nvGrpSpPr>
        <p:grpSpPr bwMode="auto">
          <a:xfrm>
            <a:off x="4131734" y="1395307"/>
            <a:ext cx="6427894" cy="589281"/>
            <a:chOff x="288838" y="21598"/>
            <a:chExt cx="4278985" cy="590400"/>
          </a:xfrm>
        </p:grpSpPr>
        <p:sp>
          <p:nvSpPr>
            <p:cNvPr id="26" name="圆角矩形 25"/>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7"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为什么研究？密码旁路分析研究背景</a:t>
              </a:r>
            </a:p>
          </p:txBody>
        </p:sp>
      </p:grpSp>
      <p:grpSp>
        <p:nvGrpSpPr>
          <p:cNvPr id="50195" name="组合 4"/>
          <p:cNvGrpSpPr>
            <a:grpSpLocks/>
          </p:cNvGrpSpPr>
          <p:nvPr/>
        </p:nvGrpSpPr>
        <p:grpSpPr bwMode="auto">
          <a:xfrm>
            <a:off x="4131734" y="2854494"/>
            <a:ext cx="6427894" cy="589279"/>
            <a:chOff x="288838" y="21598"/>
            <a:chExt cx="4278985" cy="590400"/>
          </a:xfrm>
        </p:grpSpPr>
        <p:sp>
          <p:nvSpPr>
            <p:cNvPr id="29" name="圆角矩形 28"/>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0" name="圆角矩形 4"/>
            <p:cNvSpPr/>
            <p:nvPr/>
          </p:nvSpPr>
          <p:spPr>
            <a:xfrm>
              <a:off x="317395" y="51004"/>
              <a:ext cx="4221871" cy="531588"/>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现状怎么样？国内外研究现状及分析</a:t>
              </a:r>
            </a:p>
          </p:txBody>
        </p:sp>
      </p:grpSp>
      <p:grpSp>
        <p:nvGrpSpPr>
          <p:cNvPr id="50196" name="组合 4"/>
          <p:cNvGrpSpPr>
            <a:grpSpLocks/>
          </p:cNvGrpSpPr>
          <p:nvPr/>
        </p:nvGrpSpPr>
        <p:grpSpPr bwMode="auto">
          <a:xfrm>
            <a:off x="4131734" y="4098046"/>
            <a:ext cx="6427894" cy="589281"/>
            <a:chOff x="288838" y="21598"/>
            <a:chExt cx="4278985" cy="590400"/>
          </a:xfrm>
        </p:grpSpPr>
        <p:sp>
          <p:nvSpPr>
            <p:cNvPr id="32" name="圆角矩形 3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攻击怎么干？典型攻击原理与实例分析</a:t>
              </a:r>
            </a:p>
          </p:txBody>
        </p:sp>
      </p:grpSp>
      <p:grpSp>
        <p:nvGrpSpPr>
          <p:cNvPr id="50198" name="组合 4"/>
          <p:cNvGrpSpPr>
            <a:grpSpLocks/>
          </p:cNvGrpSpPr>
          <p:nvPr/>
        </p:nvGrpSpPr>
        <p:grpSpPr bwMode="auto">
          <a:xfrm>
            <a:off x="4131734" y="5500367"/>
            <a:ext cx="6427894" cy="589279"/>
            <a:chOff x="288838" y="21598"/>
            <a:chExt cx="4278985" cy="590400"/>
          </a:xfrm>
        </p:grpSpPr>
        <p:sp>
          <p:nvSpPr>
            <p:cNvPr id="41" name="圆角矩形 40"/>
            <p:cNvSpPr/>
            <p:nvPr/>
          </p:nvSpPr>
          <p:spPr>
            <a:xfrm>
              <a:off x="288838" y="21598"/>
              <a:ext cx="4278985" cy="590400"/>
            </a:xfrm>
            <a:prstGeom prst="roundRect">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2" name="圆角矩形 4"/>
            <p:cNvSpPr/>
            <p:nvPr/>
          </p:nvSpPr>
          <p:spPr>
            <a:xfrm>
              <a:off x="317395" y="51004"/>
              <a:ext cx="4221871" cy="531588"/>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未来怎么走？未来研究热点分析与展望</a:t>
              </a:r>
            </a:p>
          </p:txBody>
        </p:sp>
      </p:grpSp>
      <p:sp>
        <p:nvSpPr>
          <p:cNvPr id="49" name="AutoShape 53"/>
          <p:cNvSpPr>
            <a:spLocks noChangeArrowheads="1"/>
          </p:cNvSpPr>
          <p:nvPr/>
        </p:nvSpPr>
        <p:spPr bwMode="gray">
          <a:xfrm>
            <a:off x="3208303" y="6928997"/>
            <a:ext cx="975360" cy="684107"/>
          </a:xfrm>
          <a:prstGeom prst="diamond">
            <a:avLst/>
          </a:prstGeom>
          <a:solidFill>
            <a:srgbClr val="8080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0201" name="Text Box 55"/>
          <p:cNvSpPr txBox="1">
            <a:spLocks noChangeArrowheads="1"/>
          </p:cNvSpPr>
          <p:nvPr/>
        </p:nvSpPr>
        <p:spPr bwMode="gray">
          <a:xfrm>
            <a:off x="3473592" y="7041886"/>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5</a:t>
            </a:r>
            <a:endParaRPr lang="zh-CN" altLang="zh-CN" sz="2800" dirty="0">
              <a:latin typeface="华文中宋" pitchFamily="2" charset="-122"/>
              <a:ea typeface="华文中宋" pitchFamily="2" charset="-122"/>
              <a:cs typeface="宋体" pitchFamily="2" charset="-122"/>
            </a:endParaRPr>
          </a:p>
        </p:txBody>
      </p:sp>
      <p:sp>
        <p:nvSpPr>
          <p:cNvPr id="52" name="圆角矩形 51"/>
          <p:cNvSpPr/>
          <p:nvPr/>
        </p:nvSpPr>
        <p:spPr bwMode="auto">
          <a:xfrm>
            <a:off x="4192694" y="7021567"/>
            <a:ext cx="6427893" cy="589279"/>
          </a:xfrm>
          <a:prstGeom prst="roundRect">
            <a:avLst/>
          </a:prstGeom>
          <a:solidFill>
            <a:srgbClr val="808000"/>
          </a:solidFill>
          <a:ln w="25400" algn="ctr">
            <a:solidFill>
              <a:schemeClr val="bg1"/>
            </a:solidFill>
            <a:miter lim="800000"/>
            <a:headEnd/>
            <a:tailEnd/>
          </a:ln>
          <a:effectLst>
            <a:outerShdw dist="63500" dir="2212194" algn="ctr" rotWithShape="0">
              <a:srgbClr val="333333">
                <a:alpha val="50000"/>
              </a:srgbClr>
            </a:outerShdw>
          </a:effectLst>
        </p:spPr>
      </p:sp>
      <p:sp>
        <p:nvSpPr>
          <p:cNvPr id="53" name="圆角矩形 4"/>
          <p:cNvSpPr/>
          <p:nvPr/>
        </p:nvSpPr>
        <p:spPr bwMode="auto">
          <a:xfrm>
            <a:off x="4278488" y="7080267"/>
            <a:ext cx="6342099" cy="530579"/>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我们怎么办？总结与建议</a:t>
            </a:r>
          </a:p>
        </p:txBody>
      </p:sp>
    </p:spTree>
    <p:extLst>
      <p:ext uri="{BB962C8B-B14F-4D97-AF65-F5344CB8AC3E}">
        <p14:creationId xmlns:p14="http://schemas.microsoft.com/office/powerpoint/2010/main" val="6599874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AutoShape 33"/>
          <p:cNvSpPr>
            <a:spLocks noChangeArrowheads="1"/>
          </p:cNvSpPr>
          <p:nvPr/>
        </p:nvSpPr>
        <p:spPr bwMode="gray">
          <a:xfrm>
            <a:off x="7844899" y="49672"/>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2" name="Text Box 35"/>
          <p:cNvSpPr txBox="1">
            <a:spLocks noChangeArrowheads="1"/>
          </p:cNvSpPr>
          <p:nvPr/>
        </p:nvSpPr>
        <p:spPr bwMode="gray">
          <a:xfrm>
            <a:off x="8113276" y="10724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grpSp>
        <p:nvGrpSpPr>
          <p:cNvPr id="53" name="组合 4"/>
          <p:cNvGrpSpPr>
            <a:grpSpLocks/>
          </p:cNvGrpSpPr>
          <p:nvPr/>
        </p:nvGrpSpPr>
        <p:grpSpPr bwMode="auto">
          <a:xfrm>
            <a:off x="8903798" y="126435"/>
            <a:ext cx="4001663" cy="589281"/>
            <a:chOff x="288838" y="21598"/>
            <a:chExt cx="4351137" cy="590400"/>
          </a:xfrm>
        </p:grpSpPr>
        <p:sp>
          <p:nvSpPr>
            <p:cNvPr id="54" name="圆角矩形 53"/>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55" name="圆角矩形 4"/>
            <p:cNvSpPr/>
            <p:nvPr/>
          </p:nvSpPr>
          <p:spPr>
            <a:xfrm>
              <a:off x="418102" y="80412"/>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密码旁路分析研究背景</a:t>
              </a:r>
            </a:p>
          </p:txBody>
        </p:sp>
      </p:grpSp>
      <p:sp>
        <p:nvSpPr>
          <p:cNvPr id="57" name="矩形 56"/>
          <p:cNvSpPr/>
          <p:nvPr/>
        </p:nvSpPr>
        <p:spPr>
          <a:xfrm>
            <a:off x="1558080" y="2528912"/>
            <a:ext cx="9827389" cy="738664"/>
          </a:xfrm>
          <a:prstGeom prst="rect">
            <a:avLst/>
          </a:prstGeom>
        </p:spPr>
        <p:txBody>
          <a:bodyPr wrap="square">
            <a:spAutoFit/>
          </a:bodyPr>
          <a:lstStyle/>
          <a:p>
            <a:pPr eaLnBrk="1" hangingPunct="1">
              <a:lnSpc>
                <a:spcPct val="150000"/>
              </a:lnSpc>
            </a:pPr>
            <a:r>
              <a:rPr lang="en-US" altLang="zh-CN" sz="2800" dirty="0">
                <a:solidFill>
                  <a:srgbClr val="0000CC"/>
                </a:solidFill>
                <a:ea typeface="黑体" pitchFamily="49" charset="-122"/>
              </a:rPr>
              <a:t>      2</a:t>
            </a:r>
            <a:r>
              <a:rPr lang="zh-CN" altLang="en-US" sz="2800" dirty="0">
                <a:solidFill>
                  <a:srgbClr val="0000CC"/>
                </a:solidFill>
                <a:ea typeface="黑体" pitchFamily="49" charset="-122"/>
              </a:rPr>
              <a:t>、密码算法在密码芯片上实现时，总会产生旁路泄露；</a:t>
            </a:r>
            <a:endParaRPr lang="en-US" altLang="zh-CN" sz="2800" dirty="0">
              <a:solidFill>
                <a:srgbClr val="0000CC"/>
              </a:solidFill>
              <a:ea typeface="黑体" pitchFamily="49" charset="-122"/>
            </a:endParaRPr>
          </a:p>
        </p:txBody>
      </p:sp>
      <p:sp>
        <p:nvSpPr>
          <p:cNvPr id="59" name="矩形 58"/>
          <p:cNvSpPr/>
          <p:nvPr/>
        </p:nvSpPr>
        <p:spPr>
          <a:xfrm>
            <a:off x="2757984" y="1744061"/>
            <a:ext cx="7427583"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密码旁路分析原理：密钥分而治之</a:t>
            </a:r>
          </a:p>
        </p:txBody>
      </p:sp>
      <p:graphicFrame>
        <p:nvGraphicFramePr>
          <p:cNvPr id="3" name="对象 2"/>
          <p:cNvGraphicFramePr>
            <a:graphicFrameLocks noChangeAspect="1"/>
          </p:cNvGraphicFramePr>
          <p:nvPr>
            <p:extLst>
              <p:ext uri="{D42A27DB-BD31-4B8C-83A1-F6EECF244321}">
                <p14:modId xmlns:p14="http://schemas.microsoft.com/office/powerpoint/2010/main" val="1303761642"/>
              </p:ext>
            </p:extLst>
          </p:nvPr>
        </p:nvGraphicFramePr>
        <p:xfrm>
          <a:off x="2109912" y="4372744"/>
          <a:ext cx="9347397" cy="1152128"/>
        </p:xfrm>
        <a:graphic>
          <a:graphicData uri="http://schemas.openxmlformats.org/presentationml/2006/ole">
            <mc:AlternateContent xmlns:mc="http://schemas.openxmlformats.org/markup-compatibility/2006">
              <mc:Choice xmlns:v="urn:schemas-microsoft-com:vml" Requires="v">
                <p:oleObj spid="_x0000_s1026" name="Visio" r:id="rId3" imgW="4894028" imgH="603302" progId="Visio.Drawing.11">
                  <p:embed/>
                </p:oleObj>
              </mc:Choice>
              <mc:Fallback>
                <p:oleObj name="Visio" r:id="rId3" imgW="4894028" imgH="603302" progId="Visio.Drawing.11">
                  <p:embed/>
                  <p:pic>
                    <p:nvPicPr>
                      <p:cNvPr id="3" name="对象 2"/>
                      <p:cNvPicPr/>
                      <p:nvPr/>
                    </p:nvPicPr>
                    <p:blipFill>
                      <a:blip r:embed="rId4"/>
                      <a:stretch>
                        <a:fillRect/>
                      </a:stretch>
                    </p:blipFill>
                    <p:spPr>
                      <a:xfrm>
                        <a:off x="2109912" y="4372744"/>
                        <a:ext cx="9347397" cy="1152128"/>
                      </a:xfrm>
                      <a:prstGeom prst="rect">
                        <a:avLst/>
                      </a:prstGeom>
                    </p:spPr>
                  </p:pic>
                </p:oleObj>
              </mc:Fallback>
            </mc:AlternateContent>
          </a:graphicData>
        </a:graphic>
      </p:graphicFrame>
      <p:sp>
        <p:nvSpPr>
          <p:cNvPr id="4" name="矩形 3"/>
          <p:cNvSpPr/>
          <p:nvPr/>
        </p:nvSpPr>
        <p:spPr>
          <a:xfrm>
            <a:off x="2974008" y="5727536"/>
            <a:ext cx="9155627" cy="2677656"/>
          </a:xfrm>
          <a:prstGeom prst="rect">
            <a:avLst/>
          </a:prstGeom>
        </p:spPr>
        <p:txBody>
          <a:bodyPr wrap="square">
            <a:spAutoFit/>
          </a:bodyPr>
          <a:lstStyle/>
          <a:p>
            <a:pPr>
              <a:lnSpc>
                <a:spcPct val="150000"/>
              </a:lnSpc>
            </a:pPr>
            <a:r>
              <a:rPr lang="zh-CN" altLang="en-US" sz="2800" dirty="0">
                <a:solidFill>
                  <a:srgbClr val="0000CC"/>
                </a:solidFill>
                <a:ea typeface="黑体" pitchFamily="49" charset="-122"/>
              </a:rPr>
              <a:t>（</a:t>
            </a:r>
            <a:r>
              <a:rPr lang="en-US" altLang="zh-CN" sz="2800" dirty="0">
                <a:solidFill>
                  <a:srgbClr val="0000CC"/>
                </a:solidFill>
                <a:ea typeface="黑体" pitchFamily="49" charset="-122"/>
              </a:rPr>
              <a:t>1</a:t>
            </a:r>
            <a:r>
              <a:rPr lang="zh-CN" altLang="en-US" sz="2800" dirty="0">
                <a:solidFill>
                  <a:srgbClr val="0000CC"/>
                </a:solidFill>
                <a:ea typeface="黑体" pitchFamily="49" charset="-122"/>
              </a:rPr>
              <a:t>）门电路翻转状态变换需要运动；</a:t>
            </a:r>
            <a:endParaRPr lang="en-US" altLang="zh-CN" sz="2800" dirty="0">
              <a:solidFill>
                <a:srgbClr val="0000CC"/>
              </a:solidFill>
              <a:ea typeface="黑体" pitchFamily="49" charset="-122"/>
            </a:endParaRPr>
          </a:p>
          <a:p>
            <a:pPr>
              <a:lnSpc>
                <a:spcPct val="150000"/>
              </a:lnSpc>
            </a:pPr>
            <a:r>
              <a:rPr lang="zh-CN" altLang="en-US" sz="2800" dirty="0">
                <a:solidFill>
                  <a:srgbClr val="0000CC"/>
                </a:solidFill>
                <a:ea typeface="黑体" pitchFamily="49" charset="-122"/>
              </a:rPr>
              <a:t>（</a:t>
            </a:r>
            <a:r>
              <a:rPr lang="en-US" altLang="zh-CN" sz="2800" dirty="0">
                <a:solidFill>
                  <a:srgbClr val="0000CC"/>
                </a:solidFill>
                <a:ea typeface="黑体" pitchFamily="49" charset="-122"/>
              </a:rPr>
              <a:t>2</a:t>
            </a:r>
            <a:r>
              <a:rPr lang="zh-CN" altLang="en-US" sz="2800" dirty="0">
                <a:solidFill>
                  <a:srgbClr val="0000CC"/>
                </a:solidFill>
                <a:ea typeface="黑体" pitchFamily="49" charset="-122"/>
              </a:rPr>
              <a:t>）运动过程中会产生能量消耗；</a:t>
            </a:r>
            <a:endParaRPr lang="en-US" altLang="zh-CN" sz="2800" dirty="0">
              <a:solidFill>
                <a:srgbClr val="0000CC"/>
              </a:solidFill>
              <a:ea typeface="黑体" pitchFamily="49" charset="-122"/>
            </a:endParaRPr>
          </a:p>
          <a:p>
            <a:pPr>
              <a:lnSpc>
                <a:spcPct val="150000"/>
              </a:lnSpc>
            </a:pPr>
            <a:r>
              <a:rPr lang="zh-CN" altLang="en-US" sz="2800" dirty="0">
                <a:solidFill>
                  <a:srgbClr val="0000CC"/>
                </a:solidFill>
                <a:ea typeface="黑体" pitchFamily="49" charset="-122"/>
              </a:rPr>
              <a:t>（</a:t>
            </a:r>
            <a:r>
              <a:rPr lang="en-US" altLang="zh-CN" sz="2800" dirty="0">
                <a:solidFill>
                  <a:srgbClr val="0000CC"/>
                </a:solidFill>
                <a:ea typeface="黑体" pitchFamily="49" charset="-122"/>
              </a:rPr>
              <a:t>3</a:t>
            </a:r>
            <a:r>
              <a:rPr lang="zh-CN" altLang="en-US" sz="2800" dirty="0">
                <a:solidFill>
                  <a:srgbClr val="0000CC"/>
                </a:solidFill>
                <a:ea typeface="黑体" pitchFamily="49" charset="-122"/>
              </a:rPr>
              <a:t>）能量又可转化为电压、电流、电磁辐射、声音等瞬时旁路泄露；同时又可转化为时间等累积旁路泄露。</a:t>
            </a:r>
            <a:endParaRPr lang="zh-CN" altLang="en-US" dirty="0"/>
          </a:p>
        </p:txBody>
      </p:sp>
      <p:sp>
        <p:nvSpPr>
          <p:cNvPr id="5" name="矩形 4"/>
          <p:cNvSpPr/>
          <p:nvPr/>
        </p:nvSpPr>
        <p:spPr>
          <a:xfrm>
            <a:off x="597744" y="6604699"/>
            <a:ext cx="356188" cy="461665"/>
          </a:xfrm>
          <a:prstGeom prst="rect">
            <a:avLst/>
          </a:prstGeom>
        </p:spPr>
        <p:txBody>
          <a:bodyPr wrap="none">
            <a:spAutoFit/>
          </a:bodyPr>
          <a:lstStyle/>
          <a:p>
            <a:r>
              <a:rPr lang="en-US" altLang="zh-CN" sz="2400" dirty="0">
                <a:solidFill>
                  <a:srgbClr val="0000CC"/>
                </a:solidFill>
                <a:ea typeface="黑体" pitchFamily="49" charset="-122"/>
              </a:rPr>
              <a:t>0</a:t>
            </a:r>
            <a:endParaRPr lang="zh-CN" altLang="en-US" dirty="0"/>
          </a:p>
        </p:txBody>
      </p:sp>
      <p:cxnSp>
        <p:nvCxnSpPr>
          <p:cNvPr id="7" name="直接箭头连接符 6"/>
          <p:cNvCxnSpPr>
            <a:stCxn id="5" idx="3"/>
          </p:cNvCxnSpPr>
          <p:nvPr/>
        </p:nvCxnSpPr>
        <p:spPr bwMode="auto">
          <a:xfrm flipV="1">
            <a:off x="953932" y="6835531"/>
            <a:ext cx="1011964" cy="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p:cNvSpPr/>
          <p:nvPr/>
        </p:nvSpPr>
        <p:spPr>
          <a:xfrm>
            <a:off x="2109912" y="6637838"/>
            <a:ext cx="356188" cy="461665"/>
          </a:xfrm>
          <a:prstGeom prst="rect">
            <a:avLst/>
          </a:prstGeom>
        </p:spPr>
        <p:txBody>
          <a:bodyPr wrap="none">
            <a:spAutoFit/>
          </a:bodyPr>
          <a:lstStyle/>
          <a:p>
            <a:r>
              <a:rPr lang="en-US" altLang="zh-CN" sz="2400" dirty="0">
                <a:solidFill>
                  <a:srgbClr val="0000CC"/>
                </a:solidFill>
                <a:ea typeface="黑体" pitchFamily="49" charset="-122"/>
              </a:rPr>
              <a:t>1</a:t>
            </a:r>
            <a:endParaRPr lang="zh-CN" altLang="en-US" dirty="0"/>
          </a:p>
        </p:txBody>
      </p:sp>
      <p:sp>
        <p:nvSpPr>
          <p:cNvPr id="19" name="矩形 18"/>
          <p:cNvSpPr/>
          <p:nvPr/>
        </p:nvSpPr>
        <p:spPr>
          <a:xfrm>
            <a:off x="597744" y="7237963"/>
            <a:ext cx="356188" cy="461665"/>
          </a:xfrm>
          <a:prstGeom prst="rect">
            <a:avLst/>
          </a:prstGeom>
        </p:spPr>
        <p:txBody>
          <a:bodyPr wrap="none">
            <a:spAutoFit/>
          </a:bodyPr>
          <a:lstStyle/>
          <a:p>
            <a:r>
              <a:rPr lang="en-US" altLang="zh-CN" sz="2400" dirty="0">
                <a:solidFill>
                  <a:srgbClr val="0000CC"/>
                </a:solidFill>
                <a:ea typeface="黑体" pitchFamily="49" charset="-122"/>
              </a:rPr>
              <a:t>1</a:t>
            </a:r>
            <a:endParaRPr lang="zh-CN" altLang="en-US" dirty="0"/>
          </a:p>
        </p:txBody>
      </p:sp>
      <p:cxnSp>
        <p:nvCxnSpPr>
          <p:cNvPr id="20" name="直接箭头连接符 19"/>
          <p:cNvCxnSpPr>
            <a:stCxn id="19" idx="3"/>
          </p:cNvCxnSpPr>
          <p:nvPr/>
        </p:nvCxnSpPr>
        <p:spPr bwMode="auto">
          <a:xfrm flipV="1">
            <a:off x="953932" y="7468795"/>
            <a:ext cx="1011964" cy="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矩形 20"/>
          <p:cNvSpPr/>
          <p:nvPr/>
        </p:nvSpPr>
        <p:spPr>
          <a:xfrm>
            <a:off x="2109912" y="7271102"/>
            <a:ext cx="356188" cy="461665"/>
          </a:xfrm>
          <a:prstGeom prst="rect">
            <a:avLst/>
          </a:prstGeom>
        </p:spPr>
        <p:txBody>
          <a:bodyPr wrap="none">
            <a:spAutoFit/>
          </a:bodyPr>
          <a:lstStyle/>
          <a:p>
            <a:r>
              <a:rPr lang="en-US" altLang="zh-CN" sz="2400" dirty="0">
                <a:solidFill>
                  <a:srgbClr val="0000CC"/>
                </a:solidFill>
                <a:ea typeface="黑体" pitchFamily="49" charset="-122"/>
              </a:rPr>
              <a:t>0</a:t>
            </a:r>
            <a:endParaRPr lang="zh-CN" altLang="en-US" dirty="0"/>
          </a:p>
        </p:txBody>
      </p:sp>
      <p:sp>
        <p:nvSpPr>
          <p:cNvPr id="22" name="矩形 21"/>
          <p:cNvSpPr/>
          <p:nvPr/>
        </p:nvSpPr>
        <p:spPr bwMode="auto">
          <a:xfrm>
            <a:off x="1965896" y="344723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300163"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3" name="矩形 22"/>
          <p:cNvSpPr/>
          <p:nvPr/>
        </p:nvSpPr>
        <p:spPr bwMode="auto">
          <a:xfrm>
            <a:off x="2608408" y="344723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4" name="矩形 23"/>
          <p:cNvSpPr/>
          <p:nvPr/>
        </p:nvSpPr>
        <p:spPr bwMode="auto">
          <a:xfrm>
            <a:off x="3250920" y="344723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5" name="矩形 24"/>
          <p:cNvSpPr/>
          <p:nvPr/>
        </p:nvSpPr>
        <p:spPr bwMode="auto">
          <a:xfrm>
            <a:off x="3893432" y="344723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6" name="矩形 25"/>
          <p:cNvSpPr/>
          <p:nvPr/>
        </p:nvSpPr>
        <p:spPr bwMode="auto">
          <a:xfrm>
            <a:off x="4517057" y="344488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bwMode="auto">
          <a:xfrm>
            <a:off x="5159569" y="344488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8" name="矩形 27"/>
          <p:cNvSpPr/>
          <p:nvPr/>
        </p:nvSpPr>
        <p:spPr bwMode="auto">
          <a:xfrm>
            <a:off x="5802081" y="344488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9" name="矩形 28"/>
          <p:cNvSpPr/>
          <p:nvPr/>
        </p:nvSpPr>
        <p:spPr bwMode="auto">
          <a:xfrm>
            <a:off x="6444593" y="344488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0" name="矩形 29"/>
          <p:cNvSpPr/>
          <p:nvPr/>
        </p:nvSpPr>
        <p:spPr bwMode="auto">
          <a:xfrm>
            <a:off x="7070373" y="343899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1" name="矩形 30"/>
          <p:cNvSpPr/>
          <p:nvPr/>
        </p:nvSpPr>
        <p:spPr bwMode="auto">
          <a:xfrm>
            <a:off x="7712885" y="343899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2" name="矩形 31"/>
          <p:cNvSpPr/>
          <p:nvPr/>
        </p:nvSpPr>
        <p:spPr bwMode="auto">
          <a:xfrm>
            <a:off x="8355397" y="343899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3" name="矩形 32"/>
          <p:cNvSpPr/>
          <p:nvPr/>
        </p:nvSpPr>
        <p:spPr bwMode="auto">
          <a:xfrm>
            <a:off x="8997909" y="343899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4" name="矩形 33"/>
          <p:cNvSpPr/>
          <p:nvPr/>
        </p:nvSpPr>
        <p:spPr bwMode="auto">
          <a:xfrm>
            <a:off x="9621534" y="3436640"/>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5" name="矩形 34"/>
          <p:cNvSpPr/>
          <p:nvPr/>
        </p:nvSpPr>
        <p:spPr bwMode="auto">
          <a:xfrm>
            <a:off x="10264046" y="3436640"/>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6" name="矩形 35"/>
          <p:cNvSpPr/>
          <p:nvPr/>
        </p:nvSpPr>
        <p:spPr bwMode="auto">
          <a:xfrm>
            <a:off x="10906558" y="3436640"/>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7" name="矩形 36"/>
          <p:cNvSpPr/>
          <p:nvPr/>
        </p:nvSpPr>
        <p:spPr bwMode="auto">
          <a:xfrm>
            <a:off x="11549070" y="3436640"/>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pic>
        <p:nvPicPr>
          <p:cNvPr id="38" name="Picture 46" descr="MCj0322381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619810">
            <a:off x="1037709" y="3274518"/>
            <a:ext cx="844409" cy="66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3768488959"/>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AutoShape 33"/>
          <p:cNvSpPr>
            <a:spLocks noChangeArrowheads="1"/>
          </p:cNvSpPr>
          <p:nvPr/>
        </p:nvSpPr>
        <p:spPr bwMode="gray">
          <a:xfrm>
            <a:off x="7844899" y="49672"/>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2" name="Text Box 35"/>
          <p:cNvSpPr txBox="1">
            <a:spLocks noChangeArrowheads="1"/>
          </p:cNvSpPr>
          <p:nvPr/>
        </p:nvSpPr>
        <p:spPr bwMode="gray">
          <a:xfrm>
            <a:off x="8113276" y="10724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grpSp>
        <p:nvGrpSpPr>
          <p:cNvPr id="53" name="组合 4"/>
          <p:cNvGrpSpPr>
            <a:grpSpLocks/>
          </p:cNvGrpSpPr>
          <p:nvPr/>
        </p:nvGrpSpPr>
        <p:grpSpPr bwMode="auto">
          <a:xfrm>
            <a:off x="8903798" y="126435"/>
            <a:ext cx="4001663" cy="589281"/>
            <a:chOff x="288838" y="21598"/>
            <a:chExt cx="4351137" cy="590400"/>
          </a:xfrm>
        </p:grpSpPr>
        <p:sp>
          <p:nvSpPr>
            <p:cNvPr id="54" name="圆角矩形 53"/>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55" name="圆角矩形 4"/>
            <p:cNvSpPr/>
            <p:nvPr/>
          </p:nvSpPr>
          <p:spPr>
            <a:xfrm>
              <a:off x="418102" y="80412"/>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密码旁路分析研究背景</a:t>
              </a:r>
            </a:p>
          </p:txBody>
        </p:sp>
      </p:grpSp>
      <p:sp>
        <p:nvSpPr>
          <p:cNvPr id="57" name="矩形 56"/>
          <p:cNvSpPr/>
          <p:nvPr/>
        </p:nvSpPr>
        <p:spPr>
          <a:xfrm>
            <a:off x="957784" y="2716560"/>
            <a:ext cx="11702423" cy="1384995"/>
          </a:xfrm>
          <a:prstGeom prst="rect">
            <a:avLst/>
          </a:prstGeom>
        </p:spPr>
        <p:txBody>
          <a:bodyPr wrap="square">
            <a:spAutoFit/>
          </a:bodyPr>
          <a:lstStyle/>
          <a:p>
            <a:pPr eaLnBrk="1" hangingPunct="1">
              <a:lnSpc>
                <a:spcPct val="150000"/>
              </a:lnSpc>
            </a:pPr>
            <a:r>
              <a:rPr lang="en-US" altLang="zh-CN" sz="2800" dirty="0">
                <a:solidFill>
                  <a:srgbClr val="0000CC"/>
                </a:solidFill>
                <a:ea typeface="黑体" pitchFamily="49" charset="-122"/>
              </a:rPr>
              <a:t>       3</a:t>
            </a:r>
            <a:r>
              <a:rPr lang="zh-CN" altLang="en-US" sz="2800" dirty="0">
                <a:solidFill>
                  <a:srgbClr val="0000CC"/>
                </a:solidFill>
                <a:ea typeface="黑体" pitchFamily="49" charset="-122"/>
              </a:rPr>
              <a:t>、受计算资源和处理能力限制，密码芯片处理密钥时大都切割为若干密钥片段分开参与运算；</a:t>
            </a:r>
            <a:endParaRPr lang="en-US" altLang="zh-CN" sz="2800" dirty="0">
              <a:solidFill>
                <a:srgbClr val="0000CC"/>
              </a:solidFill>
              <a:ea typeface="黑体" pitchFamily="49" charset="-122"/>
            </a:endParaRPr>
          </a:p>
        </p:txBody>
      </p:sp>
      <p:sp>
        <p:nvSpPr>
          <p:cNvPr id="59" name="矩形 58"/>
          <p:cNvSpPr/>
          <p:nvPr/>
        </p:nvSpPr>
        <p:spPr>
          <a:xfrm>
            <a:off x="2757984" y="1744061"/>
            <a:ext cx="7427583"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密码旁路分析原理：密钥分而治之</a:t>
            </a:r>
          </a:p>
        </p:txBody>
      </p:sp>
      <p:sp>
        <p:nvSpPr>
          <p:cNvPr id="9" name="矩形 8"/>
          <p:cNvSpPr/>
          <p:nvPr/>
        </p:nvSpPr>
        <p:spPr bwMode="auto">
          <a:xfrm>
            <a:off x="3333501" y="4660776"/>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300163"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en-US" sz="2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bwMode="auto">
          <a:xfrm>
            <a:off x="4095582" y="5283206"/>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lang="zh-CN" altLang="en-US" baseline="30000" dirty="0"/>
          </a:p>
        </p:txBody>
      </p:sp>
      <p:sp>
        <p:nvSpPr>
          <p:cNvPr id="11" name="矩形 10"/>
          <p:cNvSpPr/>
          <p:nvPr/>
        </p:nvSpPr>
        <p:spPr bwMode="auto">
          <a:xfrm>
            <a:off x="4852103" y="578726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lang="zh-CN" altLang="en-US" baseline="30000" dirty="0"/>
          </a:p>
        </p:txBody>
      </p:sp>
      <p:sp>
        <p:nvSpPr>
          <p:cNvPr id="12" name="矩形 11"/>
          <p:cNvSpPr/>
          <p:nvPr/>
        </p:nvSpPr>
        <p:spPr bwMode="auto">
          <a:xfrm>
            <a:off x="5603064" y="614730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lang="zh-CN" altLang="en-US" baseline="30000" dirty="0"/>
          </a:p>
        </p:txBody>
      </p:sp>
      <p:sp>
        <p:nvSpPr>
          <p:cNvPr id="13" name="矩形 12"/>
          <p:cNvSpPr/>
          <p:nvPr/>
        </p:nvSpPr>
        <p:spPr bwMode="auto">
          <a:xfrm>
            <a:off x="6358711" y="6832886"/>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300163" rtl="0" eaLnBrk="1" fontAlgn="base" latinLnBrk="0" hangingPunct="1">
              <a:lnSpc>
                <a:spcPct val="100000"/>
              </a:lnSpc>
              <a:spcBef>
                <a:spcPct val="0"/>
              </a:spcBef>
              <a:spcAft>
                <a:spcPct val="0"/>
              </a:spcAft>
              <a:buClrTx/>
              <a:buSzTx/>
              <a:buFontTx/>
              <a:buNone/>
              <a:tabLst/>
            </a:pPr>
            <a:r>
              <a:rPr lang="en-US" altLang="zh-CN" sz="5400" baseline="30000" dirty="0"/>
              <a:t>….</a:t>
            </a:r>
            <a:endParaRPr kumimoji="0" lang="zh-CN" altLang="en-US" sz="5400" b="0" i="0" u="none" strike="noStrike" cap="none" normalizeH="0" baseline="30000" dirty="0">
              <a:ln>
                <a:noFill/>
              </a:ln>
              <a:solidFill>
                <a:schemeClr val="tx1"/>
              </a:solidFill>
              <a:effectLst/>
            </a:endParaRPr>
          </a:p>
        </p:txBody>
      </p:sp>
      <p:sp>
        <p:nvSpPr>
          <p:cNvPr id="23" name="矩形 22"/>
          <p:cNvSpPr/>
          <p:nvPr/>
        </p:nvSpPr>
        <p:spPr bwMode="auto">
          <a:xfrm>
            <a:off x="7125151" y="7469088"/>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lang="zh-CN" altLang="en-US" baseline="30000" dirty="0"/>
          </a:p>
          <a:p>
            <a:pPr algn="ctr" defTabSz="1300163"/>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4" name="矩形 23"/>
          <p:cNvSpPr/>
          <p:nvPr/>
        </p:nvSpPr>
        <p:spPr bwMode="auto">
          <a:xfrm>
            <a:off x="7876112" y="8117160"/>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lang="zh-CN" altLang="en-US" baseline="30000" dirty="0"/>
          </a:p>
          <a:p>
            <a:pPr algn="ctr" defTabSz="1300163"/>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pic>
        <p:nvPicPr>
          <p:cNvPr id="25" name="Picture 46" descr="MCj0322381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619810">
            <a:off x="2335779" y="4489291"/>
            <a:ext cx="844409" cy="66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
        <p:nvSpPr>
          <p:cNvPr id="2" name="矩形 1"/>
          <p:cNvSpPr/>
          <p:nvPr/>
        </p:nvSpPr>
        <p:spPr>
          <a:xfrm>
            <a:off x="487193" y="5898529"/>
            <a:ext cx="3167564" cy="2677656"/>
          </a:xfrm>
          <a:prstGeom prst="rect">
            <a:avLst/>
          </a:prstGeom>
        </p:spPr>
        <p:txBody>
          <a:bodyPr wrap="square">
            <a:spAutoFit/>
          </a:bodyPr>
          <a:lstStyle/>
          <a:p>
            <a:pPr>
              <a:lnSpc>
                <a:spcPct val="150000"/>
              </a:lnSpc>
            </a:pPr>
            <a:r>
              <a:rPr lang="en-US" altLang="zh-CN" sz="2800" dirty="0">
                <a:solidFill>
                  <a:srgbClr val="FF0000"/>
                </a:solidFill>
                <a:latin typeface="方正大黑简体" pitchFamily="65" charset="-122"/>
                <a:ea typeface="方正大黑简体" pitchFamily="65" charset="-122"/>
              </a:rPr>
              <a:t>4</a:t>
            </a:r>
            <a:r>
              <a:rPr lang="zh-CN" altLang="en-US" sz="2800" dirty="0">
                <a:solidFill>
                  <a:srgbClr val="FF0000"/>
                </a:solidFill>
                <a:latin typeface="方正大黑简体" pitchFamily="65" charset="-122"/>
                <a:ea typeface="方正大黑简体" pitchFamily="65" charset="-122"/>
              </a:rPr>
              <a:t>位计算平台</a:t>
            </a:r>
            <a:endParaRPr lang="en-US" altLang="zh-CN" sz="2800" dirty="0">
              <a:solidFill>
                <a:srgbClr val="FF0000"/>
              </a:solidFill>
              <a:latin typeface="方正大黑简体" pitchFamily="65" charset="-122"/>
              <a:ea typeface="方正大黑简体" pitchFamily="65" charset="-122"/>
            </a:endParaRPr>
          </a:p>
          <a:p>
            <a:pPr>
              <a:lnSpc>
                <a:spcPct val="150000"/>
              </a:lnSpc>
            </a:pPr>
            <a:r>
              <a:rPr lang="en-US" altLang="zh-CN" sz="2800" dirty="0">
                <a:solidFill>
                  <a:srgbClr val="FF0000"/>
                </a:solidFill>
                <a:latin typeface="方正大黑简体" pitchFamily="65" charset="-122"/>
                <a:ea typeface="方正大黑简体" pitchFamily="65" charset="-122"/>
              </a:rPr>
              <a:t>8</a:t>
            </a:r>
            <a:r>
              <a:rPr lang="zh-CN" altLang="en-US" sz="2800" dirty="0">
                <a:solidFill>
                  <a:srgbClr val="FF0000"/>
                </a:solidFill>
                <a:latin typeface="方正大黑简体" pitchFamily="65" charset="-122"/>
                <a:ea typeface="方正大黑简体" pitchFamily="65" charset="-122"/>
              </a:rPr>
              <a:t>位计算平台</a:t>
            </a:r>
            <a:endParaRPr lang="zh-CN" altLang="en-US" sz="2800" dirty="0"/>
          </a:p>
          <a:p>
            <a:pPr>
              <a:lnSpc>
                <a:spcPct val="150000"/>
              </a:lnSpc>
            </a:pPr>
            <a:r>
              <a:rPr lang="en-US" altLang="zh-CN" sz="2800" dirty="0">
                <a:solidFill>
                  <a:srgbClr val="FF0000"/>
                </a:solidFill>
                <a:latin typeface="方正大黑简体" pitchFamily="65" charset="-122"/>
                <a:ea typeface="方正大黑简体" pitchFamily="65" charset="-122"/>
              </a:rPr>
              <a:t>16</a:t>
            </a:r>
            <a:r>
              <a:rPr lang="zh-CN" altLang="en-US" sz="2800" dirty="0">
                <a:solidFill>
                  <a:srgbClr val="FF0000"/>
                </a:solidFill>
                <a:latin typeface="方正大黑简体" pitchFamily="65" charset="-122"/>
                <a:ea typeface="方正大黑简体" pitchFamily="65" charset="-122"/>
              </a:rPr>
              <a:t>位计算平台</a:t>
            </a:r>
            <a:endParaRPr lang="zh-CN" altLang="en-US" sz="2800" dirty="0"/>
          </a:p>
          <a:p>
            <a:pPr>
              <a:lnSpc>
                <a:spcPct val="150000"/>
              </a:lnSpc>
            </a:pPr>
            <a:r>
              <a:rPr lang="en-US" altLang="zh-CN" sz="2800" dirty="0">
                <a:solidFill>
                  <a:srgbClr val="FF0000"/>
                </a:solidFill>
                <a:latin typeface="方正大黑简体" pitchFamily="65" charset="-122"/>
                <a:ea typeface="方正大黑简体" pitchFamily="65" charset="-122"/>
              </a:rPr>
              <a:t>32</a:t>
            </a:r>
            <a:r>
              <a:rPr lang="zh-CN" altLang="en-US" sz="2800" dirty="0">
                <a:solidFill>
                  <a:srgbClr val="FF0000"/>
                </a:solidFill>
                <a:latin typeface="方正大黑简体" pitchFamily="65" charset="-122"/>
                <a:ea typeface="方正大黑简体" pitchFamily="65" charset="-122"/>
              </a:rPr>
              <a:t>位计算平台</a:t>
            </a:r>
            <a:endParaRPr lang="zh-CN" altLang="en-US" sz="2800" dirty="0"/>
          </a:p>
        </p:txBody>
      </p:sp>
    </p:spTree>
    <p:extLst>
      <p:ext uri="{BB962C8B-B14F-4D97-AF65-F5344CB8AC3E}">
        <p14:creationId xmlns:p14="http://schemas.microsoft.com/office/powerpoint/2010/main" val="1180798796"/>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AutoShape 33"/>
          <p:cNvSpPr>
            <a:spLocks noChangeArrowheads="1"/>
          </p:cNvSpPr>
          <p:nvPr/>
        </p:nvSpPr>
        <p:spPr bwMode="gray">
          <a:xfrm>
            <a:off x="7844899" y="49672"/>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2" name="Text Box 35"/>
          <p:cNvSpPr txBox="1">
            <a:spLocks noChangeArrowheads="1"/>
          </p:cNvSpPr>
          <p:nvPr/>
        </p:nvSpPr>
        <p:spPr bwMode="gray">
          <a:xfrm>
            <a:off x="8113276" y="10724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grpSp>
        <p:nvGrpSpPr>
          <p:cNvPr id="53" name="组合 4"/>
          <p:cNvGrpSpPr>
            <a:grpSpLocks/>
          </p:cNvGrpSpPr>
          <p:nvPr/>
        </p:nvGrpSpPr>
        <p:grpSpPr bwMode="auto">
          <a:xfrm>
            <a:off x="8903798" y="126435"/>
            <a:ext cx="4001663" cy="589281"/>
            <a:chOff x="288838" y="21598"/>
            <a:chExt cx="4351137" cy="590400"/>
          </a:xfrm>
        </p:grpSpPr>
        <p:sp>
          <p:nvSpPr>
            <p:cNvPr id="54" name="圆角矩形 53"/>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55" name="圆角矩形 4"/>
            <p:cNvSpPr/>
            <p:nvPr/>
          </p:nvSpPr>
          <p:spPr>
            <a:xfrm>
              <a:off x="418102" y="80412"/>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密码旁路分析研究背景</a:t>
              </a:r>
            </a:p>
          </p:txBody>
        </p:sp>
      </p:grpSp>
      <p:sp>
        <p:nvSpPr>
          <p:cNvPr id="57" name="矩形 56"/>
          <p:cNvSpPr/>
          <p:nvPr/>
        </p:nvSpPr>
        <p:spPr>
          <a:xfrm>
            <a:off x="840195" y="2565628"/>
            <a:ext cx="11702423" cy="738664"/>
          </a:xfrm>
          <a:prstGeom prst="rect">
            <a:avLst/>
          </a:prstGeom>
        </p:spPr>
        <p:txBody>
          <a:bodyPr wrap="square">
            <a:spAutoFit/>
          </a:bodyPr>
          <a:lstStyle/>
          <a:p>
            <a:pPr eaLnBrk="1" hangingPunct="1">
              <a:lnSpc>
                <a:spcPct val="150000"/>
              </a:lnSpc>
            </a:pPr>
            <a:r>
              <a:rPr lang="en-US" altLang="zh-CN" sz="2800" dirty="0">
                <a:solidFill>
                  <a:srgbClr val="0000CC"/>
                </a:solidFill>
                <a:ea typeface="黑体" pitchFamily="49" charset="-122"/>
              </a:rPr>
              <a:t>        4</a:t>
            </a:r>
            <a:r>
              <a:rPr lang="zh-CN" altLang="en-US" sz="2800" dirty="0">
                <a:solidFill>
                  <a:srgbClr val="0000CC"/>
                </a:solidFill>
                <a:ea typeface="黑体" pitchFamily="49" charset="-122"/>
              </a:rPr>
              <a:t>、不同时机处理这些密钥片段的旁路泄露可被攻击者采集到；</a:t>
            </a:r>
            <a:endParaRPr lang="en-US" altLang="zh-CN" sz="2800" dirty="0">
              <a:solidFill>
                <a:srgbClr val="0000CC"/>
              </a:solidFill>
              <a:ea typeface="黑体" pitchFamily="49" charset="-122"/>
            </a:endParaRPr>
          </a:p>
        </p:txBody>
      </p:sp>
      <p:sp>
        <p:nvSpPr>
          <p:cNvPr id="59" name="矩形 58"/>
          <p:cNvSpPr/>
          <p:nvPr/>
        </p:nvSpPr>
        <p:spPr>
          <a:xfrm>
            <a:off x="2757984" y="1816070"/>
            <a:ext cx="7427583"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密码旁路分析原理：密钥分而治之</a:t>
            </a:r>
          </a:p>
        </p:txBody>
      </p:sp>
      <p:sp>
        <p:nvSpPr>
          <p:cNvPr id="9" name="矩形 8"/>
          <p:cNvSpPr/>
          <p:nvPr/>
        </p:nvSpPr>
        <p:spPr bwMode="auto">
          <a:xfrm>
            <a:off x="1340331" y="5011649"/>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lang="zh-CN" altLang="en-US" baseline="30000" dirty="0"/>
          </a:p>
        </p:txBody>
      </p:sp>
      <p:sp>
        <p:nvSpPr>
          <p:cNvPr id="10" name="矩形 9"/>
          <p:cNvSpPr/>
          <p:nvPr/>
        </p:nvSpPr>
        <p:spPr bwMode="auto">
          <a:xfrm>
            <a:off x="2102412" y="5634079"/>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lang="zh-CN" altLang="en-US" baseline="30000" dirty="0"/>
          </a:p>
          <a:p>
            <a:pPr algn="ctr" defTabSz="1300163"/>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bwMode="auto">
          <a:xfrm>
            <a:off x="2858933" y="6138135"/>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lang="zh-CN" altLang="en-US" baseline="30000" dirty="0"/>
          </a:p>
        </p:txBody>
      </p:sp>
      <p:sp>
        <p:nvSpPr>
          <p:cNvPr id="12" name="矩形 11"/>
          <p:cNvSpPr/>
          <p:nvPr/>
        </p:nvSpPr>
        <p:spPr bwMode="auto">
          <a:xfrm>
            <a:off x="3609894" y="6498175"/>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lang="zh-CN" altLang="en-US" baseline="30000" dirty="0"/>
          </a:p>
          <a:p>
            <a:pPr algn="ctr" defTabSz="1300163"/>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矩形 12"/>
          <p:cNvSpPr/>
          <p:nvPr/>
        </p:nvSpPr>
        <p:spPr bwMode="auto">
          <a:xfrm>
            <a:off x="4365541" y="7183759"/>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300163" rtl="0" eaLnBrk="1" fontAlgn="base" latinLnBrk="0" hangingPunct="1">
              <a:lnSpc>
                <a:spcPct val="100000"/>
              </a:lnSpc>
              <a:spcBef>
                <a:spcPct val="0"/>
              </a:spcBef>
              <a:spcAft>
                <a:spcPct val="0"/>
              </a:spcAft>
              <a:buClrTx/>
              <a:buSzTx/>
              <a:buFontTx/>
              <a:buNone/>
              <a:tabLst/>
            </a:pPr>
            <a:r>
              <a:rPr lang="en-US" altLang="zh-CN" sz="5400" baseline="30000" dirty="0"/>
              <a:t>….</a:t>
            </a:r>
            <a:endParaRPr kumimoji="0" lang="zh-CN" altLang="en-US" sz="5400" b="0" i="0" u="none" strike="noStrike" cap="none" normalizeH="0" baseline="30000" dirty="0">
              <a:ln>
                <a:noFill/>
              </a:ln>
              <a:solidFill>
                <a:schemeClr val="tx1"/>
              </a:solidFill>
              <a:effectLst/>
            </a:endParaRPr>
          </a:p>
        </p:txBody>
      </p:sp>
      <p:sp>
        <p:nvSpPr>
          <p:cNvPr id="14" name="矩形 13"/>
          <p:cNvSpPr/>
          <p:nvPr/>
        </p:nvSpPr>
        <p:spPr bwMode="auto">
          <a:xfrm>
            <a:off x="5131981" y="7819961"/>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lang="zh-CN" altLang="en-US" baseline="30000" dirty="0"/>
          </a:p>
          <a:p>
            <a:pPr algn="ctr" defTabSz="1300163"/>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p:nvSpPr>
        <p:spPr bwMode="auto">
          <a:xfrm>
            <a:off x="5882942" y="8468033"/>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lang="zh-CN" altLang="en-US" baseline="30000" dirty="0"/>
          </a:p>
          <a:p>
            <a:pPr algn="ctr" defTabSz="1300163"/>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pic>
        <p:nvPicPr>
          <p:cNvPr id="16" name="Picture 46" descr="MCj0322381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619810">
            <a:off x="342609" y="4840164"/>
            <a:ext cx="844409" cy="66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177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4373" y="3868688"/>
            <a:ext cx="7867370" cy="3212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箭头连接符 3"/>
          <p:cNvCxnSpPr/>
          <p:nvPr/>
        </p:nvCxnSpPr>
        <p:spPr bwMode="auto">
          <a:xfrm flipV="1">
            <a:off x="1982843" y="5011649"/>
            <a:ext cx="3900099" cy="162666"/>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箭头连接符 5"/>
          <p:cNvCxnSpPr>
            <a:stCxn id="10" idx="3"/>
          </p:cNvCxnSpPr>
          <p:nvPr/>
        </p:nvCxnSpPr>
        <p:spPr bwMode="auto">
          <a:xfrm flipV="1">
            <a:off x="2744924" y="5174315"/>
            <a:ext cx="3459274" cy="777865"/>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p:cNvCxnSpPr/>
          <p:nvPr/>
        </p:nvCxnSpPr>
        <p:spPr bwMode="auto">
          <a:xfrm flipV="1">
            <a:off x="3501445" y="5174315"/>
            <a:ext cx="3163533" cy="963821"/>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箭头连接符 24"/>
          <p:cNvCxnSpPr/>
          <p:nvPr/>
        </p:nvCxnSpPr>
        <p:spPr bwMode="auto">
          <a:xfrm flipV="1">
            <a:off x="4199512" y="5174315"/>
            <a:ext cx="2878952" cy="1423586"/>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箭头连接符 26"/>
          <p:cNvCxnSpPr/>
          <p:nvPr/>
        </p:nvCxnSpPr>
        <p:spPr bwMode="auto">
          <a:xfrm flipV="1">
            <a:off x="5751191" y="5092982"/>
            <a:ext cx="5431729" cy="2928505"/>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p:cNvCxnSpPr/>
          <p:nvPr/>
        </p:nvCxnSpPr>
        <p:spPr bwMode="auto">
          <a:xfrm flipV="1">
            <a:off x="6525454" y="5092982"/>
            <a:ext cx="5161522" cy="3555030"/>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19"/>
          <p:cNvSpPr/>
          <p:nvPr/>
        </p:nvSpPr>
        <p:spPr>
          <a:xfrm>
            <a:off x="8075109" y="3263806"/>
            <a:ext cx="2025555" cy="523220"/>
          </a:xfrm>
          <a:prstGeom prst="rect">
            <a:avLst/>
          </a:prstGeom>
        </p:spPr>
        <p:txBody>
          <a:bodyPr wrap="none">
            <a:spAutoFit/>
          </a:bodyPr>
          <a:lstStyle/>
          <a:p>
            <a:pPr fontAlgn="auto">
              <a:spcBef>
                <a:spcPts val="0"/>
              </a:spcBef>
              <a:spcAft>
                <a:spcPts val="0"/>
              </a:spcAft>
              <a:defRPr/>
            </a:pPr>
            <a:r>
              <a:rPr lang="zh-CN" altLang="en-US" sz="28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以功耗为例</a:t>
            </a:r>
          </a:p>
        </p:txBody>
      </p:sp>
    </p:spTree>
    <p:extLst>
      <p:ext uri="{BB962C8B-B14F-4D97-AF65-F5344CB8AC3E}">
        <p14:creationId xmlns:p14="http://schemas.microsoft.com/office/powerpoint/2010/main" val="261652593"/>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AutoShape 33"/>
          <p:cNvSpPr>
            <a:spLocks noChangeArrowheads="1"/>
          </p:cNvSpPr>
          <p:nvPr/>
        </p:nvSpPr>
        <p:spPr bwMode="gray">
          <a:xfrm>
            <a:off x="7844899" y="49672"/>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2" name="Text Box 35"/>
          <p:cNvSpPr txBox="1">
            <a:spLocks noChangeArrowheads="1"/>
          </p:cNvSpPr>
          <p:nvPr/>
        </p:nvSpPr>
        <p:spPr bwMode="gray">
          <a:xfrm>
            <a:off x="8113276" y="10724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grpSp>
        <p:nvGrpSpPr>
          <p:cNvPr id="53" name="组合 4"/>
          <p:cNvGrpSpPr>
            <a:grpSpLocks/>
          </p:cNvGrpSpPr>
          <p:nvPr/>
        </p:nvGrpSpPr>
        <p:grpSpPr bwMode="auto">
          <a:xfrm>
            <a:off x="8903798" y="126435"/>
            <a:ext cx="4001663" cy="589281"/>
            <a:chOff x="288838" y="21598"/>
            <a:chExt cx="4351137" cy="590400"/>
          </a:xfrm>
        </p:grpSpPr>
        <p:sp>
          <p:nvSpPr>
            <p:cNvPr id="54" name="圆角矩形 53"/>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55" name="圆角矩形 4"/>
            <p:cNvSpPr/>
            <p:nvPr/>
          </p:nvSpPr>
          <p:spPr>
            <a:xfrm>
              <a:off x="418102" y="80412"/>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密码旁路分析研究背景</a:t>
              </a:r>
            </a:p>
          </p:txBody>
        </p:sp>
      </p:grpSp>
      <p:sp>
        <p:nvSpPr>
          <p:cNvPr id="57" name="矩形 56"/>
          <p:cNvSpPr/>
          <p:nvPr/>
        </p:nvSpPr>
        <p:spPr>
          <a:xfrm>
            <a:off x="813767" y="2644552"/>
            <a:ext cx="11702423" cy="1384995"/>
          </a:xfrm>
          <a:prstGeom prst="rect">
            <a:avLst/>
          </a:prstGeom>
        </p:spPr>
        <p:txBody>
          <a:bodyPr wrap="square">
            <a:spAutoFit/>
          </a:bodyPr>
          <a:lstStyle/>
          <a:p>
            <a:pPr eaLnBrk="1" hangingPunct="1">
              <a:lnSpc>
                <a:spcPct val="150000"/>
              </a:lnSpc>
            </a:pPr>
            <a:r>
              <a:rPr lang="en-US" altLang="zh-CN" sz="2800" dirty="0">
                <a:solidFill>
                  <a:srgbClr val="0000CC"/>
                </a:solidFill>
                <a:ea typeface="黑体" pitchFamily="49" charset="-122"/>
              </a:rPr>
              <a:t>       5</a:t>
            </a:r>
            <a:r>
              <a:rPr lang="zh-CN" altLang="en-US" sz="2800" dirty="0">
                <a:solidFill>
                  <a:srgbClr val="0000CC"/>
                </a:solidFill>
                <a:ea typeface="黑体" pitchFamily="49" charset="-122"/>
              </a:rPr>
              <a:t>、攻击者通过分析每段旁路泄露同密钥片段的相关性，穷举这些密钥片段的有限候选值，利用一定的分析方法恢复出密钥片段值；</a:t>
            </a:r>
          </a:p>
        </p:txBody>
      </p:sp>
      <p:sp>
        <p:nvSpPr>
          <p:cNvPr id="59" name="矩形 58"/>
          <p:cNvSpPr/>
          <p:nvPr/>
        </p:nvSpPr>
        <p:spPr>
          <a:xfrm>
            <a:off x="2757984" y="1744061"/>
            <a:ext cx="7427583"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密码旁路分析原理：密钥分而治之</a:t>
            </a:r>
          </a:p>
        </p:txBody>
      </p:sp>
      <p:sp>
        <p:nvSpPr>
          <p:cNvPr id="9" name="矩形 8"/>
          <p:cNvSpPr/>
          <p:nvPr/>
        </p:nvSpPr>
        <p:spPr bwMode="auto">
          <a:xfrm>
            <a:off x="2852499" y="4672647"/>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lang="zh-CN" altLang="en-US" baseline="30000" dirty="0"/>
          </a:p>
          <a:p>
            <a:pPr marL="0" marR="0" indent="0" algn="ctr" defTabSz="1300163" rtl="0" eaLnBrk="1" fontAlgn="base" latinLnBrk="0" hangingPunct="1">
              <a:lnSpc>
                <a:spcPct val="100000"/>
              </a:lnSpc>
              <a:spcBef>
                <a:spcPct val="0"/>
              </a:spcBef>
              <a:spcAft>
                <a:spcPct val="0"/>
              </a:spcAft>
              <a:buClrTx/>
              <a:buSzTx/>
              <a:buFontTx/>
              <a:buNone/>
              <a:tabLst/>
            </a:pPr>
            <a:endParaRPr kumimoji="0" lang="zh-CN" altLang="en-US" sz="2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bwMode="auto">
          <a:xfrm>
            <a:off x="3614580" y="5295077"/>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lang="zh-CN" altLang="en-US" baseline="30000" dirty="0"/>
          </a:p>
          <a:p>
            <a:pPr algn="ctr" defTabSz="1300163"/>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bwMode="auto">
          <a:xfrm>
            <a:off x="4371101" y="5799133"/>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lang="zh-CN" altLang="en-US" baseline="30000" dirty="0"/>
          </a:p>
          <a:p>
            <a:pPr algn="ctr" defTabSz="1300163"/>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bwMode="auto">
          <a:xfrm>
            <a:off x="5122062" y="6184815"/>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lang="zh-CN" altLang="en-US" baseline="30000" dirty="0"/>
          </a:p>
          <a:p>
            <a:pPr algn="ctr" defTabSz="1300163"/>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矩形 12"/>
          <p:cNvSpPr/>
          <p:nvPr/>
        </p:nvSpPr>
        <p:spPr bwMode="auto">
          <a:xfrm>
            <a:off x="5877709" y="6844757"/>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300163" rtl="0" eaLnBrk="1" fontAlgn="base" latinLnBrk="0" hangingPunct="1">
              <a:lnSpc>
                <a:spcPct val="100000"/>
              </a:lnSpc>
              <a:spcBef>
                <a:spcPct val="0"/>
              </a:spcBef>
              <a:spcAft>
                <a:spcPct val="0"/>
              </a:spcAft>
              <a:buClrTx/>
              <a:buSzTx/>
              <a:buFontTx/>
              <a:buNone/>
              <a:tabLst/>
            </a:pPr>
            <a:r>
              <a:rPr lang="en-US" altLang="zh-CN" sz="5400" baseline="30000" dirty="0"/>
              <a:t>….</a:t>
            </a:r>
            <a:endParaRPr kumimoji="0" lang="zh-CN" altLang="en-US" sz="5400" b="0" i="0" u="none" strike="noStrike" cap="none" normalizeH="0" baseline="30000" dirty="0">
              <a:ln>
                <a:noFill/>
              </a:ln>
              <a:solidFill>
                <a:schemeClr val="tx1"/>
              </a:solidFill>
              <a:effectLst/>
            </a:endParaRPr>
          </a:p>
        </p:txBody>
      </p:sp>
      <p:sp>
        <p:nvSpPr>
          <p:cNvPr id="14" name="矩形 13"/>
          <p:cNvSpPr/>
          <p:nvPr/>
        </p:nvSpPr>
        <p:spPr bwMode="auto">
          <a:xfrm>
            <a:off x="6644149" y="7480959"/>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lang="zh-CN" altLang="en-US" baseline="30000" dirty="0"/>
          </a:p>
          <a:p>
            <a:pPr algn="ctr" defTabSz="1300163"/>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p:nvSpPr>
        <p:spPr bwMode="auto">
          <a:xfrm>
            <a:off x="7395110" y="8129031"/>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pic>
        <p:nvPicPr>
          <p:cNvPr id="16" name="Picture 46" descr="MCj0322381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619810">
            <a:off x="1854777" y="4501162"/>
            <a:ext cx="844409" cy="66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cxnSp>
        <p:nvCxnSpPr>
          <p:cNvPr id="3" name="直接箭头连接符 2"/>
          <p:cNvCxnSpPr/>
          <p:nvPr/>
        </p:nvCxnSpPr>
        <p:spPr bwMode="auto">
          <a:xfrm>
            <a:off x="3614580" y="4990748"/>
            <a:ext cx="1507482" cy="0"/>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19"/>
          <p:cNvSpPr/>
          <p:nvPr/>
        </p:nvSpPr>
        <p:spPr bwMode="auto">
          <a:xfrm>
            <a:off x="5388438" y="4672647"/>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1a</a:t>
            </a:r>
            <a:endParaRPr lang="zh-CN" altLang="en-US" baseline="30000" dirty="0"/>
          </a:p>
          <a:p>
            <a:pPr marL="0" marR="0" indent="0" algn="ctr" defTabSz="1300163" rtl="0" eaLnBrk="1" fontAlgn="base" latinLnBrk="0" hangingPunct="1">
              <a:lnSpc>
                <a:spcPct val="100000"/>
              </a:lnSpc>
              <a:spcBef>
                <a:spcPct val="0"/>
              </a:spcBef>
              <a:spcAft>
                <a:spcPct val="0"/>
              </a:spcAft>
              <a:buClrTx/>
              <a:buSzTx/>
              <a:buFontTx/>
              <a:buNone/>
              <a:tabLst/>
            </a:pPr>
            <a:endParaRPr kumimoji="0" lang="zh-CN" altLang="en-US" sz="2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p:txBody>
      </p:sp>
      <p:sp>
        <p:nvSpPr>
          <p:cNvPr id="21" name="矩形 20"/>
          <p:cNvSpPr/>
          <p:nvPr/>
        </p:nvSpPr>
        <p:spPr bwMode="auto">
          <a:xfrm>
            <a:off x="6150519" y="5295077"/>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3b</a:t>
            </a:r>
            <a:endParaRPr lang="zh-CN" altLang="en-US" baseline="30000" dirty="0"/>
          </a:p>
          <a:p>
            <a:pPr algn="ctr" defTabSz="1300163"/>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2" name="矩形 21"/>
          <p:cNvSpPr/>
          <p:nvPr/>
        </p:nvSpPr>
        <p:spPr bwMode="auto">
          <a:xfrm>
            <a:off x="6907040" y="5799133"/>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2c</a:t>
            </a:r>
            <a:endParaRPr lang="zh-CN" altLang="en-US" baseline="30000" dirty="0"/>
          </a:p>
          <a:p>
            <a:pPr algn="ctr" defTabSz="1300163"/>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3" name="矩形 22"/>
          <p:cNvSpPr/>
          <p:nvPr/>
        </p:nvSpPr>
        <p:spPr bwMode="auto">
          <a:xfrm>
            <a:off x="7658001" y="6256823"/>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err="1"/>
              <a:t>aa</a:t>
            </a:r>
            <a:endParaRPr lang="zh-CN" altLang="en-US" baseline="30000" dirty="0"/>
          </a:p>
          <a:p>
            <a:pPr algn="ctr" defTabSz="1300163"/>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4" name="矩形 23"/>
          <p:cNvSpPr/>
          <p:nvPr/>
        </p:nvSpPr>
        <p:spPr bwMode="auto">
          <a:xfrm>
            <a:off x="8413648" y="6844757"/>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300163" rtl="0" eaLnBrk="1" fontAlgn="base" latinLnBrk="0" hangingPunct="1">
              <a:lnSpc>
                <a:spcPct val="100000"/>
              </a:lnSpc>
              <a:spcBef>
                <a:spcPct val="0"/>
              </a:spcBef>
              <a:spcAft>
                <a:spcPct val="0"/>
              </a:spcAft>
              <a:buClrTx/>
              <a:buSzTx/>
              <a:buFontTx/>
              <a:buNone/>
              <a:tabLst/>
            </a:pPr>
            <a:r>
              <a:rPr lang="en-US" altLang="zh-CN" sz="5400" baseline="30000" dirty="0"/>
              <a:t>….</a:t>
            </a:r>
            <a:endParaRPr kumimoji="0" lang="zh-CN" altLang="en-US" sz="5400" b="0" i="0" u="none" strike="noStrike" cap="none" normalizeH="0" baseline="30000" dirty="0">
              <a:ln>
                <a:noFill/>
              </a:ln>
              <a:solidFill>
                <a:schemeClr val="tx1"/>
              </a:solidFill>
              <a:effectLst/>
            </a:endParaRPr>
          </a:p>
        </p:txBody>
      </p:sp>
      <p:sp>
        <p:nvSpPr>
          <p:cNvPr id="25" name="矩形 24"/>
          <p:cNvSpPr/>
          <p:nvPr/>
        </p:nvSpPr>
        <p:spPr bwMode="auto">
          <a:xfrm>
            <a:off x="9180088" y="7480959"/>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4f</a:t>
            </a:r>
            <a:endParaRPr lang="zh-CN" altLang="en-US" baseline="30000" dirty="0"/>
          </a:p>
          <a:p>
            <a:pPr algn="ctr" defTabSz="1300163"/>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6" name="矩形 25"/>
          <p:cNvSpPr/>
          <p:nvPr/>
        </p:nvSpPr>
        <p:spPr bwMode="auto">
          <a:xfrm>
            <a:off x="9931049" y="8129031"/>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7d</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cxnSp>
        <p:nvCxnSpPr>
          <p:cNvPr id="28" name="直接箭头连接符 27"/>
          <p:cNvCxnSpPr>
            <a:endCxn id="21" idx="1"/>
          </p:cNvCxnSpPr>
          <p:nvPr/>
        </p:nvCxnSpPr>
        <p:spPr bwMode="auto">
          <a:xfrm>
            <a:off x="4284793" y="5583481"/>
            <a:ext cx="1865726" cy="29697"/>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箭头连接符 32"/>
          <p:cNvCxnSpPr/>
          <p:nvPr/>
        </p:nvCxnSpPr>
        <p:spPr bwMode="auto">
          <a:xfrm>
            <a:off x="5062240" y="6083370"/>
            <a:ext cx="1865726" cy="29697"/>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箭头连接符 33"/>
          <p:cNvCxnSpPr/>
          <p:nvPr/>
        </p:nvCxnSpPr>
        <p:spPr bwMode="auto">
          <a:xfrm>
            <a:off x="5792275" y="6575346"/>
            <a:ext cx="1865726" cy="29697"/>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箭头连接符 34"/>
          <p:cNvCxnSpPr/>
          <p:nvPr/>
        </p:nvCxnSpPr>
        <p:spPr bwMode="auto">
          <a:xfrm>
            <a:off x="6520221" y="7162858"/>
            <a:ext cx="1865726" cy="29697"/>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箭头连接符 35"/>
          <p:cNvCxnSpPr/>
          <p:nvPr/>
        </p:nvCxnSpPr>
        <p:spPr bwMode="auto">
          <a:xfrm>
            <a:off x="7367650" y="7807873"/>
            <a:ext cx="1865726" cy="29697"/>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箭头连接符 36"/>
          <p:cNvCxnSpPr/>
          <p:nvPr/>
        </p:nvCxnSpPr>
        <p:spPr bwMode="auto">
          <a:xfrm>
            <a:off x="8089817" y="8447132"/>
            <a:ext cx="1865726" cy="29697"/>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矩形 7"/>
          <p:cNvSpPr/>
          <p:nvPr/>
        </p:nvSpPr>
        <p:spPr>
          <a:xfrm>
            <a:off x="3939249" y="4236742"/>
            <a:ext cx="494046" cy="492443"/>
          </a:xfrm>
          <a:prstGeom prst="rect">
            <a:avLst/>
          </a:prstGeom>
        </p:spPr>
        <p:txBody>
          <a:bodyPr wrap="none">
            <a:spAutoFit/>
          </a:bodyPr>
          <a:lstStyle/>
          <a:p>
            <a:r>
              <a:rPr lang="en-US" altLang="zh-CN" dirty="0">
                <a:solidFill>
                  <a:srgbClr val="FF0000"/>
                </a:solidFill>
              </a:rPr>
              <a:t>2</a:t>
            </a:r>
            <a:r>
              <a:rPr lang="en-US" altLang="zh-CN" baseline="30000" dirty="0">
                <a:solidFill>
                  <a:srgbClr val="FF0000"/>
                </a:solidFill>
              </a:rPr>
              <a:t>8</a:t>
            </a:r>
            <a:endParaRPr lang="zh-CN" altLang="en-US" baseline="30000" dirty="0">
              <a:solidFill>
                <a:srgbClr val="FF0000"/>
              </a:solidFill>
            </a:endParaRPr>
          </a:p>
        </p:txBody>
      </p:sp>
      <p:sp>
        <p:nvSpPr>
          <p:cNvPr id="39" name="矩形 38"/>
          <p:cNvSpPr/>
          <p:nvPr/>
        </p:nvSpPr>
        <p:spPr>
          <a:xfrm>
            <a:off x="4671850" y="5048856"/>
            <a:ext cx="494046" cy="492443"/>
          </a:xfrm>
          <a:prstGeom prst="rect">
            <a:avLst/>
          </a:prstGeom>
        </p:spPr>
        <p:txBody>
          <a:bodyPr wrap="none">
            <a:spAutoFit/>
          </a:bodyPr>
          <a:lstStyle/>
          <a:p>
            <a:r>
              <a:rPr lang="en-US" altLang="zh-CN" dirty="0">
                <a:solidFill>
                  <a:srgbClr val="FF0000"/>
                </a:solidFill>
              </a:rPr>
              <a:t>2</a:t>
            </a:r>
            <a:r>
              <a:rPr lang="en-US" altLang="zh-CN" baseline="30000" dirty="0">
                <a:solidFill>
                  <a:srgbClr val="FF0000"/>
                </a:solidFill>
              </a:rPr>
              <a:t>8</a:t>
            </a:r>
            <a:endParaRPr lang="zh-CN" altLang="en-US" baseline="30000" dirty="0">
              <a:solidFill>
                <a:srgbClr val="FF0000"/>
              </a:solidFill>
            </a:endParaRPr>
          </a:p>
        </p:txBody>
      </p:sp>
      <p:sp>
        <p:nvSpPr>
          <p:cNvPr id="40" name="矩形 39"/>
          <p:cNvSpPr/>
          <p:nvPr/>
        </p:nvSpPr>
        <p:spPr>
          <a:xfrm>
            <a:off x="5388438" y="5634186"/>
            <a:ext cx="494046" cy="492443"/>
          </a:xfrm>
          <a:prstGeom prst="rect">
            <a:avLst/>
          </a:prstGeom>
        </p:spPr>
        <p:txBody>
          <a:bodyPr wrap="none">
            <a:spAutoFit/>
          </a:bodyPr>
          <a:lstStyle/>
          <a:p>
            <a:r>
              <a:rPr lang="en-US" altLang="zh-CN" dirty="0">
                <a:solidFill>
                  <a:srgbClr val="FF0000"/>
                </a:solidFill>
              </a:rPr>
              <a:t>2</a:t>
            </a:r>
            <a:r>
              <a:rPr lang="en-US" altLang="zh-CN" baseline="30000" dirty="0">
                <a:solidFill>
                  <a:srgbClr val="FF0000"/>
                </a:solidFill>
              </a:rPr>
              <a:t>8</a:t>
            </a:r>
            <a:endParaRPr lang="zh-CN" altLang="en-US" baseline="30000" dirty="0">
              <a:solidFill>
                <a:srgbClr val="FF0000"/>
              </a:solidFill>
            </a:endParaRPr>
          </a:p>
        </p:txBody>
      </p:sp>
      <p:sp>
        <p:nvSpPr>
          <p:cNvPr id="41" name="矩形 40"/>
          <p:cNvSpPr/>
          <p:nvPr/>
        </p:nvSpPr>
        <p:spPr>
          <a:xfrm>
            <a:off x="6150103" y="6126629"/>
            <a:ext cx="494046" cy="492443"/>
          </a:xfrm>
          <a:prstGeom prst="rect">
            <a:avLst/>
          </a:prstGeom>
        </p:spPr>
        <p:txBody>
          <a:bodyPr wrap="none">
            <a:spAutoFit/>
          </a:bodyPr>
          <a:lstStyle/>
          <a:p>
            <a:r>
              <a:rPr lang="en-US" altLang="zh-CN" dirty="0">
                <a:solidFill>
                  <a:srgbClr val="FF0000"/>
                </a:solidFill>
              </a:rPr>
              <a:t>2</a:t>
            </a:r>
            <a:r>
              <a:rPr lang="en-US" altLang="zh-CN" baseline="30000" dirty="0">
                <a:solidFill>
                  <a:srgbClr val="FF0000"/>
                </a:solidFill>
              </a:rPr>
              <a:t>8</a:t>
            </a:r>
            <a:endParaRPr lang="zh-CN" altLang="en-US" baseline="30000" dirty="0">
              <a:solidFill>
                <a:srgbClr val="FF0000"/>
              </a:solidFill>
            </a:endParaRPr>
          </a:p>
        </p:txBody>
      </p:sp>
      <p:sp>
        <p:nvSpPr>
          <p:cNvPr id="42" name="矩形 41"/>
          <p:cNvSpPr/>
          <p:nvPr/>
        </p:nvSpPr>
        <p:spPr>
          <a:xfrm>
            <a:off x="6965405" y="6670415"/>
            <a:ext cx="494046" cy="492443"/>
          </a:xfrm>
          <a:prstGeom prst="rect">
            <a:avLst/>
          </a:prstGeom>
        </p:spPr>
        <p:txBody>
          <a:bodyPr wrap="none">
            <a:spAutoFit/>
          </a:bodyPr>
          <a:lstStyle/>
          <a:p>
            <a:r>
              <a:rPr lang="en-US" altLang="zh-CN" dirty="0">
                <a:solidFill>
                  <a:srgbClr val="FF0000"/>
                </a:solidFill>
              </a:rPr>
              <a:t>2</a:t>
            </a:r>
            <a:r>
              <a:rPr lang="en-US" altLang="zh-CN" baseline="30000" dirty="0">
                <a:solidFill>
                  <a:srgbClr val="FF0000"/>
                </a:solidFill>
              </a:rPr>
              <a:t>8</a:t>
            </a:r>
            <a:endParaRPr lang="zh-CN" altLang="en-US" baseline="30000" dirty="0">
              <a:solidFill>
                <a:srgbClr val="FF0000"/>
              </a:solidFill>
            </a:endParaRPr>
          </a:p>
        </p:txBody>
      </p:sp>
      <p:sp>
        <p:nvSpPr>
          <p:cNvPr id="43" name="矩形 42"/>
          <p:cNvSpPr/>
          <p:nvPr/>
        </p:nvSpPr>
        <p:spPr>
          <a:xfrm>
            <a:off x="7716366" y="7297528"/>
            <a:ext cx="494046" cy="492443"/>
          </a:xfrm>
          <a:prstGeom prst="rect">
            <a:avLst/>
          </a:prstGeom>
        </p:spPr>
        <p:txBody>
          <a:bodyPr wrap="none">
            <a:spAutoFit/>
          </a:bodyPr>
          <a:lstStyle/>
          <a:p>
            <a:r>
              <a:rPr lang="en-US" altLang="zh-CN" dirty="0">
                <a:solidFill>
                  <a:srgbClr val="FF0000"/>
                </a:solidFill>
              </a:rPr>
              <a:t>2</a:t>
            </a:r>
            <a:r>
              <a:rPr lang="en-US" altLang="zh-CN" baseline="30000" dirty="0">
                <a:solidFill>
                  <a:srgbClr val="FF0000"/>
                </a:solidFill>
              </a:rPr>
              <a:t>8</a:t>
            </a:r>
            <a:endParaRPr lang="zh-CN" altLang="en-US" baseline="30000" dirty="0">
              <a:solidFill>
                <a:srgbClr val="FF0000"/>
              </a:solidFill>
            </a:endParaRPr>
          </a:p>
        </p:txBody>
      </p:sp>
      <p:sp>
        <p:nvSpPr>
          <p:cNvPr id="44" name="矩形 43"/>
          <p:cNvSpPr/>
          <p:nvPr/>
        </p:nvSpPr>
        <p:spPr>
          <a:xfrm>
            <a:off x="8528634" y="7969537"/>
            <a:ext cx="494046" cy="492443"/>
          </a:xfrm>
          <a:prstGeom prst="rect">
            <a:avLst/>
          </a:prstGeom>
        </p:spPr>
        <p:txBody>
          <a:bodyPr wrap="none">
            <a:spAutoFit/>
          </a:bodyPr>
          <a:lstStyle/>
          <a:p>
            <a:r>
              <a:rPr lang="en-US" altLang="zh-CN" dirty="0">
                <a:solidFill>
                  <a:srgbClr val="FF0000"/>
                </a:solidFill>
              </a:rPr>
              <a:t>2</a:t>
            </a:r>
            <a:r>
              <a:rPr lang="en-US" altLang="zh-CN" baseline="30000" dirty="0">
                <a:solidFill>
                  <a:srgbClr val="FF0000"/>
                </a:solidFill>
              </a:rPr>
              <a:t>8</a:t>
            </a:r>
            <a:endParaRPr lang="zh-CN" altLang="en-US" baseline="30000" dirty="0">
              <a:solidFill>
                <a:srgbClr val="FF0000"/>
              </a:solidFill>
            </a:endParaRPr>
          </a:p>
        </p:txBody>
      </p:sp>
    </p:spTree>
    <p:extLst>
      <p:ext uri="{BB962C8B-B14F-4D97-AF65-F5344CB8AC3E}">
        <p14:creationId xmlns:p14="http://schemas.microsoft.com/office/powerpoint/2010/main" val="727901625"/>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AutoShape 33"/>
          <p:cNvSpPr>
            <a:spLocks noChangeArrowheads="1"/>
          </p:cNvSpPr>
          <p:nvPr/>
        </p:nvSpPr>
        <p:spPr bwMode="gray">
          <a:xfrm>
            <a:off x="7844899" y="49672"/>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2" name="Text Box 35"/>
          <p:cNvSpPr txBox="1">
            <a:spLocks noChangeArrowheads="1"/>
          </p:cNvSpPr>
          <p:nvPr/>
        </p:nvSpPr>
        <p:spPr bwMode="gray">
          <a:xfrm>
            <a:off x="8113276" y="10724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grpSp>
        <p:nvGrpSpPr>
          <p:cNvPr id="53" name="组合 4"/>
          <p:cNvGrpSpPr>
            <a:grpSpLocks/>
          </p:cNvGrpSpPr>
          <p:nvPr/>
        </p:nvGrpSpPr>
        <p:grpSpPr bwMode="auto">
          <a:xfrm>
            <a:off x="8903798" y="126435"/>
            <a:ext cx="4001663" cy="589281"/>
            <a:chOff x="288838" y="21598"/>
            <a:chExt cx="4351137" cy="590400"/>
          </a:xfrm>
        </p:grpSpPr>
        <p:sp>
          <p:nvSpPr>
            <p:cNvPr id="54" name="圆角矩形 53"/>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55" name="圆角矩形 4"/>
            <p:cNvSpPr/>
            <p:nvPr/>
          </p:nvSpPr>
          <p:spPr>
            <a:xfrm>
              <a:off x="418102" y="80412"/>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密码旁路分析研究背景</a:t>
              </a:r>
            </a:p>
          </p:txBody>
        </p:sp>
      </p:grpSp>
      <p:sp>
        <p:nvSpPr>
          <p:cNvPr id="57" name="矩形 56"/>
          <p:cNvSpPr/>
          <p:nvPr/>
        </p:nvSpPr>
        <p:spPr>
          <a:xfrm>
            <a:off x="813767" y="3148607"/>
            <a:ext cx="11702423" cy="738664"/>
          </a:xfrm>
          <a:prstGeom prst="rect">
            <a:avLst/>
          </a:prstGeom>
        </p:spPr>
        <p:txBody>
          <a:bodyPr wrap="square">
            <a:spAutoFit/>
          </a:bodyPr>
          <a:lstStyle/>
          <a:p>
            <a:pPr eaLnBrk="1" hangingPunct="1">
              <a:lnSpc>
                <a:spcPct val="150000"/>
              </a:lnSpc>
            </a:pPr>
            <a:r>
              <a:rPr lang="en-US" altLang="zh-CN" sz="2800" dirty="0">
                <a:solidFill>
                  <a:srgbClr val="0000CC"/>
                </a:solidFill>
                <a:ea typeface="黑体" pitchFamily="49" charset="-122"/>
              </a:rPr>
              <a:t>        6</a:t>
            </a:r>
            <a:r>
              <a:rPr lang="zh-CN" altLang="en-US" sz="2800" dirty="0">
                <a:solidFill>
                  <a:srgbClr val="0000CC"/>
                </a:solidFill>
                <a:ea typeface="黑体" pitchFamily="49" charset="-122"/>
              </a:rPr>
              <a:t>、恢复出足够的密钥片段，结合密钥扩展设计恢复完整密钥。</a:t>
            </a:r>
          </a:p>
        </p:txBody>
      </p:sp>
      <p:sp>
        <p:nvSpPr>
          <p:cNvPr id="59" name="矩形 58"/>
          <p:cNvSpPr/>
          <p:nvPr/>
        </p:nvSpPr>
        <p:spPr>
          <a:xfrm>
            <a:off x="2757984" y="1744061"/>
            <a:ext cx="7427583"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密码旁路分析原理：密钥分而治之</a:t>
            </a:r>
          </a:p>
        </p:txBody>
      </p:sp>
      <p:sp>
        <p:nvSpPr>
          <p:cNvPr id="31" name="矩形 30"/>
          <p:cNvSpPr/>
          <p:nvPr/>
        </p:nvSpPr>
        <p:spPr bwMode="auto">
          <a:xfrm>
            <a:off x="1965896" y="474465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300163"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2" name="矩形 31"/>
          <p:cNvSpPr/>
          <p:nvPr/>
        </p:nvSpPr>
        <p:spPr bwMode="auto">
          <a:xfrm>
            <a:off x="2608408" y="474465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3b</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3" name="矩形 32"/>
          <p:cNvSpPr/>
          <p:nvPr/>
        </p:nvSpPr>
        <p:spPr bwMode="auto">
          <a:xfrm>
            <a:off x="3250920" y="474465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2c</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4" name="矩形 33"/>
          <p:cNvSpPr/>
          <p:nvPr/>
        </p:nvSpPr>
        <p:spPr bwMode="auto">
          <a:xfrm>
            <a:off x="3893432" y="474465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err="1"/>
              <a:t>aa</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5" name="矩形 34"/>
          <p:cNvSpPr/>
          <p:nvPr/>
        </p:nvSpPr>
        <p:spPr bwMode="auto">
          <a:xfrm>
            <a:off x="4517057" y="474230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34</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6" name="矩形 35"/>
          <p:cNvSpPr/>
          <p:nvPr/>
        </p:nvSpPr>
        <p:spPr bwMode="auto">
          <a:xfrm>
            <a:off x="5159569" y="474230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4f</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7" name="矩形 36"/>
          <p:cNvSpPr/>
          <p:nvPr/>
        </p:nvSpPr>
        <p:spPr bwMode="auto">
          <a:xfrm>
            <a:off x="5802081" y="474230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8a</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8" name="矩形 37"/>
          <p:cNvSpPr/>
          <p:nvPr/>
        </p:nvSpPr>
        <p:spPr bwMode="auto">
          <a:xfrm>
            <a:off x="6444593" y="474230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3d</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9" name="矩形 38"/>
          <p:cNvSpPr/>
          <p:nvPr/>
        </p:nvSpPr>
        <p:spPr bwMode="auto">
          <a:xfrm>
            <a:off x="7070373" y="473641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err="1"/>
              <a:t>dd</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40" name="矩形 39"/>
          <p:cNvSpPr/>
          <p:nvPr/>
        </p:nvSpPr>
        <p:spPr bwMode="auto">
          <a:xfrm>
            <a:off x="7712885" y="473641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ac</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41" name="矩形 40"/>
          <p:cNvSpPr/>
          <p:nvPr/>
        </p:nvSpPr>
        <p:spPr bwMode="auto">
          <a:xfrm>
            <a:off x="8355397" y="473641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4a</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42" name="矩形 41"/>
          <p:cNvSpPr/>
          <p:nvPr/>
        </p:nvSpPr>
        <p:spPr bwMode="auto">
          <a:xfrm>
            <a:off x="8997909" y="473641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1d</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43" name="矩形 42"/>
          <p:cNvSpPr/>
          <p:nvPr/>
        </p:nvSpPr>
        <p:spPr bwMode="auto">
          <a:xfrm>
            <a:off x="9621534" y="4734060"/>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de</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44" name="矩形 43"/>
          <p:cNvSpPr/>
          <p:nvPr/>
        </p:nvSpPr>
        <p:spPr bwMode="auto">
          <a:xfrm>
            <a:off x="10264046" y="4734060"/>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2f</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45" name="矩形 44"/>
          <p:cNvSpPr/>
          <p:nvPr/>
        </p:nvSpPr>
        <p:spPr bwMode="auto">
          <a:xfrm>
            <a:off x="10906558" y="4734060"/>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4f</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46" name="矩形 45"/>
          <p:cNvSpPr/>
          <p:nvPr/>
        </p:nvSpPr>
        <p:spPr bwMode="auto">
          <a:xfrm>
            <a:off x="11549070" y="4734060"/>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7d</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pic>
        <p:nvPicPr>
          <p:cNvPr id="47" name="Picture 46" descr="MCj0322381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619810">
            <a:off x="1037709" y="4571938"/>
            <a:ext cx="844409" cy="66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4284177902"/>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AutoShape 33"/>
          <p:cNvSpPr>
            <a:spLocks noChangeArrowheads="1"/>
          </p:cNvSpPr>
          <p:nvPr/>
        </p:nvSpPr>
        <p:spPr bwMode="gray">
          <a:xfrm>
            <a:off x="7844899" y="49672"/>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2" name="Text Box 35"/>
          <p:cNvSpPr txBox="1">
            <a:spLocks noChangeArrowheads="1"/>
          </p:cNvSpPr>
          <p:nvPr/>
        </p:nvSpPr>
        <p:spPr bwMode="gray">
          <a:xfrm>
            <a:off x="8113276" y="10724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grpSp>
        <p:nvGrpSpPr>
          <p:cNvPr id="53" name="组合 4"/>
          <p:cNvGrpSpPr>
            <a:grpSpLocks/>
          </p:cNvGrpSpPr>
          <p:nvPr/>
        </p:nvGrpSpPr>
        <p:grpSpPr bwMode="auto">
          <a:xfrm>
            <a:off x="8903798" y="126435"/>
            <a:ext cx="4001663" cy="589281"/>
            <a:chOff x="288838" y="21598"/>
            <a:chExt cx="4351137" cy="590400"/>
          </a:xfrm>
        </p:grpSpPr>
        <p:sp>
          <p:nvSpPr>
            <p:cNvPr id="54" name="圆角矩形 53"/>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55" name="圆角矩形 4"/>
            <p:cNvSpPr/>
            <p:nvPr/>
          </p:nvSpPr>
          <p:spPr>
            <a:xfrm>
              <a:off x="418102" y="80412"/>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密码旁路分析研究背景</a:t>
              </a:r>
            </a:p>
          </p:txBody>
        </p:sp>
      </p:grpSp>
      <p:sp>
        <p:nvSpPr>
          <p:cNvPr id="50" name="矩形 92"/>
          <p:cNvSpPr>
            <a:spLocks noChangeArrowheads="1"/>
          </p:cNvSpPr>
          <p:nvPr/>
        </p:nvSpPr>
        <p:spPr bwMode="auto">
          <a:xfrm>
            <a:off x="472590" y="2140788"/>
            <a:ext cx="11665296" cy="2070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pPr>
              <a:lnSpc>
                <a:spcPct val="150000"/>
              </a:lnSpc>
            </a:pPr>
            <a:r>
              <a:rPr lang="zh-CN" altLang="en-US" sz="2800" dirty="0">
                <a:latin typeface="Times New Roman" pitchFamily="18" charset="0"/>
                <a:ea typeface="黑体" pitchFamily="49" charset="-122"/>
                <a:cs typeface="Times New Roman" pitchFamily="18" charset="0"/>
              </a:rPr>
              <a:t>密钥长度</a:t>
            </a:r>
            <a:r>
              <a:rPr lang="en-US" altLang="zh-CN" sz="2800" i="1" dirty="0">
                <a:latin typeface="Times New Roman" pitchFamily="18" charset="0"/>
                <a:ea typeface="黑体" pitchFamily="49" charset="-122"/>
                <a:cs typeface="Times New Roman" pitchFamily="18" charset="0"/>
              </a:rPr>
              <a:t>m</a:t>
            </a:r>
            <a:r>
              <a:rPr lang="zh-CN" altLang="en-US" sz="2800" dirty="0">
                <a:latin typeface="Times New Roman" pitchFamily="18" charset="0"/>
                <a:ea typeface="黑体" pitchFamily="49" charset="-122"/>
                <a:cs typeface="Times New Roman" pitchFamily="18" charset="0"/>
              </a:rPr>
              <a:t>比特，切割为</a:t>
            </a:r>
            <a:r>
              <a:rPr lang="en-US" altLang="zh-CN" sz="2800" i="1" dirty="0">
                <a:latin typeface="Times New Roman" pitchFamily="18" charset="0"/>
                <a:ea typeface="黑体" pitchFamily="49" charset="-122"/>
                <a:cs typeface="Times New Roman" pitchFamily="18" charset="0"/>
              </a:rPr>
              <a:t>n</a:t>
            </a:r>
            <a:r>
              <a:rPr lang="zh-CN" altLang="en-US" sz="2800" dirty="0">
                <a:latin typeface="Times New Roman" pitchFamily="18" charset="0"/>
                <a:ea typeface="黑体" pitchFamily="49" charset="-122"/>
                <a:cs typeface="Times New Roman" pitchFamily="18" charset="0"/>
              </a:rPr>
              <a:t>个密钥片段，每次处理一个片段（</a:t>
            </a:r>
            <a:r>
              <a:rPr lang="en-US" altLang="zh-CN" sz="2800" i="1" dirty="0">
                <a:latin typeface="Times New Roman" pitchFamily="18" charset="0"/>
                <a:ea typeface="黑体" pitchFamily="49" charset="-122"/>
                <a:cs typeface="Times New Roman" pitchFamily="18" charset="0"/>
              </a:rPr>
              <a:t>l</a:t>
            </a:r>
            <a:r>
              <a:rPr lang="zh-CN" altLang="en-US" sz="2800" dirty="0">
                <a:latin typeface="Times New Roman" pitchFamily="18" charset="0"/>
                <a:ea typeface="黑体" pitchFamily="49" charset="-122"/>
                <a:cs typeface="Times New Roman" pitchFamily="18" charset="0"/>
              </a:rPr>
              <a:t>比特）；</a:t>
            </a:r>
            <a:endParaRPr lang="en-US" altLang="zh-CN" sz="2800" dirty="0">
              <a:latin typeface="Times New Roman" pitchFamily="18" charset="0"/>
              <a:ea typeface="黑体" pitchFamily="49" charset="-122"/>
              <a:cs typeface="Times New Roman" pitchFamily="18" charset="0"/>
            </a:endParaRPr>
          </a:p>
          <a:p>
            <a:pPr>
              <a:lnSpc>
                <a:spcPct val="150000"/>
              </a:lnSpc>
            </a:pPr>
            <a:r>
              <a:rPr lang="zh-CN" altLang="en-US" sz="2800" dirty="0">
                <a:solidFill>
                  <a:srgbClr val="FF0000"/>
                </a:solidFill>
                <a:latin typeface="Times New Roman" pitchFamily="18" charset="0"/>
                <a:ea typeface="黑体" pitchFamily="49" charset="-122"/>
                <a:cs typeface="Times New Roman" pitchFamily="18" charset="0"/>
              </a:rPr>
              <a:t>传统密码分析</a:t>
            </a:r>
            <a:r>
              <a:rPr lang="zh-CN" altLang="en-US" sz="2800" dirty="0">
                <a:latin typeface="Times New Roman" pitchFamily="18" charset="0"/>
                <a:ea typeface="黑体" pitchFamily="49" charset="-122"/>
                <a:cs typeface="Times New Roman" pitchFamily="18" charset="0"/>
              </a:rPr>
              <a:t>的密钥穷举复杂度为</a:t>
            </a:r>
            <a:r>
              <a:rPr lang="en-US" altLang="zh-CN" sz="2800" dirty="0">
                <a:solidFill>
                  <a:srgbClr val="FF0000"/>
                </a:solidFill>
                <a:latin typeface="Times New Roman" pitchFamily="18" charset="0"/>
                <a:ea typeface="黑体" pitchFamily="49" charset="-122"/>
                <a:cs typeface="Times New Roman" pitchFamily="18" charset="0"/>
              </a:rPr>
              <a:t>2</a:t>
            </a:r>
            <a:r>
              <a:rPr lang="en-US" altLang="zh-CN" sz="2800" i="1" baseline="30000" dirty="0">
                <a:solidFill>
                  <a:srgbClr val="FF0000"/>
                </a:solidFill>
                <a:latin typeface="Times New Roman" pitchFamily="18" charset="0"/>
                <a:ea typeface="黑体" pitchFamily="49" charset="-122"/>
                <a:cs typeface="Times New Roman" pitchFamily="18" charset="0"/>
              </a:rPr>
              <a:t>l</a:t>
            </a:r>
            <a:r>
              <a:rPr lang="en-US" altLang="zh-CN" sz="2800" kern="0" dirty="0">
                <a:solidFill>
                  <a:srgbClr val="FF0000"/>
                </a:solidFill>
                <a:latin typeface="Times New Roman" pitchFamily="18" charset="0"/>
                <a:cs typeface="Times New Roman" pitchFamily="18" charset="0"/>
              </a:rPr>
              <a:t> ×</a:t>
            </a:r>
            <a:r>
              <a:rPr lang="en-US" altLang="zh-CN" sz="2800" dirty="0">
                <a:solidFill>
                  <a:srgbClr val="FF0000"/>
                </a:solidFill>
                <a:latin typeface="Times New Roman" pitchFamily="18" charset="0"/>
                <a:ea typeface="黑体" pitchFamily="49" charset="-122"/>
                <a:cs typeface="Times New Roman" pitchFamily="18" charset="0"/>
              </a:rPr>
              <a:t> 2</a:t>
            </a:r>
            <a:r>
              <a:rPr lang="en-US" altLang="zh-CN" sz="2800" i="1" baseline="30000" dirty="0">
                <a:solidFill>
                  <a:srgbClr val="FF0000"/>
                </a:solidFill>
                <a:latin typeface="Times New Roman" pitchFamily="18" charset="0"/>
                <a:ea typeface="黑体" pitchFamily="49" charset="-122"/>
                <a:cs typeface="Times New Roman" pitchFamily="18" charset="0"/>
              </a:rPr>
              <a:t>l</a:t>
            </a:r>
            <a:r>
              <a:rPr lang="en-US" altLang="zh-CN" sz="2800" kern="0" dirty="0">
                <a:solidFill>
                  <a:srgbClr val="FF0000"/>
                </a:solidFill>
                <a:latin typeface="Times New Roman" pitchFamily="18" charset="0"/>
                <a:cs typeface="Times New Roman" pitchFamily="18" charset="0"/>
              </a:rPr>
              <a:t> ×…</a:t>
            </a:r>
            <a:r>
              <a:rPr lang="en-US" altLang="zh-CN" sz="2800" dirty="0">
                <a:solidFill>
                  <a:srgbClr val="FF0000"/>
                </a:solidFill>
                <a:latin typeface="Times New Roman" pitchFamily="18" charset="0"/>
                <a:ea typeface="黑体" pitchFamily="49" charset="-122"/>
                <a:cs typeface="Times New Roman" pitchFamily="18" charset="0"/>
              </a:rPr>
              <a:t> </a:t>
            </a:r>
            <a:r>
              <a:rPr lang="en-US" altLang="zh-CN" sz="2800" kern="0" dirty="0">
                <a:solidFill>
                  <a:srgbClr val="FF0000"/>
                </a:solidFill>
                <a:latin typeface="Times New Roman" pitchFamily="18" charset="0"/>
                <a:cs typeface="Times New Roman" pitchFamily="18" charset="0"/>
              </a:rPr>
              <a:t>× </a:t>
            </a:r>
            <a:r>
              <a:rPr lang="en-US" altLang="zh-CN" sz="2800" dirty="0">
                <a:solidFill>
                  <a:srgbClr val="FF0000"/>
                </a:solidFill>
                <a:latin typeface="Times New Roman" pitchFamily="18" charset="0"/>
                <a:ea typeface="黑体" pitchFamily="49" charset="-122"/>
                <a:cs typeface="Times New Roman" pitchFamily="18" charset="0"/>
              </a:rPr>
              <a:t>2</a:t>
            </a:r>
            <a:r>
              <a:rPr lang="en-US" altLang="zh-CN" sz="2800" i="1" baseline="30000" dirty="0">
                <a:solidFill>
                  <a:srgbClr val="FF0000"/>
                </a:solidFill>
                <a:latin typeface="Times New Roman" pitchFamily="18" charset="0"/>
                <a:ea typeface="黑体" pitchFamily="49" charset="-122"/>
                <a:cs typeface="Times New Roman" pitchFamily="18" charset="0"/>
              </a:rPr>
              <a:t>l</a:t>
            </a:r>
            <a:r>
              <a:rPr lang="en-US" altLang="zh-CN" sz="2800" kern="0" dirty="0">
                <a:solidFill>
                  <a:srgbClr val="FF0000"/>
                </a:solidFill>
                <a:latin typeface="Times New Roman" pitchFamily="18" charset="0"/>
                <a:cs typeface="Times New Roman" pitchFamily="18" charset="0"/>
              </a:rPr>
              <a:t> =</a:t>
            </a:r>
            <a:r>
              <a:rPr lang="en-US" altLang="zh-CN" sz="2800" dirty="0">
                <a:solidFill>
                  <a:srgbClr val="FF0000"/>
                </a:solidFill>
                <a:latin typeface="Times New Roman" pitchFamily="18" charset="0"/>
                <a:ea typeface="黑体" pitchFamily="49" charset="-122"/>
                <a:cs typeface="Times New Roman" pitchFamily="18" charset="0"/>
              </a:rPr>
              <a:t> 2</a:t>
            </a:r>
            <a:r>
              <a:rPr lang="en-US" altLang="zh-CN" sz="2800" i="1" baseline="30000" dirty="0">
                <a:solidFill>
                  <a:srgbClr val="FF0000"/>
                </a:solidFill>
                <a:latin typeface="Times New Roman" pitchFamily="18" charset="0"/>
                <a:ea typeface="黑体" pitchFamily="49" charset="-122"/>
                <a:cs typeface="Times New Roman" pitchFamily="18" charset="0"/>
              </a:rPr>
              <a:t>m          </a:t>
            </a:r>
            <a:r>
              <a:rPr lang="en-US" altLang="zh-CN" sz="2800" kern="0" dirty="0">
                <a:latin typeface="Times New Roman" pitchFamily="18" charset="0"/>
                <a:cs typeface="Times New Roman" pitchFamily="18" charset="0"/>
              </a:rPr>
              <a:t>(</a:t>
            </a:r>
            <a:r>
              <a:rPr lang="en-US" altLang="zh-CN" sz="2800" i="1" kern="0" dirty="0">
                <a:latin typeface="Times New Roman" pitchFamily="18" charset="0"/>
                <a:cs typeface="Times New Roman" pitchFamily="18" charset="0"/>
              </a:rPr>
              <a:t>n</a:t>
            </a:r>
            <a:r>
              <a:rPr lang="zh-CN" altLang="en-US" sz="2800" kern="0" dirty="0">
                <a:latin typeface="Times New Roman" pitchFamily="18" charset="0"/>
                <a:cs typeface="Times New Roman" pitchFamily="18" charset="0"/>
              </a:rPr>
              <a:t>个</a:t>
            </a:r>
            <a:r>
              <a:rPr lang="en-US" altLang="zh-CN" sz="2800" dirty="0">
                <a:latin typeface="Times New Roman" pitchFamily="18" charset="0"/>
                <a:ea typeface="黑体" pitchFamily="49" charset="-122"/>
                <a:cs typeface="Times New Roman" pitchFamily="18" charset="0"/>
              </a:rPr>
              <a:t>2</a:t>
            </a:r>
            <a:r>
              <a:rPr lang="en-US" altLang="zh-CN" sz="2800" i="1" baseline="30000" dirty="0">
                <a:latin typeface="Times New Roman" pitchFamily="18" charset="0"/>
                <a:ea typeface="黑体" pitchFamily="49" charset="-122"/>
                <a:cs typeface="Times New Roman" pitchFamily="18" charset="0"/>
              </a:rPr>
              <a:t>l</a:t>
            </a:r>
            <a:r>
              <a:rPr lang="en-US" altLang="zh-CN" sz="2800" kern="0" dirty="0">
                <a:latin typeface="Times New Roman" pitchFamily="18" charset="0"/>
                <a:cs typeface="Times New Roman" pitchFamily="18" charset="0"/>
              </a:rPr>
              <a:t> </a:t>
            </a:r>
            <a:r>
              <a:rPr lang="zh-CN" altLang="en-US" sz="2800" kern="0" dirty="0">
                <a:latin typeface="Times New Roman" pitchFamily="18" charset="0"/>
                <a:cs typeface="Times New Roman" pitchFamily="18" charset="0"/>
              </a:rPr>
              <a:t>相乘</a:t>
            </a:r>
            <a:r>
              <a:rPr lang="en-US" altLang="zh-CN" sz="2800" kern="0" dirty="0">
                <a:latin typeface="Times New Roman" pitchFamily="18" charset="0"/>
                <a:cs typeface="Times New Roman" pitchFamily="18" charset="0"/>
              </a:rPr>
              <a:t>)</a:t>
            </a:r>
            <a:endParaRPr lang="en-US" altLang="zh-CN" sz="2800" i="1" dirty="0">
              <a:latin typeface="Times New Roman" pitchFamily="18" charset="0"/>
              <a:ea typeface="黑体" pitchFamily="49" charset="-122"/>
              <a:cs typeface="Times New Roman" pitchFamily="18" charset="0"/>
            </a:endParaRPr>
          </a:p>
          <a:p>
            <a:pPr>
              <a:lnSpc>
                <a:spcPct val="150000"/>
              </a:lnSpc>
            </a:pPr>
            <a:r>
              <a:rPr lang="zh-CN" altLang="en-US" sz="2800" dirty="0">
                <a:solidFill>
                  <a:schemeClr val="accent2"/>
                </a:solidFill>
                <a:latin typeface="Times New Roman" pitchFamily="18" charset="0"/>
                <a:ea typeface="黑体" pitchFamily="49" charset="-122"/>
                <a:cs typeface="Times New Roman" pitchFamily="18" charset="0"/>
              </a:rPr>
              <a:t>密码旁路分析</a:t>
            </a:r>
            <a:r>
              <a:rPr lang="zh-CN" altLang="en-US" sz="2800" dirty="0">
                <a:latin typeface="Times New Roman" pitchFamily="18" charset="0"/>
                <a:ea typeface="黑体" pitchFamily="49" charset="-122"/>
                <a:cs typeface="Times New Roman" pitchFamily="18" charset="0"/>
              </a:rPr>
              <a:t>的密钥穷举复杂为为</a:t>
            </a:r>
            <a:r>
              <a:rPr lang="en-US" altLang="zh-CN" sz="2800" dirty="0">
                <a:solidFill>
                  <a:schemeClr val="accent2"/>
                </a:solidFill>
                <a:latin typeface="Times New Roman" pitchFamily="18" charset="0"/>
                <a:ea typeface="黑体" pitchFamily="49" charset="-122"/>
                <a:cs typeface="Times New Roman" pitchFamily="18" charset="0"/>
              </a:rPr>
              <a:t>2</a:t>
            </a:r>
            <a:r>
              <a:rPr lang="en-US" altLang="zh-CN" sz="2800" i="1" baseline="30000" dirty="0">
                <a:solidFill>
                  <a:schemeClr val="accent2"/>
                </a:solidFill>
                <a:latin typeface="Times New Roman" pitchFamily="18" charset="0"/>
                <a:ea typeface="黑体" pitchFamily="49" charset="-122"/>
                <a:cs typeface="Times New Roman" pitchFamily="18" charset="0"/>
              </a:rPr>
              <a:t>l</a:t>
            </a:r>
            <a:r>
              <a:rPr lang="en-US" altLang="zh-CN" sz="2800" kern="0" dirty="0">
                <a:solidFill>
                  <a:schemeClr val="accent2"/>
                </a:solidFill>
                <a:latin typeface="Times New Roman" pitchFamily="18" charset="0"/>
                <a:cs typeface="Times New Roman" pitchFamily="18" charset="0"/>
              </a:rPr>
              <a:t>  + </a:t>
            </a:r>
            <a:r>
              <a:rPr lang="en-US" altLang="zh-CN" sz="2800" dirty="0">
                <a:solidFill>
                  <a:schemeClr val="accent2"/>
                </a:solidFill>
                <a:latin typeface="Times New Roman" pitchFamily="18" charset="0"/>
                <a:ea typeface="黑体" pitchFamily="49" charset="-122"/>
                <a:cs typeface="Times New Roman" pitchFamily="18" charset="0"/>
              </a:rPr>
              <a:t> 2</a:t>
            </a:r>
            <a:r>
              <a:rPr lang="en-US" altLang="zh-CN" sz="2800" i="1" baseline="30000" dirty="0">
                <a:solidFill>
                  <a:schemeClr val="accent2"/>
                </a:solidFill>
                <a:latin typeface="Times New Roman" pitchFamily="18" charset="0"/>
                <a:ea typeface="黑体" pitchFamily="49" charset="-122"/>
                <a:cs typeface="Times New Roman" pitchFamily="18" charset="0"/>
              </a:rPr>
              <a:t>l </a:t>
            </a:r>
            <a:r>
              <a:rPr lang="en-US" altLang="zh-CN" sz="2800" kern="0" dirty="0">
                <a:solidFill>
                  <a:schemeClr val="accent2"/>
                </a:solidFill>
                <a:latin typeface="Times New Roman" pitchFamily="18" charset="0"/>
                <a:cs typeface="Times New Roman" pitchFamily="18" charset="0"/>
              </a:rPr>
              <a:t> + …</a:t>
            </a:r>
            <a:r>
              <a:rPr lang="en-US" altLang="zh-CN" sz="2800" dirty="0">
                <a:solidFill>
                  <a:schemeClr val="accent2"/>
                </a:solidFill>
                <a:latin typeface="Times New Roman" pitchFamily="18" charset="0"/>
                <a:ea typeface="黑体" pitchFamily="49" charset="-122"/>
                <a:cs typeface="Times New Roman" pitchFamily="18" charset="0"/>
              </a:rPr>
              <a:t>  </a:t>
            </a:r>
            <a:r>
              <a:rPr lang="en-US" altLang="zh-CN" sz="2800" kern="0" dirty="0">
                <a:solidFill>
                  <a:schemeClr val="accent2"/>
                </a:solidFill>
                <a:latin typeface="Times New Roman" pitchFamily="18" charset="0"/>
                <a:cs typeface="Times New Roman" pitchFamily="18" charset="0"/>
              </a:rPr>
              <a:t>+ </a:t>
            </a:r>
            <a:r>
              <a:rPr lang="en-US" altLang="zh-CN" sz="2800" dirty="0">
                <a:solidFill>
                  <a:schemeClr val="accent2"/>
                </a:solidFill>
                <a:latin typeface="Times New Roman" pitchFamily="18" charset="0"/>
                <a:ea typeface="黑体" pitchFamily="49" charset="-122"/>
                <a:cs typeface="Times New Roman" pitchFamily="18" charset="0"/>
              </a:rPr>
              <a:t>2</a:t>
            </a:r>
            <a:r>
              <a:rPr lang="en-US" altLang="zh-CN" sz="2800" i="1" baseline="30000" dirty="0">
                <a:solidFill>
                  <a:schemeClr val="accent2"/>
                </a:solidFill>
                <a:latin typeface="Times New Roman" pitchFamily="18" charset="0"/>
                <a:ea typeface="黑体" pitchFamily="49" charset="-122"/>
                <a:cs typeface="Times New Roman" pitchFamily="18" charset="0"/>
              </a:rPr>
              <a:t>l</a:t>
            </a:r>
            <a:r>
              <a:rPr lang="en-US" altLang="zh-CN" sz="2800" i="1" dirty="0">
                <a:solidFill>
                  <a:schemeClr val="accent2"/>
                </a:solidFill>
                <a:latin typeface="Times New Roman" pitchFamily="18" charset="0"/>
                <a:ea typeface="黑体" pitchFamily="49" charset="-122"/>
                <a:cs typeface="Times New Roman" pitchFamily="18" charset="0"/>
              </a:rPr>
              <a:t> = </a:t>
            </a:r>
            <a:r>
              <a:rPr lang="en-US" altLang="zh-CN" sz="2800" dirty="0">
                <a:solidFill>
                  <a:schemeClr val="accent2"/>
                </a:solidFill>
                <a:latin typeface="Times New Roman" pitchFamily="18" charset="0"/>
                <a:ea typeface="黑体" pitchFamily="49" charset="-122"/>
                <a:cs typeface="Times New Roman" pitchFamily="18" charset="0"/>
              </a:rPr>
              <a:t>2</a:t>
            </a:r>
            <a:r>
              <a:rPr lang="en-US" altLang="zh-CN" sz="2800" i="1" baseline="30000" dirty="0">
                <a:solidFill>
                  <a:schemeClr val="accent2"/>
                </a:solidFill>
                <a:latin typeface="Times New Roman" pitchFamily="18" charset="0"/>
                <a:ea typeface="黑体" pitchFamily="49" charset="-122"/>
                <a:cs typeface="Times New Roman" pitchFamily="18" charset="0"/>
              </a:rPr>
              <a:t>l</a:t>
            </a:r>
            <a:r>
              <a:rPr lang="en-US" altLang="zh-CN" sz="2800" kern="0" dirty="0">
                <a:solidFill>
                  <a:schemeClr val="accent2"/>
                </a:solidFill>
                <a:latin typeface="Times New Roman" pitchFamily="18" charset="0"/>
                <a:cs typeface="Times New Roman" pitchFamily="18" charset="0"/>
              </a:rPr>
              <a:t> × </a:t>
            </a:r>
            <a:r>
              <a:rPr lang="en-US" altLang="zh-CN" sz="2800" i="1" kern="0" dirty="0">
                <a:solidFill>
                  <a:schemeClr val="accent2"/>
                </a:solidFill>
                <a:latin typeface="Times New Roman" pitchFamily="18" charset="0"/>
                <a:cs typeface="Times New Roman" pitchFamily="18" charset="0"/>
              </a:rPr>
              <a:t>n</a:t>
            </a:r>
            <a:r>
              <a:rPr lang="en-US" altLang="zh-CN" sz="2800" kern="0" dirty="0">
                <a:solidFill>
                  <a:schemeClr val="accent2"/>
                </a:solidFill>
                <a:latin typeface="Times New Roman" pitchFamily="18" charset="0"/>
                <a:cs typeface="Times New Roman" pitchFamily="18" charset="0"/>
              </a:rPr>
              <a:t> </a:t>
            </a:r>
            <a:r>
              <a:rPr lang="en-US" altLang="zh-CN" sz="2800" kern="0" dirty="0">
                <a:latin typeface="Times New Roman" pitchFamily="18" charset="0"/>
                <a:cs typeface="Times New Roman" pitchFamily="18" charset="0"/>
              </a:rPr>
              <a:t>(</a:t>
            </a:r>
            <a:r>
              <a:rPr lang="en-US" altLang="zh-CN" sz="2800" i="1" kern="0" dirty="0">
                <a:latin typeface="Times New Roman" pitchFamily="18" charset="0"/>
                <a:cs typeface="Times New Roman" pitchFamily="18" charset="0"/>
              </a:rPr>
              <a:t>n</a:t>
            </a:r>
            <a:r>
              <a:rPr lang="zh-CN" altLang="en-US" sz="2800" kern="0" dirty="0">
                <a:latin typeface="Times New Roman" pitchFamily="18" charset="0"/>
                <a:cs typeface="Times New Roman" pitchFamily="18" charset="0"/>
              </a:rPr>
              <a:t>个</a:t>
            </a:r>
            <a:r>
              <a:rPr lang="en-US" altLang="zh-CN" sz="2800" dirty="0">
                <a:latin typeface="Times New Roman" pitchFamily="18" charset="0"/>
                <a:ea typeface="黑体" pitchFamily="49" charset="-122"/>
                <a:cs typeface="Times New Roman" pitchFamily="18" charset="0"/>
              </a:rPr>
              <a:t>2</a:t>
            </a:r>
            <a:r>
              <a:rPr lang="en-US" altLang="zh-CN" sz="2800" i="1" baseline="30000" dirty="0">
                <a:latin typeface="Times New Roman" pitchFamily="18" charset="0"/>
                <a:ea typeface="黑体" pitchFamily="49" charset="-122"/>
                <a:cs typeface="Times New Roman" pitchFamily="18" charset="0"/>
              </a:rPr>
              <a:t>l</a:t>
            </a:r>
            <a:r>
              <a:rPr lang="en-US" altLang="zh-CN" sz="2800" kern="0" dirty="0">
                <a:latin typeface="Times New Roman" pitchFamily="18" charset="0"/>
                <a:cs typeface="Times New Roman" pitchFamily="18" charset="0"/>
              </a:rPr>
              <a:t> </a:t>
            </a:r>
            <a:r>
              <a:rPr lang="zh-CN" altLang="en-US" sz="2800" kern="0" dirty="0">
                <a:latin typeface="Times New Roman" pitchFamily="18" charset="0"/>
                <a:cs typeface="Times New Roman" pitchFamily="18" charset="0"/>
              </a:rPr>
              <a:t>相加</a:t>
            </a:r>
            <a:r>
              <a:rPr lang="en-US" altLang="zh-CN" sz="2800" kern="0" dirty="0">
                <a:latin typeface="Times New Roman" pitchFamily="18" charset="0"/>
                <a:cs typeface="Times New Roman" pitchFamily="18" charset="0"/>
              </a:rPr>
              <a:t>)</a:t>
            </a:r>
            <a:endParaRPr lang="en-US" altLang="zh-CN" sz="2800" i="1" dirty="0">
              <a:latin typeface="Times New Roman" pitchFamily="18" charset="0"/>
              <a:ea typeface="黑体" pitchFamily="49" charset="-122"/>
              <a:cs typeface="Times New Roman" pitchFamily="18" charset="0"/>
            </a:endParaRPr>
          </a:p>
        </p:txBody>
      </p:sp>
      <p:sp>
        <p:nvSpPr>
          <p:cNvPr id="59" name="矩形 58"/>
          <p:cNvSpPr/>
          <p:nvPr/>
        </p:nvSpPr>
        <p:spPr>
          <a:xfrm>
            <a:off x="4543509" y="1492424"/>
            <a:ext cx="4400420"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密钥穷举复杂度分析</a:t>
            </a:r>
          </a:p>
        </p:txBody>
      </p:sp>
      <p:sp>
        <p:nvSpPr>
          <p:cNvPr id="11" name="矩形 10"/>
          <p:cNvSpPr/>
          <p:nvPr/>
        </p:nvSpPr>
        <p:spPr bwMode="auto">
          <a:xfrm>
            <a:off x="1965896" y="5013313"/>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300163"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bwMode="auto">
          <a:xfrm>
            <a:off x="2608408" y="5013313"/>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矩形 12"/>
          <p:cNvSpPr/>
          <p:nvPr/>
        </p:nvSpPr>
        <p:spPr bwMode="auto">
          <a:xfrm>
            <a:off x="3250920" y="5013313"/>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4" name="矩形 13"/>
          <p:cNvSpPr/>
          <p:nvPr/>
        </p:nvSpPr>
        <p:spPr bwMode="auto">
          <a:xfrm>
            <a:off x="3893432" y="5013313"/>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p:nvSpPr>
        <p:spPr bwMode="auto">
          <a:xfrm>
            <a:off x="4517057" y="5010961"/>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6" name="矩形 15"/>
          <p:cNvSpPr/>
          <p:nvPr/>
        </p:nvSpPr>
        <p:spPr bwMode="auto">
          <a:xfrm>
            <a:off x="5159569" y="5010961"/>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7" name="矩形 16"/>
          <p:cNvSpPr/>
          <p:nvPr/>
        </p:nvSpPr>
        <p:spPr bwMode="auto">
          <a:xfrm>
            <a:off x="5802081" y="5010961"/>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8" name="矩形 17"/>
          <p:cNvSpPr/>
          <p:nvPr/>
        </p:nvSpPr>
        <p:spPr bwMode="auto">
          <a:xfrm>
            <a:off x="6444593" y="5010961"/>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9" name="矩形 18"/>
          <p:cNvSpPr/>
          <p:nvPr/>
        </p:nvSpPr>
        <p:spPr bwMode="auto">
          <a:xfrm>
            <a:off x="7070373" y="5005071"/>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0" name="矩形 19"/>
          <p:cNvSpPr/>
          <p:nvPr/>
        </p:nvSpPr>
        <p:spPr bwMode="auto">
          <a:xfrm>
            <a:off x="7712885" y="5005071"/>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1" name="矩形 20"/>
          <p:cNvSpPr/>
          <p:nvPr/>
        </p:nvSpPr>
        <p:spPr bwMode="auto">
          <a:xfrm>
            <a:off x="8355397" y="5005071"/>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2" name="矩形 21"/>
          <p:cNvSpPr/>
          <p:nvPr/>
        </p:nvSpPr>
        <p:spPr bwMode="auto">
          <a:xfrm>
            <a:off x="8997909" y="5005071"/>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3" name="矩形 22"/>
          <p:cNvSpPr/>
          <p:nvPr/>
        </p:nvSpPr>
        <p:spPr bwMode="auto">
          <a:xfrm>
            <a:off x="9621534" y="5002719"/>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4" name="矩形 23"/>
          <p:cNvSpPr/>
          <p:nvPr/>
        </p:nvSpPr>
        <p:spPr bwMode="auto">
          <a:xfrm>
            <a:off x="10264046" y="5002719"/>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5" name="矩形 24"/>
          <p:cNvSpPr/>
          <p:nvPr/>
        </p:nvSpPr>
        <p:spPr bwMode="auto">
          <a:xfrm>
            <a:off x="10906558" y="5002719"/>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6" name="矩形 25"/>
          <p:cNvSpPr/>
          <p:nvPr/>
        </p:nvSpPr>
        <p:spPr bwMode="auto">
          <a:xfrm>
            <a:off x="11549070" y="5002719"/>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bwMode="auto">
          <a:xfrm>
            <a:off x="215245" y="6345229"/>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300163"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8</a:t>
            </a:r>
            <a:endParaRPr kumimoji="0" lang="zh-CN" altLang="en-US" sz="2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p:txBody>
      </p:sp>
      <p:sp>
        <p:nvSpPr>
          <p:cNvPr id="28" name="矩形 27"/>
          <p:cNvSpPr/>
          <p:nvPr/>
        </p:nvSpPr>
        <p:spPr bwMode="auto">
          <a:xfrm>
            <a:off x="977326" y="6345229"/>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9" name="矩形 28"/>
          <p:cNvSpPr/>
          <p:nvPr/>
        </p:nvSpPr>
        <p:spPr bwMode="auto">
          <a:xfrm>
            <a:off x="1733847" y="6345229"/>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0" name="矩形 29"/>
          <p:cNvSpPr/>
          <p:nvPr/>
        </p:nvSpPr>
        <p:spPr bwMode="auto">
          <a:xfrm>
            <a:off x="2484808" y="6345229"/>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43" name="矩形 42"/>
          <p:cNvSpPr/>
          <p:nvPr/>
        </p:nvSpPr>
        <p:spPr bwMode="auto">
          <a:xfrm>
            <a:off x="3240455" y="6357733"/>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300163"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8</a:t>
            </a:r>
            <a:endParaRPr kumimoji="0" lang="zh-CN" altLang="en-US" sz="2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p:txBody>
      </p:sp>
      <p:sp>
        <p:nvSpPr>
          <p:cNvPr id="44" name="矩形 43"/>
          <p:cNvSpPr/>
          <p:nvPr/>
        </p:nvSpPr>
        <p:spPr bwMode="auto">
          <a:xfrm>
            <a:off x="4002536" y="6357733"/>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45" name="矩形 44"/>
          <p:cNvSpPr/>
          <p:nvPr/>
        </p:nvSpPr>
        <p:spPr bwMode="auto">
          <a:xfrm>
            <a:off x="4759057" y="6357733"/>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46" name="矩形 45"/>
          <p:cNvSpPr/>
          <p:nvPr/>
        </p:nvSpPr>
        <p:spPr bwMode="auto">
          <a:xfrm>
            <a:off x="5510018" y="6357733"/>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47" name="矩形 46"/>
          <p:cNvSpPr/>
          <p:nvPr/>
        </p:nvSpPr>
        <p:spPr bwMode="auto">
          <a:xfrm>
            <a:off x="6280837" y="6370237"/>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300163"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8</a:t>
            </a:r>
            <a:endParaRPr kumimoji="0" lang="zh-CN" altLang="en-US" sz="2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p:txBody>
      </p:sp>
      <p:sp>
        <p:nvSpPr>
          <p:cNvPr id="48" name="矩形 47"/>
          <p:cNvSpPr/>
          <p:nvPr/>
        </p:nvSpPr>
        <p:spPr bwMode="auto">
          <a:xfrm>
            <a:off x="7042918" y="6370237"/>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49" name="矩形 48"/>
          <p:cNvSpPr/>
          <p:nvPr/>
        </p:nvSpPr>
        <p:spPr bwMode="auto">
          <a:xfrm>
            <a:off x="7799439" y="6370237"/>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6" name="矩形 55"/>
          <p:cNvSpPr/>
          <p:nvPr/>
        </p:nvSpPr>
        <p:spPr bwMode="auto">
          <a:xfrm>
            <a:off x="8550400" y="6370237"/>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60" name="矩形 59"/>
          <p:cNvSpPr/>
          <p:nvPr/>
        </p:nvSpPr>
        <p:spPr bwMode="auto">
          <a:xfrm>
            <a:off x="9306047" y="6382741"/>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300163"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8</a:t>
            </a:r>
            <a:endParaRPr kumimoji="0" lang="zh-CN" altLang="en-US" sz="2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p:txBody>
      </p:sp>
      <p:sp>
        <p:nvSpPr>
          <p:cNvPr id="61" name="矩形 60"/>
          <p:cNvSpPr/>
          <p:nvPr/>
        </p:nvSpPr>
        <p:spPr bwMode="auto">
          <a:xfrm>
            <a:off x="10068128" y="6382741"/>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62" name="矩形 61"/>
          <p:cNvSpPr/>
          <p:nvPr/>
        </p:nvSpPr>
        <p:spPr bwMode="auto">
          <a:xfrm>
            <a:off x="10824649" y="6382741"/>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63" name="矩形 62"/>
          <p:cNvSpPr/>
          <p:nvPr/>
        </p:nvSpPr>
        <p:spPr bwMode="auto">
          <a:xfrm>
            <a:off x="11575610" y="6382741"/>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 name="矩形 1"/>
          <p:cNvSpPr/>
          <p:nvPr/>
        </p:nvSpPr>
        <p:spPr>
          <a:xfrm>
            <a:off x="703573" y="5883564"/>
            <a:ext cx="492443" cy="461665"/>
          </a:xfrm>
          <a:prstGeom prst="rect">
            <a:avLst/>
          </a:prstGeom>
        </p:spPr>
        <p:txBody>
          <a:bodyPr wrap="none">
            <a:spAutoFit/>
          </a:bodyPr>
          <a:lstStyle/>
          <a:p>
            <a:r>
              <a:rPr lang="en-US" altLang="zh-CN" sz="2400" kern="0" dirty="0">
                <a:solidFill>
                  <a:srgbClr val="FF0000"/>
                </a:solidFill>
                <a:latin typeface="Times New Roman" pitchFamily="18" charset="0"/>
                <a:cs typeface="Times New Roman" pitchFamily="18" charset="0"/>
              </a:rPr>
              <a:t>×</a:t>
            </a:r>
            <a:endParaRPr lang="zh-CN" altLang="en-US" dirty="0"/>
          </a:p>
        </p:txBody>
      </p:sp>
      <p:sp>
        <p:nvSpPr>
          <p:cNvPr id="64" name="矩形 63"/>
          <p:cNvSpPr/>
          <p:nvPr/>
        </p:nvSpPr>
        <p:spPr>
          <a:xfrm>
            <a:off x="1546030" y="5935465"/>
            <a:ext cx="492443" cy="461665"/>
          </a:xfrm>
          <a:prstGeom prst="rect">
            <a:avLst/>
          </a:prstGeom>
        </p:spPr>
        <p:txBody>
          <a:bodyPr wrap="none">
            <a:spAutoFit/>
          </a:bodyPr>
          <a:lstStyle/>
          <a:p>
            <a:r>
              <a:rPr lang="en-US" altLang="zh-CN" sz="2400" kern="0" dirty="0">
                <a:solidFill>
                  <a:srgbClr val="FF0000"/>
                </a:solidFill>
                <a:latin typeface="Times New Roman" pitchFamily="18" charset="0"/>
                <a:cs typeface="Times New Roman" pitchFamily="18" charset="0"/>
              </a:rPr>
              <a:t>×</a:t>
            </a:r>
            <a:endParaRPr lang="zh-CN" altLang="en-US" dirty="0"/>
          </a:p>
        </p:txBody>
      </p:sp>
      <p:sp>
        <p:nvSpPr>
          <p:cNvPr id="65" name="矩形 64"/>
          <p:cNvSpPr/>
          <p:nvPr/>
        </p:nvSpPr>
        <p:spPr>
          <a:xfrm>
            <a:off x="2191025" y="5935465"/>
            <a:ext cx="492443" cy="461665"/>
          </a:xfrm>
          <a:prstGeom prst="rect">
            <a:avLst/>
          </a:prstGeom>
        </p:spPr>
        <p:txBody>
          <a:bodyPr wrap="none">
            <a:spAutoFit/>
          </a:bodyPr>
          <a:lstStyle/>
          <a:p>
            <a:r>
              <a:rPr lang="en-US" altLang="zh-CN" sz="2400" kern="0" dirty="0">
                <a:solidFill>
                  <a:srgbClr val="FF0000"/>
                </a:solidFill>
                <a:latin typeface="Times New Roman" pitchFamily="18" charset="0"/>
                <a:cs typeface="Times New Roman" pitchFamily="18" charset="0"/>
              </a:rPr>
              <a:t>×</a:t>
            </a:r>
            <a:endParaRPr lang="zh-CN" altLang="en-US" dirty="0"/>
          </a:p>
        </p:txBody>
      </p:sp>
      <p:sp>
        <p:nvSpPr>
          <p:cNvPr id="67" name="矩形 66"/>
          <p:cNvSpPr/>
          <p:nvPr/>
        </p:nvSpPr>
        <p:spPr>
          <a:xfrm>
            <a:off x="2881098" y="5935465"/>
            <a:ext cx="492443" cy="461665"/>
          </a:xfrm>
          <a:prstGeom prst="rect">
            <a:avLst/>
          </a:prstGeom>
        </p:spPr>
        <p:txBody>
          <a:bodyPr wrap="none">
            <a:spAutoFit/>
          </a:bodyPr>
          <a:lstStyle/>
          <a:p>
            <a:r>
              <a:rPr lang="en-US" altLang="zh-CN" sz="2400" kern="0" dirty="0">
                <a:solidFill>
                  <a:srgbClr val="FF0000"/>
                </a:solidFill>
                <a:latin typeface="Times New Roman" pitchFamily="18" charset="0"/>
                <a:cs typeface="Times New Roman" pitchFamily="18" charset="0"/>
              </a:rPr>
              <a:t>×</a:t>
            </a:r>
            <a:endParaRPr lang="zh-CN" altLang="en-US" dirty="0"/>
          </a:p>
        </p:txBody>
      </p:sp>
      <p:sp>
        <p:nvSpPr>
          <p:cNvPr id="68" name="矩形 67"/>
          <p:cNvSpPr/>
          <p:nvPr/>
        </p:nvSpPr>
        <p:spPr>
          <a:xfrm>
            <a:off x="3636745" y="5935465"/>
            <a:ext cx="492443" cy="461665"/>
          </a:xfrm>
          <a:prstGeom prst="rect">
            <a:avLst/>
          </a:prstGeom>
        </p:spPr>
        <p:txBody>
          <a:bodyPr wrap="none">
            <a:spAutoFit/>
          </a:bodyPr>
          <a:lstStyle/>
          <a:p>
            <a:r>
              <a:rPr lang="en-US" altLang="zh-CN" sz="2400" kern="0" dirty="0">
                <a:solidFill>
                  <a:srgbClr val="FF0000"/>
                </a:solidFill>
                <a:latin typeface="Times New Roman" pitchFamily="18" charset="0"/>
                <a:cs typeface="Times New Roman" pitchFamily="18" charset="0"/>
              </a:rPr>
              <a:t>×</a:t>
            </a:r>
            <a:endParaRPr lang="zh-CN" altLang="en-US" dirty="0"/>
          </a:p>
        </p:txBody>
      </p:sp>
      <p:sp>
        <p:nvSpPr>
          <p:cNvPr id="69" name="矩形 68"/>
          <p:cNvSpPr/>
          <p:nvPr/>
        </p:nvSpPr>
        <p:spPr>
          <a:xfrm>
            <a:off x="4420930" y="5935465"/>
            <a:ext cx="492443" cy="461665"/>
          </a:xfrm>
          <a:prstGeom prst="rect">
            <a:avLst/>
          </a:prstGeom>
        </p:spPr>
        <p:txBody>
          <a:bodyPr wrap="none">
            <a:spAutoFit/>
          </a:bodyPr>
          <a:lstStyle/>
          <a:p>
            <a:r>
              <a:rPr lang="en-US" altLang="zh-CN" sz="2400" kern="0" dirty="0">
                <a:solidFill>
                  <a:srgbClr val="FF0000"/>
                </a:solidFill>
                <a:latin typeface="Times New Roman" pitchFamily="18" charset="0"/>
                <a:cs typeface="Times New Roman" pitchFamily="18" charset="0"/>
              </a:rPr>
              <a:t>×</a:t>
            </a:r>
            <a:endParaRPr lang="zh-CN" altLang="en-US" dirty="0"/>
          </a:p>
        </p:txBody>
      </p:sp>
      <p:sp>
        <p:nvSpPr>
          <p:cNvPr id="70" name="矩形 69"/>
          <p:cNvSpPr/>
          <p:nvPr/>
        </p:nvSpPr>
        <p:spPr>
          <a:xfrm>
            <a:off x="5155347" y="5935465"/>
            <a:ext cx="492443" cy="461665"/>
          </a:xfrm>
          <a:prstGeom prst="rect">
            <a:avLst/>
          </a:prstGeom>
        </p:spPr>
        <p:txBody>
          <a:bodyPr wrap="none">
            <a:spAutoFit/>
          </a:bodyPr>
          <a:lstStyle/>
          <a:p>
            <a:r>
              <a:rPr lang="en-US" altLang="zh-CN" sz="2400" kern="0" dirty="0">
                <a:solidFill>
                  <a:srgbClr val="FF0000"/>
                </a:solidFill>
                <a:latin typeface="Times New Roman" pitchFamily="18" charset="0"/>
                <a:cs typeface="Times New Roman" pitchFamily="18" charset="0"/>
              </a:rPr>
              <a:t>×</a:t>
            </a:r>
            <a:endParaRPr lang="zh-CN" altLang="en-US" dirty="0"/>
          </a:p>
        </p:txBody>
      </p:sp>
      <p:sp>
        <p:nvSpPr>
          <p:cNvPr id="71" name="矩形 70"/>
          <p:cNvSpPr/>
          <p:nvPr/>
        </p:nvSpPr>
        <p:spPr>
          <a:xfrm>
            <a:off x="5831274" y="5938255"/>
            <a:ext cx="492443" cy="461665"/>
          </a:xfrm>
          <a:prstGeom prst="rect">
            <a:avLst/>
          </a:prstGeom>
        </p:spPr>
        <p:txBody>
          <a:bodyPr wrap="none">
            <a:spAutoFit/>
          </a:bodyPr>
          <a:lstStyle/>
          <a:p>
            <a:r>
              <a:rPr lang="en-US" altLang="zh-CN" sz="2400" kern="0" dirty="0">
                <a:solidFill>
                  <a:srgbClr val="FF0000"/>
                </a:solidFill>
                <a:latin typeface="Times New Roman" pitchFamily="18" charset="0"/>
                <a:cs typeface="Times New Roman" pitchFamily="18" charset="0"/>
              </a:rPr>
              <a:t>×</a:t>
            </a:r>
            <a:endParaRPr lang="zh-CN" altLang="en-US" dirty="0"/>
          </a:p>
        </p:txBody>
      </p:sp>
      <p:sp>
        <p:nvSpPr>
          <p:cNvPr id="72" name="矩形 71"/>
          <p:cNvSpPr/>
          <p:nvPr/>
        </p:nvSpPr>
        <p:spPr>
          <a:xfrm>
            <a:off x="6677127" y="5921076"/>
            <a:ext cx="492443" cy="461665"/>
          </a:xfrm>
          <a:prstGeom prst="rect">
            <a:avLst/>
          </a:prstGeom>
        </p:spPr>
        <p:txBody>
          <a:bodyPr wrap="none">
            <a:spAutoFit/>
          </a:bodyPr>
          <a:lstStyle/>
          <a:p>
            <a:r>
              <a:rPr lang="en-US" altLang="zh-CN" sz="2400" kern="0" dirty="0">
                <a:solidFill>
                  <a:srgbClr val="FF0000"/>
                </a:solidFill>
                <a:latin typeface="Times New Roman" pitchFamily="18" charset="0"/>
                <a:cs typeface="Times New Roman" pitchFamily="18" charset="0"/>
              </a:rPr>
              <a:t>×</a:t>
            </a:r>
            <a:endParaRPr lang="zh-CN" altLang="en-US" dirty="0"/>
          </a:p>
        </p:txBody>
      </p:sp>
      <p:sp>
        <p:nvSpPr>
          <p:cNvPr id="75" name="矩形 74"/>
          <p:cNvSpPr/>
          <p:nvPr/>
        </p:nvSpPr>
        <p:spPr>
          <a:xfrm>
            <a:off x="7404936" y="5908572"/>
            <a:ext cx="492443" cy="461665"/>
          </a:xfrm>
          <a:prstGeom prst="rect">
            <a:avLst/>
          </a:prstGeom>
        </p:spPr>
        <p:txBody>
          <a:bodyPr wrap="none">
            <a:spAutoFit/>
          </a:bodyPr>
          <a:lstStyle/>
          <a:p>
            <a:r>
              <a:rPr lang="en-US" altLang="zh-CN" sz="2400" kern="0" dirty="0">
                <a:solidFill>
                  <a:srgbClr val="FF0000"/>
                </a:solidFill>
                <a:latin typeface="Times New Roman" pitchFamily="18" charset="0"/>
                <a:cs typeface="Times New Roman" pitchFamily="18" charset="0"/>
              </a:rPr>
              <a:t>×</a:t>
            </a:r>
            <a:endParaRPr lang="zh-CN" altLang="en-US" dirty="0"/>
          </a:p>
        </p:txBody>
      </p:sp>
      <p:sp>
        <p:nvSpPr>
          <p:cNvPr id="76" name="矩形 75"/>
          <p:cNvSpPr/>
          <p:nvPr/>
        </p:nvSpPr>
        <p:spPr>
          <a:xfrm>
            <a:off x="8219965" y="5939356"/>
            <a:ext cx="492443" cy="461665"/>
          </a:xfrm>
          <a:prstGeom prst="rect">
            <a:avLst/>
          </a:prstGeom>
        </p:spPr>
        <p:txBody>
          <a:bodyPr wrap="none">
            <a:spAutoFit/>
          </a:bodyPr>
          <a:lstStyle/>
          <a:p>
            <a:r>
              <a:rPr lang="en-US" altLang="zh-CN" sz="2400" kern="0" dirty="0">
                <a:solidFill>
                  <a:srgbClr val="FF0000"/>
                </a:solidFill>
                <a:latin typeface="Times New Roman" pitchFamily="18" charset="0"/>
                <a:cs typeface="Times New Roman" pitchFamily="18" charset="0"/>
              </a:rPr>
              <a:t>×</a:t>
            </a:r>
            <a:endParaRPr lang="zh-CN" altLang="en-US" dirty="0"/>
          </a:p>
        </p:txBody>
      </p:sp>
      <p:sp>
        <p:nvSpPr>
          <p:cNvPr id="77" name="矩形 76"/>
          <p:cNvSpPr/>
          <p:nvPr/>
        </p:nvSpPr>
        <p:spPr>
          <a:xfrm>
            <a:off x="8962103" y="5939356"/>
            <a:ext cx="492443" cy="461665"/>
          </a:xfrm>
          <a:prstGeom prst="rect">
            <a:avLst/>
          </a:prstGeom>
        </p:spPr>
        <p:txBody>
          <a:bodyPr wrap="none">
            <a:spAutoFit/>
          </a:bodyPr>
          <a:lstStyle/>
          <a:p>
            <a:r>
              <a:rPr lang="en-US" altLang="zh-CN" sz="2400" kern="0" dirty="0">
                <a:solidFill>
                  <a:srgbClr val="FF0000"/>
                </a:solidFill>
                <a:latin typeface="Times New Roman" pitchFamily="18" charset="0"/>
                <a:cs typeface="Times New Roman" pitchFamily="18" charset="0"/>
              </a:rPr>
              <a:t>×</a:t>
            </a:r>
            <a:endParaRPr lang="zh-CN" altLang="en-US" dirty="0"/>
          </a:p>
        </p:txBody>
      </p:sp>
      <p:sp>
        <p:nvSpPr>
          <p:cNvPr id="78" name="矩形 77"/>
          <p:cNvSpPr/>
          <p:nvPr/>
        </p:nvSpPr>
        <p:spPr>
          <a:xfrm>
            <a:off x="9771629" y="5939356"/>
            <a:ext cx="492443" cy="461665"/>
          </a:xfrm>
          <a:prstGeom prst="rect">
            <a:avLst/>
          </a:prstGeom>
        </p:spPr>
        <p:txBody>
          <a:bodyPr wrap="none">
            <a:spAutoFit/>
          </a:bodyPr>
          <a:lstStyle/>
          <a:p>
            <a:r>
              <a:rPr lang="en-US" altLang="zh-CN" sz="2400" kern="0" dirty="0">
                <a:solidFill>
                  <a:srgbClr val="FF0000"/>
                </a:solidFill>
                <a:latin typeface="Times New Roman" pitchFamily="18" charset="0"/>
                <a:cs typeface="Times New Roman" pitchFamily="18" charset="0"/>
              </a:rPr>
              <a:t>×</a:t>
            </a:r>
            <a:endParaRPr lang="zh-CN" altLang="en-US" dirty="0"/>
          </a:p>
        </p:txBody>
      </p:sp>
      <p:sp>
        <p:nvSpPr>
          <p:cNvPr id="79" name="矩形 78"/>
          <p:cNvSpPr/>
          <p:nvPr/>
        </p:nvSpPr>
        <p:spPr>
          <a:xfrm>
            <a:off x="10489175" y="5942146"/>
            <a:ext cx="492443" cy="461665"/>
          </a:xfrm>
          <a:prstGeom prst="rect">
            <a:avLst/>
          </a:prstGeom>
        </p:spPr>
        <p:txBody>
          <a:bodyPr wrap="none">
            <a:spAutoFit/>
          </a:bodyPr>
          <a:lstStyle/>
          <a:p>
            <a:r>
              <a:rPr lang="en-US" altLang="zh-CN" sz="2400" kern="0" dirty="0">
                <a:solidFill>
                  <a:srgbClr val="FF0000"/>
                </a:solidFill>
                <a:latin typeface="Times New Roman" pitchFamily="18" charset="0"/>
                <a:cs typeface="Times New Roman" pitchFamily="18" charset="0"/>
              </a:rPr>
              <a:t>×</a:t>
            </a:r>
            <a:endParaRPr lang="zh-CN" altLang="en-US" dirty="0"/>
          </a:p>
        </p:txBody>
      </p:sp>
      <p:sp>
        <p:nvSpPr>
          <p:cNvPr id="80" name="矩形 79"/>
          <p:cNvSpPr/>
          <p:nvPr/>
        </p:nvSpPr>
        <p:spPr>
          <a:xfrm>
            <a:off x="11329388" y="5905343"/>
            <a:ext cx="492443" cy="461665"/>
          </a:xfrm>
          <a:prstGeom prst="rect">
            <a:avLst/>
          </a:prstGeom>
        </p:spPr>
        <p:txBody>
          <a:bodyPr wrap="none">
            <a:spAutoFit/>
          </a:bodyPr>
          <a:lstStyle/>
          <a:p>
            <a:r>
              <a:rPr lang="en-US" altLang="zh-CN" sz="2400" kern="0" dirty="0">
                <a:solidFill>
                  <a:srgbClr val="FF0000"/>
                </a:solidFill>
                <a:latin typeface="Times New Roman" pitchFamily="18" charset="0"/>
                <a:cs typeface="Times New Roman" pitchFamily="18" charset="0"/>
              </a:rPr>
              <a:t>×</a:t>
            </a:r>
            <a:endParaRPr lang="zh-CN" altLang="en-US" dirty="0"/>
          </a:p>
        </p:txBody>
      </p:sp>
      <p:sp>
        <p:nvSpPr>
          <p:cNvPr id="81" name="矩形 80"/>
          <p:cNvSpPr/>
          <p:nvPr/>
        </p:nvSpPr>
        <p:spPr bwMode="auto">
          <a:xfrm>
            <a:off x="331257" y="7788747"/>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300163"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8</a:t>
            </a:r>
            <a:endParaRPr kumimoji="0" lang="zh-CN" altLang="en-US" sz="2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p:txBody>
      </p:sp>
      <p:sp>
        <p:nvSpPr>
          <p:cNvPr id="82" name="矩形 81"/>
          <p:cNvSpPr/>
          <p:nvPr/>
        </p:nvSpPr>
        <p:spPr bwMode="auto">
          <a:xfrm>
            <a:off x="1093338" y="7788747"/>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83" name="矩形 82"/>
          <p:cNvSpPr/>
          <p:nvPr/>
        </p:nvSpPr>
        <p:spPr bwMode="auto">
          <a:xfrm>
            <a:off x="1849859" y="7788747"/>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84" name="矩形 83"/>
          <p:cNvSpPr/>
          <p:nvPr/>
        </p:nvSpPr>
        <p:spPr bwMode="auto">
          <a:xfrm>
            <a:off x="2600820" y="7788747"/>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85" name="矩形 84"/>
          <p:cNvSpPr/>
          <p:nvPr/>
        </p:nvSpPr>
        <p:spPr bwMode="auto">
          <a:xfrm>
            <a:off x="3356467" y="7801251"/>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300163"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8</a:t>
            </a:r>
            <a:endParaRPr kumimoji="0" lang="zh-CN" altLang="en-US" sz="2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p:txBody>
      </p:sp>
      <p:sp>
        <p:nvSpPr>
          <p:cNvPr id="86" name="矩形 85"/>
          <p:cNvSpPr/>
          <p:nvPr/>
        </p:nvSpPr>
        <p:spPr bwMode="auto">
          <a:xfrm>
            <a:off x="4118548" y="7801251"/>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87" name="矩形 86"/>
          <p:cNvSpPr/>
          <p:nvPr/>
        </p:nvSpPr>
        <p:spPr bwMode="auto">
          <a:xfrm>
            <a:off x="4875069" y="7801251"/>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88" name="矩形 87"/>
          <p:cNvSpPr/>
          <p:nvPr/>
        </p:nvSpPr>
        <p:spPr bwMode="auto">
          <a:xfrm>
            <a:off x="5626030" y="7801251"/>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89" name="矩形 88"/>
          <p:cNvSpPr/>
          <p:nvPr/>
        </p:nvSpPr>
        <p:spPr bwMode="auto">
          <a:xfrm>
            <a:off x="6396849" y="7813755"/>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300163"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8</a:t>
            </a:r>
            <a:endParaRPr kumimoji="0" lang="zh-CN" altLang="en-US" sz="2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p:txBody>
      </p:sp>
      <p:sp>
        <p:nvSpPr>
          <p:cNvPr id="90" name="矩形 89"/>
          <p:cNvSpPr/>
          <p:nvPr/>
        </p:nvSpPr>
        <p:spPr bwMode="auto">
          <a:xfrm>
            <a:off x="7158930" y="7813755"/>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1" name="矩形 90"/>
          <p:cNvSpPr/>
          <p:nvPr/>
        </p:nvSpPr>
        <p:spPr bwMode="auto">
          <a:xfrm>
            <a:off x="7915451" y="7813755"/>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2" name="矩形 91"/>
          <p:cNvSpPr/>
          <p:nvPr/>
        </p:nvSpPr>
        <p:spPr bwMode="auto">
          <a:xfrm>
            <a:off x="8666412" y="7813755"/>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3" name="矩形 92"/>
          <p:cNvSpPr/>
          <p:nvPr/>
        </p:nvSpPr>
        <p:spPr bwMode="auto">
          <a:xfrm>
            <a:off x="9422059" y="7826259"/>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300163"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rPr>
              <a:t>8</a:t>
            </a:r>
            <a:endParaRPr kumimoji="0" lang="zh-CN" altLang="en-US" sz="2600" b="0" i="0" u="none" strike="noStrike" cap="none" normalizeH="0" baseline="30000" dirty="0">
              <a:ln>
                <a:noFill/>
              </a:ln>
              <a:solidFill>
                <a:schemeClr val="tx1"/>
              </a:solidFill>
              <a:effectLst/>
              <a:latin typeface="Arial" panose="020B0604020202020204" pitchFamily="34" charset="0"/>
              <a:ea typeface="宋体" panose="02010600030101010101" pitchFamily="2" charset="-122"/>
            </a:endParaRPr>
          </a:p>
        </p:txBody>
      </p:sp>
      <p:sp>
        <p:nvSpPr>
          <p:cNvPr id="94" name="矩形 93"/>
          <p:cNvSpPr/>
          <p:nvPr/>
        </p:nvSpPr>
        <p:spPr bwMode="auto">
          <a:xfrm>
            <a:off x="10184140" y="7826259"/>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5" name="矩形 94"/>
          <p:cNvSpPr/>
          <p:nvPr/>
        </p:nvSpPr>
        <p:spPr bwMode="auto">
          <a:xfrm>
            <a:off x="10940661" y="7826259"/>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6" name="矩形 95"/>
          <p:cNvSpPr/>
          <p:nvPr/>
        </p:nvSpPr>
        <p:spPr bwMode="auto">
          <a:xfrm>
            <a:off x="11691622" y="7826259"/>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2</a:t>
            </a:r>
            <a:r>
              <a:rPr lang="en-US" altLang="zh-CN" baseline="30000" dirty="0"/>
              <a:t>8</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7" name="矩形 96"/>
          <p:cNvSpPr/>
          <p:nvPr/>
        </p:nvSpPr>
        <p:spPr>
          <a:xfrm>
            <a:off x="819585" y="7327082"/>
            <a:ext cx="357790" cy="461665"/>
          </a:xfrm>
          <a:prstGeom prst="rect">
            <a:avLst/>
          </a:prstGeom>
        </p:spPr>
        <p:txBody>
          <a:bodyPr wrap="none">
            <a:spAutoFit/>
          </a:bodyPr>
          <a:lstStyle/>
          <a:p>
            <a:r>
              <a:rPr lang="en-US" altLang="zh-CN" sz="2400" kern="0" dirty="0">
                <a:solidFill>
                  <a:schemeClr val="accent2"/>
                </a:solidFill>
                <a:latin typeface="Times New Roman" pitchFamily="18" charset="0"/>
                <a:cs typeface="Times New Roman" pitchFamily="18" charset="0"/>
              </a:rPr>
              <a:t>+</a:t>
            </a:r>
            <a:endParaRPr lang="zh-CN" altLang="en-US" dirty="0">
              <a:solidFill>
                <a:schemeClr val="accent2"/>
              </a:solidFill>
            </a:endParaRPr>
          </a:p>
        </p:txBody>
      </p:sp>
      <p:sp>
        <p:nvSpPr>
          <p:cNvPr id="98" name="矩形 97"/>
          <p:cNvSpPr/>
          <p:nvPr/>
        </p:nvSpPr>
        <p:spPr>
          <a:xfrm>
            <a:off x="1662042" y="7378983"/>
            <a:ext cx="357790" cy="461665"/>
          </a:xfrm>
          <a:prstGeom prst="rect">
            <a:avLst/>
          </a:prstGeom>
        </p:spPr>
        <p:txBody>
          <a:bodyPr wrap="none">
            <a:spAutoFit/>
          </a:bodyPr>
          <a:lstStyle/>
          <a:p>
            <a:r>
              <a:rPr lang="en-US" altLang="zh-CN" sz="2400" kern="0" dirty="0">
                <a:solidFill>
                  <a:schemeClr val="accent2"/>
                </a:solidFill>
                <a:latin typeface="Times New Roman" pitchFamily="18" charset="0"/>
                <a:cs typeface="Times New Roman" pitchFamily="18" charset="0"/>
              </a:rPr>
              <a:t>+</a:t>
            </a:r>
            <a:endParaRPr lang="zh-CN" altLang="en-US" dirty="0">
              <a:solidFill>
                <a:schemeClr val="accent2"/>
              </a:solidFill>
            </a:endParaRPr>
          </a:p>
        </p:txBody>
      </p:sp>
      <p:sp>
        <p:nvSpPr>
          <p:cNvPr id="99" name="矩形 98"/>
          <p:cNvSpPr/>
          <p:nvPr/>
        </p:nvSpPr>
        <p:spPr>
          <a:xfrm>
            <a:off x="2307037" y="7378983"/>
            <a:ext cx="357790" cy="461665"/>
          </a:xfrm>
          <a:prstGeom prst="rect">
            <a:avLst/>
          </a:prstGeom>
        </p:spPr>
        <p:txBody>
          <a:bodyPr wrap="none">
            <a:spAutoFit/>
          </a:bodyPr>
          <a:lstStyle/>
          <a:p>
            <a:r>
              <a:rPr lang="en-US" altLang="zh-CN" sz="2400" kern="0" dirty="0">
                <a:solidFill>
                  <a:schemeClr val="accent2"/>
                </a:solidFill>
                <a:latin typeface="Times New Roman" pitchFamily="18" charset="0"/>
                <a:cs typeface="Times New Roman" pitchFamily="18" charset="0"/>
              </a:rPr>
              <a:t>+</a:t>
            </a:r>
            <a:endParaRPr lang="zh-CN" altLang="en-US" dirty="0">
              <a:solidFill>
                <a:schemeClr val="accent2"/>
              </a:solidFill>
            </a:endParaRPr>
          </a:p>
        </p:txBody>
      </p:sp>
      <p:sp>
        <p:nvSpPr>
          <p:cNvPr id="100" name="矩形 99"/>
          <p:cNvSpPr/>
          <p:nvPr/>
        </p:nvSpPr>
        <p:spPr>
          <a:xfrm>
            <a:off x="2997110" y="7378983"/>
            <a:ext cx="357790" cy="461665"/>
          </a:xfrm>
          <a:prstGeom prst="rect">
            <a:avLst/>
          </a:prstGeom>
        </p:spPr>
        <p:txBody>
          <a:bodyPr wrap="none">
            <a:spAutoFit/>
          </a:bodyPr>
          <a:lstStyle/>
          <a:p>
            <a:r>
              <a:rPr lang="en-US" altLang="zh-CN" sz="2400" kern="0" dirty="0">
                <a:solidFill>
                  <a:schemeClr val="accent2"/>
                </a:solidFill>
                <a:latin typeface="Times New Roman" pitchFamily="18" charset="0"/>
                <a:cs typeface="Times New Roman" pitchFamily="18" charset="0"/>
              </a:rPr>
              <a:t>+</a:t>
            </a:r>
            <a:endParaRPr lang="zh-CN" altLang="en-US" dirty="0">
              <a:solidFill>
                <a:schemeClr val="accent2"/>
              </a:solidFill>
            </a:endParaRPr>
          </a:p>
        </p:txBody>
      </p:sp>
      <p:sp>
        <p:nvSpPr>
          <p:cNvPr id="101" name="矩形 100"/>
          <p:cNvSpPr/>
          <p:nvPr/>
        </p:nvSpPr>
        <p:spPr>
          <a:xfrm>
            <a:off x="3752757" y="7378983"/>
            <a:ext cx="357790" cy="461665"/>
          </a:xfrm>
          <a:prstGeom prst="rect">
            <a:avLst/>
          </a:prstGeom>
        </p:spPr>
        <p:txBody>
          <a:bodyPr wrap="none">
            <a:spAutoFit/>
          </a:bodyPr>
          <a:lstStyle/>
          <a:p>
            <a:r>
              <a:rPr lang="en-US" altLang="zh-CN" sz="2400" kern="0" dirty="0">
                <a:solidFill>
                  <a:schemeClr val="accent2"/>
                </a:solidFill>
                <a:latin typeface="Times New Roman" pitchFamily="18" charset="0"/>
                <a:cs typeface="Times New Roman" pitchFamily="18" charset="0"/>
              </a:rPr>
              <a:t>+</a:t>
            </a:r>
            <a:endParaRPr lang="zh-CN" altLang="en-US" dirty="0">
              <a:solidFill>
                <a:schemeClr val="accent2"/>
              </a:solidFill>
            </a:endParaRPr>
          </a:p>
        </p:txBody>
      </p:sp>
      <p:sp>
        <p:nvSpPr>
          <p:cNvPr id="102" name="矩形 101"/>
          <p:cNvSpPr/>
          <p:nvPr/>
        </p:nvSpPr>
        <p:spPr>
          <a:xfrm>
            <a:off x="4536942" y="7378983"/>
            <a:ext cx="357790" cy="461665"/>
          </a:xfrm>
          <a:prstGeom prst="rect">
            <a:avLst/>
          </a:prstGeom>
        </p:spPr>
        <p:txBody>
          <a:bodyPr wrap="none">
            <a:spAutoFit/>
          </a:bodyPr>
          <a:lstStyle/>
          <a:p>
            <a:r>
              <a:rPr lang="en-US" altLang="zh-CN" sz="2400" kern="0" dirty="0">
                <a:solidFill>
                  <a:schemeClr val="accent2"/>
                </a:solidFill>
                <a:latin typeface="Times New Roman" pitchFamily="18" charset="0"/>
                <a:cs typeface="Times New Roman" pitchFamily="18" charset="0"/>
              </a:rPr>
              <a:t>+</a:t>
            </a:r>
            <a:endParaRPr lang="zh-CN" altLang="en-US" dirty="0">
              <a:solidFill>
                <a:schemeClr val="accent2"/>
              </a:solidFill>
            </a:endParaRPr>
          </a:p>
        </p:txBody>
      </p:sp>
      <p:sp>
        <p:nvSpPr>
          <p:cNvPr id="103" name="矩形 102"/>
          <p:cNvSpPr/>
          <p:nvPr/>
        </p:nvSpPr>
        <p:spPr>
          <a:xfrm>
            <a:off x="5271359" y="7378983"/>
            <a:ext cx="357790" cy="461665"/>
          </a:xfrm>
          <a:prstGeom prst="rect">
            <a:avLst/>
          </a:prstGeom>
        </p:spPr>
        <p:txBody>
          <a:bodyPr wrap="none">
            <a:spAutoFit/>
          </a:bodyPr>
          <a:lstStyle/>
          <a:p>
            <a:r>
              <a:rPr lang="en-US" altLang="zh-CN" sz="2400" kern="0" dirty="0">
                <a:solidFill>
                  <a:schemeClr val="accent2"/>
                </a:solidFill>
                <a:latin typeface="Times New Roman" pitchFamily="18" charset="0"/>
                <a:cs typeface="Times New Roman" pitchFamily="18" charset="0"/>
              </a:rPr>
              <a:t>+</a:t>
            </a:r>
            <a:endParaRPr lang="zh-CN" altLang="en-US" dirty="0">
              <a:solidFill>
                <a:schemeClr val="accent2"/>
              </a:solidFill>
            </a:endParaRPr>
          </a:p>
        </p:txBody>
      </p:sp>
      <p:sp>
        <p:nvSpPr>
          <p:cNvPr id="104" name="矩形 103"/>
          <p:cNvSpPr/>
          <p:nvPr/>
        </p:nvSpPr>
        <p:spPr>
          <a:xfrm>
            <a:off x="5947286" y="7381773"/>
            <a:ext cx="357790" cy="461665"/>
          </a:xfrm>
          <a:prstGeom prst="rect">
            <a:avLst/>
          </a:prstGeom>
        </p:spPr>
        <p:txBody>
          <a:bodyPr wrap="none">
            <a:spAutoFit/>
          </a:bodyPr>
          <a:lstStyle/>
          <a:p>
            <a:r>
              <a:rPr lang="en-US" altLang="zh-CN" sz="2400" kern="0" dirty="0">
                <a:solidFill>
                  <a:schemeClr val="accent2"/>
                </a:solidFill>
                <a:latin typeface="Times New Roman" pitchFamily="18" charset="0"/>
                <a:cs typeface="Times New Roman" pitchFamily="18" charset="0"/>
              </a:rPr>
              <a:t>+</a:t>
            </a:r>
            <a:endParaRPr lang="zh-CN" altLang="en-US" dirty="0">
              <a:solidFill>
                <a:schemeClr val="accent2"/>
              </a:solidFill>
            </a:endParaRPr>
          </a:p>
        </p:txBody>
      </p:sp>
      <p:sp>
        <p:nvSpPr>
          <p:cNvPr id="105" name="矩形 104"/>
          <p:cNvSpPr/>
          <p:nvPr/>
        </p:nvSpPr>
        <p:spPr>
          <a:xfrm>
            <a:off x="6793139" y="7364594"/>
            <a:ext cx="357790" cy="461665"/>
          </a:xfrm>
          <a:prstGeom prst="rect">
            <a:avLst/>
          </a:prstGeom>
        </p:spPr>
        <p:txBody>
          <a:bodyPr wrap="none">
            <a:spAutoFit/>
          </a:bodyPr>
          <a:lstStyle/>
          <a:p>
            <a:r>
              <a:rPr lang="en-US" altLang="zh-CN" sz="2400" kern="0" dirty="0">
                <a:solidFill>
                  <a:schemeClr val="accent2"/>
                </a:solidFill>
                <a:latin typeface="Times New Roman" pitchFamily="18" charset="0"/>
                <a:cs typeface="Times New Roman" pitchFamily="18" charset="0"/>
              </a:rPr>
              <a:t>+</a:t>
            </a:r>
            <a:endParaRPr lang="zh-CN" altLang="en-US" dirty="0">
              <a:solidFill>
                <a:schemeClr val="accent2"/>
              </a:solidFill>
            </a:endParaRPr>
          </a:p>
        </p:txBody>
      </p:sp>
      <p:sp>
        <p:nvSpPr>
          <p:cNvPr id="106" name="矩形 105"/>
          <p:cNvSpPr/>
          <p:nvPr/>
        </p:nvSpPr>
        <p:spPr>
          <a:xfrm>
            <a:off x="7520948" y="7352090"/>
            <a:ext cx="357790" cy="461665"/>
          </a:xfrm>
          <a:prstGeom prst="rect">
            <a:avLst/>
          </a:prstGeom>
        </p:spPr>
        <p:txBody>
          <a:bodyPr wrap="none">
            <a:spAutoFit/>
          </a:bodyPr>
          <a:lstStyle/>
          <a:p>
            <a:r>
              <a:rPr lang="en-US" altLang="zh-CN" sz="2400" kern="0" dirty="0">
                <a:solidFill>
                  <a:schemeClr val="accent2"/>
                </a:solidFill>
                <a:latin typeface="Times New Roman" pitchFamily="18" charset="0"/>
                <a:cs typeface="Times New Roman" pitchFamily="18" charset="0"/>
              </a:rPr>
              <a:t>+</a:t>
            </a:r>
            <a:endParaRPr lang="zh-CN" altLang="en-US" dirty="0">
              <a:solidFill>
                <a:schemeClr val="accent2"/>
              </a:solidFill>
            </a:endParaRPr>
          </a:p>
        </p:txBody>
      </p:sp>
      <p:sp>
        <p:nvSpPr>
          <p:cNvPr id="107" name="矩形 106"/>
          <p:cNvSpPr/>
          <p:nvPr/>
        </p:nvSpPr>
        <p:spPr>
          <a:xfrm>
            <a:off x="8335977" y="7382874"/>
            <a:ext cx="357790" cy="461665"/>
          </a:xfrm>
          <a:prstGeom prst="rect">
            <a:avLst/>
          </a:prstGeom>
        </p:spPr>
        <p:txBody>
          <a:bodyPr wrap="none">
            <a:spAutoFit/>
          </a:bodyPr>
          <a:lstStyle/>
          <a:p>
            <a:r>
              <a:rPr lang="en-US" altLang="zh-CN" sz="2400" kern="0" dirty="0">
                <a:solidFill>
                  <a:schemeClr val="accent2"/>
                </a:solidFill>
                <a:latin typeface="Times New Roman" pitchFamily="18" charset="0"/>
                <a:cs typeface="Times New Roman" pitchFamily="18" charset="0"/>
              </a:rPr>
              <a:t>+</a:t>
            </a:r>
            <a:endParaRPr lang="zh-CN" altLang="en-US" dirty="0">
              <a:solidFill>
                <a:schemeClr val="accent2"/>
              </a:solidFill>
            </a:endParaRPr>
          </a:p>
        </p:txBody>
      </p:sp>
      <p:sp>
        <p:nvSpPr>
          <p:cNvPr id="108" name="矩形 107"/>
          <p:cNvSpPr/>
          <p:nvPr/>
        </p:nvSpPr>
        <p:spPr>
          <a:xfrm>
            <a:off x="9078115" y="7382874"/>
            <a:ext cx="357790" cy="461665"/>
          </a:xfrm>
          <a:prstGeom prst="rect">
            <a:avLst/>
          </a:prstGeom>
        </p:spPr>
        <p:txBody>
          <a:bodyPr wrap="none">
            <a:spAutoFit/>
          </a:bodyPr>
          <a:lstStyle/>
          <a:p>
            <a:r>
              <a:rPr lang="en-US" altLang="zh-CN" sz="2400" kern="0" dirty="0">
                <a:solidFill>
                  <a:schemeClr val="accent2"/>
                </a:solidFill>
                <a:latin typeface="Times New Roman" pitchFamily="18" charset="0"/>
                <a:cs typeface="Times New Roman" pitchFamily="18" charset="0"/>
              </a:rPr>
              <a:t>+</a:t>
            </a:r>
            <a:endParaRPr lang="zh-CN" altLang="en-US" dirty="0">
              <a:solidFill>
                <a:schemeClr val="accent2"/>
              </a:solidFill>
            </a:endParaRPr>
          </a:p>
        </p:txBody>
      </p:sp>
      <p:sp>
        <p:nvSpPr>
          <p:cNvPr id="109" name="矩形 108"/>
          <p:cNvSpPr/>
          <p:nvPr/>
        </p:nvSpPr>
        <p:spPr>
          <a:xfrm>
            <a:off x="9887641" y="7382874"/>
            <a:ext cx="357790" cy="461665"/>
          </a:xfrm>
          <a:prstGeom prst="rect">
            <a:avLst/>
          </a:prstGeom>
        </p:spPr>
        <p:txBody>
          <a:bodyPr wrap="none">
            <a:spAutoFit/>
          </a:bodyPr>
          <a:lstStyle/>
          <a:p>
            <a:r>
              <a:rPr lang="en-US" altLang="zh-CN" sz="2400" kern="0" dirty="0">
                <a:solidFill>
                  <a:schemeClr val="accent2"/>
                </a:solidFill>
                <a:latin typeface="Times New Roman" pitchFamily="18" charset="0"/>
                <a:cs typeface="Times New Roman" pitchFamily="18" charset="0"/>
              </a:rPr>
              <a:t>+</a:t>
            </a:r>
            <a:endParaRPr lang="zh-CN" altLang="en-US" dirty="0">
              <a:solidFill>
                <a:schemeClr val="accent2"/>
              </a:solidFill>
            </a:endParaRPr>
          </a:p>
        </p:txBody>
      </p:sp>
      <p:sp>
        <p:nvSpPr>
          <p:cNvPr id="110" name="矩形 109"/>
          <p:cNvSpPr/>
          <p:nvPr/>
        </p:nvSpPr>
        <p:spPr>
          <a:xfrm>
            <a:off x="10605187" y="7385664"/>
            <a:ext cx="357790" cy="461665"/>
          </a:xfrm>
          <a:prstGeom prst="rect">
            <a:avLst/>
          </a:prstGeom>
        </p:spPr>
        <p:txBody>
          <a:bodyPr wrap="none">
            <a:spAutoFit/>
          </a:bodyPr>
          <a:lstStyle/>
          <a:p>
            <a:r>
              <a:rPr lang="en-US" altLang="zh-CN" sz="2400" kern="0" dirty="0">
                <a:solidFill>
                  <a:schemeClr val="accent2"/>
                </a:solidFill>
                <a:latin typeface="Times New Roman" pitchFamily="18" charset="0"/>
                <a:cs typeface="Times New Roman" pitchFamily="18" charset="0"/>
              </a:rPr>
              <a:t>+</a:t>
            </a:r>
            <a:endParaRPr lang="zh-CN" altLang="en-US" dirty="0">
              <a:solidFill>
                <a:schemeClr val="accent2"/>
              </a:solidFill>
            </a:endParaRPr>
          </a:p>
        </p:txBody>
      </p:sp>
      <p:sp>
        <p:nvSpPr>
          <p:cNvPr id="111" name="矩形 110"/>
          <p:cNvSpPr/>
          <p:nvPr/>
        </p:nvSpPr>
        <p:spPr>
          <a:xfrm>
            <a:off x="11445400" y="7348861"/>
            <a:ext cx="357790" cy="461665"/>
          </a:xfrm>
          <a:prstGeom prst="rect">
            <a:avLst/>
          </a:prstGeom>
        </p:spPr>
        <p:txBody>
          <a:bodyPr wrap="none">
            <a:spAutoFit/>
          </a:bodyPr>
          <a:lstStyle/>
          <a:p>
            <a:r>
              <a:rPr lang="en-US" altLang="zh-CN" sz="2400" kern="0" dirty="0">
                <a:solidFill>
                  <a:schemeClr val="accent2"/>
                </a:solidFill>
                <a:latin typeface="Times New Roman" pitchFamily="18" charset="0"/>
                <a:cs typeface="Times New Roman" pitchFamily="18" charset="0"/>
              </a:rPr>
              <a:t>+</a:t>
            </a:r>
            <a:endParaRPr lang="zh-CN" altLang="en-US" dirty="0">
              <a:solidFill>
                <a:schemeClr val="accent2"/>
              </a:solidFill>
            </a:endParaRPr>
          </a:p>
        </p:txBody>
      </p:sp>
      <p:sp>
        <p:nvSpPr>
          <p:cNvPr id="3" name="矩形 2"/>
          <p:cNvSpPr/>
          <p:nvPr/>
        </p:nvSpPr>
        <p:spPr>
          <a:xfrm>
            <a:off x="462995" y="5013313"/>
            <a:ext cx="1521570" cy="492443"/>
          </a:xfrm>
          <a:prstGeom prst="rect">
            <a:avLst/>
          </a:prstGeom>
        </p:spPr>
        <p:txBody>
          <a:bodyPr wrap="none">
            <a:spAutoFit/>
          </a:bodyPr>
          <a:lstStyle/>
          <a:p>
            <a:r>
              <a:rPr lang="en-US" altLang="zh-CN" dirty="0"/>
              <a:t>AES-128</a:t>
            </a:r>
            <a:endParaRPr lang="zh-CN" altLang="en-US" dirty="0"/>
          </a:p>
        </p:txBody>
      </p:sp>
      <p:sp>
        <p:nvSpPr>
          <p:cNvPr id="4" name="矩形 3"/>
          <p:cNvSpPr/>
          <p:nvPr/>
        </p:nvSpPr>
        <p:spPr>
          <a:xfrm>
            <a:off x="12263040" y="6485270"/>
            <a:ext cx="646331" cy="461665"/>
          </a:xfrm>
          <a:prstGeom prst="rect">
            <a:avLst/>
          </a:prstGeom>
        </p:spPr>
        <p:txBody>
          <a:bodyPr wrap="none">
            <a:spAutoFit/>
          </a:bodyPr>
          <a:lstStyle/>
          <a:p>
            <a:r>
              <a:rPr lang="en-US" altLang="zh-CN" sz="2400" dirty="0">
                <a:solidFill>
                  <a:srgbClr val="FF0000"/>
                </a:solidFill>
                <a:latin typeface="Times New Roman" pitchFamily="18" charset="0"/>
                <a:ea typeface="黑体" pitchFamily="49" charset="-122"/>
                <a:cs typeface="Times New Roman" pitchFamily="18" charset="0"/>
              </a:rPr>
              <a:t>2</a:t>
            </a:r>
            <a:r>
              <a:rPr lang="en-US" altLang="zh-CN" sz="2400" baseline="30000" dirty="0">
                <a:solidFill>
                  <a:srgbClr val="FF0000"/>
                </a:solidFill>
                <a:latin typeface="Times New Roman" pitchFamily="18" charset="0"/>
                <a:ea typeface="黑体" pitchFamily="49" charset="-122"/>
                <a:cs typeface="Times New Roman" pitchFamily="18" charset="0"/>
              </a:rPr>
              <a:t>128</a:t>
            </a:r>
            <a:endParaRPr lang="zh-CN" altLang="en-US" baseline="30000" dirty="0"/>
          </a:p>
        </p:txBody>
      </p:sp>
      <p:sp>
        <p:nvSpPr>
          <p:cNvPr id="112" name="矩形 111"/>
          <p:cNvSpPr/>
          <p:nvPr/>
        </p:nvSpPr>
        <p:spPr>
          <a:xfrm>
            <a:off x="12439381" y="7878411"/>
            <a:ext cx="543739" cy="461665"/>
          </a:xfrm>
          <a:prstGeom prst="rect">
            <a:avLst/>
          </a:prstGeom>
        </p:spPr>
        <p:txBody>
          <a:bodyPr wrap="none">
            <a:spAutoFit/>
          </a:bodyPr>
          <a:lstStyle/>
          <a:p>
            <a:r>
              <a:rPr lang="en-US" altLang="zh-CN" sz="2400" dirty="0">
                <a:solidFill>
                  <a:schemeClr val="accent2"/>
                </a:solidFill>
                <a:latin typeface="Times New Roman" pitchFamily="18" charset="0"/>
                <a:ea typeface="黑体" pitchFamily="49" charset="-122"/>
                <a:cs typeface="Times New Roman" pitchFamily="18" charset="0"/>
              </a:rPr>
              <a:t>2</a:t>
            </a:r>
            <a:r>
              <a:rPr lang="en-US" altLang="zh-CN" sz="2400" baseline="30000" dirty="0">
                <a:solidFill>
                  <a:schemeClr val="accent2"/>
                </a:solidFill>
                <a:latin typeface="Times New Roman" pitchFamily="18" charset="0"/>
                <a:ea typeface="黑体" pitchFamily="49" charset="-122"/>
                <a:cs typeface="Times New Roman" pitchFamily="18" charset="0"/>
              </a:rPr>
              <a:t>12</a:t>
            </a:r>
            <a:endParaRPr lang="zh-CN" altLang="en-US" baseline="30000" dirty="0">
              <a:solidFill>
                <a:schemeClr val="accent2"/>
              </a:solidFill>
            </a:endParaRPr>
          </a:p>
        </p:txBody>
      </p:sp>
      <p:cxnSp>
        <p:nvCxnSpPr>
          <p:cNvPr id="8" name="肘形连接符 7"/>
          <p:cNvCxnSpPr/>
          <p:nvPr/>
        </p:nvCxnSpPr>
        <p:spPr bwMode="auto">
          <a:xfrm rot="5400000">
            <a:off x="-1120558" y="4659496"/>
            <a:ext cx="3116003" cy="255462"/>
          </a:xfrm>
          <a:prstGeom prst="bentConnector3">
            <a:avLst>
              <a:gd name="adj1" fmla="val -1005"/>
            </a:avLst>
          </a:prstGeom>
          <a:solidFill>
            <a:schemeClr val="accent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肘形连接符 9"/>
          <p:cNvCxnSpPr>
            <a:endCxn id="81" idx="1"/>
          </p:cNvCxnSpPr>
          <p:nvPr/>
        </p:nvCxnSpPr>
        <p:spPr bwMode="auto">
          <a:xfrm rot="5400000">
            <a:off x="-1461613" y="5787477"/>
            <a:ext cx="4112241" cy="526500"/>
          </a:xfrm>
          <a:prstGeom prst="bentConnector4">
            <a:avLst>
              <a:gd name="adj1" fmla="val 46132"/>
              <a:gd name="adj2" fmla="val 143419"/>
            </a:avLst>
          </a:prstGeom>
          <a:solidFill>
            <a:schemeClr val="accent1"/>
          </a:solidFill>
          <a:ln w="38100" cap="flat" cmpd="sng" algn="ctr">
            <a:solidFill>
              <a:schemeClr val="accent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 name="矩形 112"/>
          <p:cNvSpPr/>
          <p:nvPr/>
        </p:nvSpPr>
        <p:spPr>
          <a:xfrm>
            <a:off x="2058957" y="8614752"/>
            <a:ext cx="10924163"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旁路分析复杂度实现了灵巧降维，现实威胁更大！</a:t>
            </a:r>
          </a:p>
        </p:txBody>
      </p:sp>
    </p:spTree>
    <p:extLst>
      <p:ext uri="{BB962C8B-B14F-4D97-AF65-F5344CB8AC3E}">
        <p14:creationId xmlns:p14="http://schemas.microsoft.com/office/powerpoint/2010/main" val="2565100878"/>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165696" y="3090966"/>
            <a:ext cx="1376367" cy="2224197"/>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en-US" altLang="zh-CN"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RSA</a:t>
            </a: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功耗分析示例</a:t>
            </a:r>
          </a:p>
        </p:txBody>
      </p:sp>
      <p:sp>
        <p:nvSpPr>
          <p:cNvPr id="54" name="矩形 53"/>
          <p:cNvSpPr/>
          <p:nvPr/>
        </p:nvSpPr>
        <p:spPr>
          <a:xfrm>
            <a:off x="2370692" y="1564432"/>
            <a:ext cx="9553707"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en-US" altLang="zh-CN" sz="3400" b="1" kern="0" dirty="0">
                <a:solidFill>
                  <a:srgbClr val="FF0000"/>
                </a:solidFill>
                <a:latin typeface="华文中宋" pitchFamily="2" charset="-122"/>
                <a:ea typeface="华文中宋" pitchFamily="2" charset="-122"/>
              </a:rPr>
              <a:t>1024</a:t>
            </a:r>
            <a:r>
              <a:rPr lang="zh-CN" altLang="en-US" sz="3400" b="1" kern="0" dirty="0">
                <a:solidFill>
                  <a:srgbClr val="FF0000"/>
                </a:solidFill>
                <a:latin typeface="华文中宋" pitchFamily="2" charset="-122"/>
                <a:ea typeface="华文中宋" pitchFamily="2" charset="-122"/>
              </a:rPr>
              <a:t>位密钥按位“分而治之”，拼接恢复主密钥！</a:t>
            </a:r>
            <a:endParaRPr lang="zh-CN" altLang="en-US" sz="3400" kern="0" spc="71" dirty="0">
              <a:ln w="11430"/>
              <a:solidFill>
                <a:srgbClr val="FF0000"/>
              </a:solidFill>
              <a:effectLst>
                <a:outerShdw blurRad="76200" dist="50800" dir="5400000" algn="tl" rotWithShape="0">
                  <a:srgbClr val="000000">
                    <a:alpha val="65000"/>
                  </a:srgbClr>
                </a:outerShdw>
              </a:effectLst>
              <a:latin typeface="华文中宋" pitchFamily="2" charset="-122"/>
              <a:ea typeface="华文中宋" pitchFamily="2" charset="-122"/>
            </a:endParaRPr>
          </a:p>
        </p:txBody>
      </p:sp>
      <p:sp>
        <p:nvSpPr>
          <p:cNvPr id="15" name="AutoShape 33"/>
          <p:cNvSpPr>
            <a:spLocks noChangeArrowheads="1"/>
          </p:cNvSpPr>
          <p:nvPr/>
        </p:nvSpPr>
        <p:spPr bwMode="gray">
          <a:xfrm>
            <a:off x="7844899" y="49672"/>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6" name="Text Box 35"/>
          <p:cNvSpPr txBox="1">
            <a:spLocks noChangeArrowheads="1"/>
          </p:cNvSpPr>
          <p:nvPr/>
        </p:nvSpPr>
        <p:spPr bwMode="gray">
          <a:xfrm>
            <a:off x="8113276" y="10724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grpSp>
        <p:nvGrpSpPr>
          <p:cNvPr id="17" name="组合 4"/>
          <p:cNvGrpSpPr>
            <a:grpSpLocks/>
          </p:cNvGrpSpPr>
          <p:nvPr/>
        </p:nvGrpSpPr>
        <p:grpSpPr bwMode="auto">
          <a:xfrm>
            <a:off x="8903798" y="126435"/>
            <a:ext cx="4001663" cy="589281"/>
            <a:chOff x="288838" y="21598"/>
            <a:chExt cx="4351137" cy="590400"/>
          </a:xfrm>
        </p:grpSpPr>
        <p:sp>
          <p:nvSpPr>
            <p:cNvPr id="18" name="圆角矩形 17"/>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9" name="圆角矩形 4"/>
            <p:cNvSpPr/>
            <p:nvPr/>
          </p:nvSpPr>
          <p:spPr>
            <a:xfrm>
              <a:off x="418102" y="80412"/>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密码旁路分析研究背景</a:t>
              </a:r>
            </a:p>
          </p:txBody>
        </p:sp>
      </p:grpSp>
      <p:sp>
        <p:nvSpPr>
          <p:cNvPr id="2" name="Rectangle 8"/>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2745552282"/>
              </p:ext>
            </p:extLst>
          </p:nvPr>
        </p:nvGraphicFramePr>
        <p:xfrm>
          <a:off x="1821880" y="2641710"/>
          <a:ext cx="10662620" cy="3645928"/>
        </p:xfrm>
        <a:graphic>
          <a:graphicData uri="http://schemas.openxmlformats.org/presentationml/2006/ole">
            <mc:AlternateContent xmlns:mc="http://schemas.openxmlformats.org/markup-compatibility/2006">
              <mc:Choice xmlns:v="urn:schemas-microsoft-com:vml" Requires="v">
                <p:oleObj spid="_x0000_s2050" name="Visio" r:id="rId3" imgW="5954920" imgH="2031353" progId="Visio.Drawing.11">
                  <p:embed/>
                </p:oleObj>
              </mc:Choice>
              <mc:Fallback>
                <p:oleObj name="Visio" r:id="rId3" imgW="5954920" imgH="2031353" progId="Visio.Drawing.11">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1880" y="2641710"/>
                        <a:ext cx="10662620" cy="3645928"/>
                      </a:xfrm>
                      <a:prstGeom prst="rect">
                        <a:avLst/>
                      </a:prstGeom>
                      <a:noFill/>
                    </p:spPr>
                  </p:pic>
                </p:oleObj>
              </mc:Fallback>
            </mc:AlternateContent>
          </a:graphicData>
        </a:graphic>
      </p:graphicFrame>
      <p:sp>
        <p:nvSpPr>
          <p:cNvPr id="4" name="矩形 3"/>
          <p:cNvSpPr/>
          <p:nvPr/>
        </p:nvSpPr>
        <p:spPr>
          <a:xfrm>
            <a:off x="813768" y="6458134"/>
            <a:ext cx="11917045" cy="523220"/>
          </a:xfrm>
          <a:prstGeom prst="rect">
            <a:avLst/>
          </a:prstGeom>
        </p:spPr>
        <p:txBody>
          <a:bodyPr wrap="none">
            <a:spAutoFit/>
          </a:bodyPr>
          <a:lstStyle/>
          <a:p>
            <a:r>
              <a:rPr lang="en-US" altLang="zh-CN" sz="2800" dirty="0">
                <a:solidFill>
                  <a:srgbClr val="0000CC"/>
                </a:solidFill>
                <a:ea typeface="黑体" pitchFamily="49" charset="-122"/>
              </a:rPr>
              <a:t>1</a:t>
            </a:r>
            <a:r>
              <a:rPr lang="zh-CN" altLang="en-US" sz="2800" dirty="0">
                <a:solidFill>
                  <a:srgbClr val="0000CC"/>
                </a:solidFill>
                <a:ea typeface="黑体" pitchFamily="49" charset="-122"/>
              </a:rPr>
              <a:t>条功耗曲线分析，根据密钥位为</a:t>
            </a:r>
            <a:r>
              <a:rPr lang="en-US" altLang="zh-CN" sz="2800" dirty="0">
                <a:solidFill>
                  <a:srgbClr val="0000CC"/>
                </a:solidFill>
                <a:ea typeface="黑体" pitchFamily="49" charset="-122"/>
              </a:rPr>
              <a:t>0</a:t>
            </a:r>
            <a:r>
              <a:rPr lang="zh-CN" altLang="en-US" sz="2800" dirty="0">
                <a:solidFill>
                  <a:srgbClr val="0000CC"/>
                </a:solidFill>
                <a:ea typeface="黑体" pitchFamily="49" charset="-122"/>
              </a:rPr>
              <a:t>和</a:t>
            </a:r>
            <a:r>
              <a:rPr lang="en-US" altLang="zh-CN" sz="2800" dirty="0">
                <a:solidFill>
                  <a:srgbClr val="0000CC"/>
                </a:solidFill>
                <a:ea typeface="黑体" pitchFamily="49" charset="-122"/>
              </a:rPr>
              <a:t>1</a:t>
            </a:r>
            <a:r>
              <a:rPr lang="zh-CN" altLang="en-US" sz="2800" dirty="0">
                <a:solidFill>
                  <a:srgbClr val="0000CC"/>
                </a:solidFill>
                <a:ea typeface="黑体" pitchFamily="49" charset="-122"/>
              </a:rPr>
              <a:t>的功耗差异，可直接读取所有密钥位</a:t>
            </a:r>
          </a:p>
        </p:txBody>
      </p:sp>
      <p:sp>
        <p:nvSpPr>
          <p:cNvPr id="20" name="矩形 19"/>
          <p:cNvSpPr/>
          <p:nvPr/>
        </p:nvSpPr>
        <p:spPr>
          <a:xfrm>
            <a:off x="3982119" y="7250222"/>
            <a:ext cx="7632215"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b="1" kern="0" dirty="0">
                <a:solidFill>
                  <a:srgbClr val="FF0000"/>
                </a:solidFill>
                <a:latin typeface="Times New Roman" pitchFamily="18" charset="0"/>
                <a:cs typeface="Times New Roman" pitchFamily="18" charset="0"/>
              </a:rPr>
              <a:t>密钥穷举复杂度：</a:t>
            </a:r>
            <a:r>
              <a:rPr lang="en-US" altLang="zh-CN" sz="3400" b="1" kern="0" dirty="0">
                <a:solidFill>
                  <a:srgbClr val="FF0000"/>
                </a:solidFill>
                <a:latin typeface="Times New Roman" pitchFamily="18" charset="0"/>
                <a:cs typeface="Times New Roman" pitchFamily="18" charset="0"/>
              </a:rPr>
              <a:t>2</a:t>
            </a:r>
            <a:r>
              <a:rPr lang="en-US" altLang="zh-CN" sz="3400" b="1" kern="0" baseline="30000" dirty="0">
                <a:solidFill>
                  <a:srgbClr val="FF0000"/>
                </a:solidFill>
                <a:latin typeface="Times New Roman" pitchFamily="18" charset="0"/>
                <a:cs typeface="Times New Roman" pitchFamily="18" charset="0"/>
              </a:rPr>
              <a:t>1024</a:t>
            </a:r>
            <a:r>
              <a:rPr lang="en-US" altLang="zh-CN" sz="3400" b="1" kern="0" dirty="0">
                <a:solidFill>
                  <a:srgbClr val="3333FF"/>
                </a:solidFill>
                <a:latin typeface="Times New Roman" pitchFamily="18" charset="0"/>
                <a:cs typeface="Times New Roman" pitchFamily="18" charset="0"/>
              </a:rPr>
              <a:t>→</a:t>
            </a:r>
            <a:r>
              <a:rPr lang="en-US" altLang="zh-CN" sz="3400" b="1" kern="0" dirty="0">
                <a:solidFill>
                  <a:srgbClr val="FF0000"/>
                </a:solidFill>
                <a:latin typeface="Times New Roman" pitchFamily="18" charset="0"/>
                <a:cs typeface="Times New Roman" pitchFamily="18" charset="0"/>
              </a:rPr>
              <a:t> 2</a:t>
            </a:r>
            <a:r>
              <a:rPr lang="en-US" altLang="zh-CN" sz="3400" b="1" kern="0" baseline="30000" dirty="0">
                <a:solidFill>
                  <a:srgbClr val="FF0000"/>
                </a:solidFill>
                <a:latin typeface="Times New Roman" pitchFamily="18" charset="0"/>
                <a:cs typeface="Times New Roman" pitchFamily="18" charset="0"/>
              </a:rPr>
              <a:t>1</a:t>
            </a:r>
            <a:r>
              <a:rPr lang="en-US" altLang="zh-CN" sz="3400" b="1" kern="0" dirty="0">
                <a:solidFill>
                  <a:srgbClr val="FF0000"/>
                </a:solidFill>
                <a:latin typeface="Times New Roman" pitchFamily="18" charset="0"/>
                <a:cs typeface="Times New Roman" pitchFamily="18" charset="0"/>
              </a:rPr>
              <a:t> ×1024=2</a:t>
            </a:r>
            <a:r>
              <a:rPr lang="en-US" altLang="zh-CN" sz="3400" b="1" kern="0" baseline="30000" dirty="0">
                <a:solidFill>
                  <a:srgbClr val="FF0000"/>
                </a:solidFill>
                <a:latin typeface="Times New Roman" pitchFamily="18" charset="0"/>
                <a:cs typeface="Times New Roman" pitchFamily="18" charset="0"/>
              </a:rPr>
              <a:t>11</a:t>
            </a:r>
            <a:endParaRPr lang="zh-CN" altLang="en-US" sz="3400" kern="0" spc="71" baseline="30000" dirty="0">
              <a:ln w="11430"/>
              <a:solidFill>
                <a:srgbClr val="FF0000"/>
              </a:solidFill>
              <a:effectLst>
                <a:outerShdw blurRad="76200" dist="50800" dir="5400000" algn="tl" rotWithShape="0">
                  <a:srgbClr val="000000">
                    <a:alpha val="65000"/>
                  </a:srgbClr>
                </a:outerShdw>
              </a:effectLst>
              <a:latin typeface="Times New Roman" pitchFamily="18" charset="0"/>
              <a:ea typeface="方正大黑简体" pitchFamily="2" charset="-122"/>
              <a:cs typeface="Times New Roman" pitchFamily="18" charset="0"/>
            </a:endParaRPr>
          </a:p>
        </p:txBody>
      </p:sp>
    </p:spTree>
    <p:extLst>
      <p:ext uri="{BB962C8B-B14F-4D97-AF65-F5344CB8AC3E}">
        <p14:creationId xmlns:p14="http://schemas.microsoft.com/office/powerpoint/2010/main" val="1728491839"/>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165696" y="4156720"/>
            <a:ext cx="1376367" cy="2224197"/>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en-US" altLang="zh-CN"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AES</a:t>
            </a: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功耗分析示例</a:t>
            </a:r>
          </a:p>
        </p:txBody>
      </p:sp>
      <p:sp>
        <p:nvSpPr>
          <p:cNvPr id="55" name="矩形 54"/>
          <p:cNvSpPr/>
          <p:nvPr/>
        </p:nvSpPr>
        <p:spPr>
          <a:xfrm>
            <a:off x="3406056" y="8326720"/>
            <a:ext cx="7312481"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b="1" kern="0" dirty="0">
                <a:solidFill>
                  <a:srgbClr val="FF0000"/>
                </a:solidFill>
                <a:latin typeface="Times New Roman" pitchFamily="18" charset="0"/>
                <a:cs typeface="Times New Roman" pitchFamily="18" charset="0"/>
              </a:rPr>
              <a:t>密钥穷举复杂度：</a:t>
            </a:r>
            <a:r>
              <a:rPr lang="en-US" altLang="zh-CN" sz="3400" b="1" kern="0" dirty="0">
                <a:solidFill>
                  <a:srgbClr val="FF0000"/>
                </a:solidFill>
                <a:latin typeface="Times New Roman" pitchFamily="18" charset="0"/>
                <a:cs typeface="Times New Roman" pitchFamily="18" charset="0"/>
              </a:rPr>
              <a:t>2</a:t>
            </a:r>
            <a:r>
              <a:rPr lang="en-US" altLang="zh-CN" sz="3400" b="1" kern="0" baseline="30000" dirty="0">
                <a:solidFill>
                  <a:srgbClr val="FF0000"/>
                </a:solidFill>
                <a:latin typeface="Times New Roman" pitchFamily="18" charset="0"/>
                <a:cs typeface="Times New Roman" pitchFamily="18" charset="0"/>
              </a:rPr>
              <a:t>128</a:t>
            </a:r>
            <a:r>
              <a:rPr lang="en-US" altLang="zh-CN" sz="3400" b="1" kern="0" dirty="0">
                <a:solidFill>
                  <a:srgbClr val="3333FF"/>
                </a:solidFill>
                <a:latin typeface="Times New Roman" pitchFamily="18" charset="0"/>
                <a:cs typeface="Times New Roman" pitchFamily="18" charset="0"/>
              </a:rPr>
              <a:t>→</a:t>
            </a:r>
            <a:r>
              <a:rPr lang="en-US" altLang="zh-CN" sz="3400" b="1" kern="0" dirty="0">
                <a:solidFill>
                  <a:srgbClr val="FF0000"/>
                </a:solidFill>
                <a:latin typeface="Times New Roman" pitchFamily="18" charset="0"/>
                <a:cs typeface="Times New Roman" pitchFamily="18" charset="0"/>
              </a:rPr>
              <a:t> 2</a:t>
            </a:r>
            <a:r>
              <a:rPr lang="en-US" altLang="zh-CN" sz="3400" b="1" kern="0" baseline="30000" dirty="0">
                <a:solidFill>
                  <a:srgbClr val="FF0000"/>
                </a:solidFill>
                <a:latin typeface="Times New Roman" pitchFamily="18" charset="0"/>
                <a:cs typeface="Times New Roman" pitchFamily="18" charset="0"/>
              </a:rPr>
              <a:t>8</a:t>
            </a:r>
            <a:r>
              <a:rPr lang="en-US" altLang="zh-CN" sz="3400" b="1" kern="0" dirty="0">
                <a:solidFill>
                  <a:srgbClr val="FF0000"/>
                </a:solidFill>
                <a:latin typeface="Times New Roman" pitchFamily="18" charset="0"/>
                <a:cs typeface="Times New Roman" pitchFamily="18" charset="0"/>
              </a:rPr>
              <a:t> ×16=2</a:t>
            </a:r>
            <a:r>
              <a:rPr lang="en-US" altLang="zh-CN" sz="3400" b="1" kern="0" baseline="30000" dirty="0">
                <a:solidFill>
                  <a:srgbClr val="FF0000"/>
                </a:solidFill>
                <a:latin typeface="Times New Roman" pitchFamily="18" charset="0"/>
                <a:cs typeface="Times New Roman" pitchFamily="18" charset="0"/>
              </a:rPr>
              <a:t>12</a:t>
            </a:r>
            <a:endParaRPr lang="zh-CN" altLang="en-US" sz="3400" kern="0" spc="71" baseline="30000" dirty="0">
              <a:ln w="11430"/>
              <a:solidFill>
                <a:srgbClr val="FF0000"/>
              </a:solidFill>
              <a:effectLst>
                <a:outerShdw blurRad="76200" dist="50800" dir="5400000" algn="tl" rotWithShape="0">
                  <a:srgbClr val="000000">
                    <a:alpha val="65000"/>
                  </a:srgbClr>
                </a:outerShdw>
              </a:effectLst>
              <a:latin typeface="Times New Roman" pitchFamily="18" charset="0"/>
              <a:ea typeface="方正大黑简体" pitchFamily="2" charset="-122"/>
              <a:cs typeface="Times New Roman" pitchFamily="18" charset="0"/>
            </a:endParaRPr>
          </a:p>
        </p:txBody>
      </p:sp>
      <p:sp>
        <p:nvSpPr>
          <p:cNvPr id="15" name="AutoShape 33"/>
          <p:cNvSpPr>
            <a:spLocks noChangeArrowheads="1"/>
          </p:cNvSpPr>
          <p:nvPr/>
        </p:nvSpPr>
        <p:spPr bwMode="gray">
          <a:xfrm>
            <a:off x="7844899" y="49672"/>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6" name="Text Box 35"/>
          <p:cNvSpPr txBox="1">
            <a:spLocks noChangeArrowheads="1"/>
          </p:cNvSpPr>
          <p:nvPr/>
        </p:nvSpPr>
        <p:spPr bwMode="gray">
          <a:xfrm>
            <a:off x="8113276" y="10724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grpSp>
        <p:nvGrpSpPr>
          <p:cNvPr id="17" name="组合 4"/>
          <p:cNvGrpSpPr>
            <a:grpSpLocks/>
          </p:cNvGrpSpPr>
          <p:nvPr/>
        </p:nvGrpSpPr>
        <p:grpSpPr bwMode="auto">
          <a:xfrm>
            <a:off x="8903798" y="126435"/>
            <a:ext cx="4001663" cy="589281"/>
            <a:chOff x="288838" y="21598"/>
            <a:chExt cx="4351137" cy="590400"/>
          </a:xfrm>
        </p:grpSpPr>
        <p:sp>
          <p:nvSpPr>
            <p:cNvPr id="18" name="圆角矩形 17"/>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9" name="圆角矩形 4"/>
            <p:cNvSpPr/>
            <p:nvPr/>
          </p:nvSpPr>
          <p:spPr>
            <a:xfrm>
              <a:off x="418102" y="80412"/>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密码旁路分析研究背景</a:t>
              </a:r>
            </a:p>
          </p:txBody>
        </p:sp>
      </p:grpSp>
      <p:sp>
        <p:nvSpPr>
          <p:cNvPr id="14" name="矩形 13"/>
          <p:cNvSpPr/>
          <p:nvPr/>
        </p:nvSpPr>
        <p:spPr>
          <a:xfrm>
            <a:off x="2109912" y="1348408"/>
            <a:ext cx="10236660"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en-US" altLang="zh-CN" sz="3400" b="1" kern="0" dirty="0">
                <a:solidFill>
                  <a:srgbClr val="FF0000"/>
                </a:solidFill>
                <a:latin typeface="华文中宋" pitchFamily="2" charset="-122"/>
                <a:ea typeface="华文中宋" pitchFamily="2" charset="-122"/>
              </a:rPr>
              <a:t>128</a:t>
            </a:r>
            <a:r>
              <a:rPr lang="zh-CN" altLang="en-US" sz="3400" b="1" kern="0" dirty="0">
                <a:solidFill>
                  <a:srgbClr val="FF0000"/>
                </a:solidFill>
                <a:latin typeface="华文中宋" pitchFamily="2" charset="-122"/>
                <a:ea typeface="华文中宋" pitchFamily="2" charset="-122"/>
              </a:rPr>
              <a:t>位密钥按字节“分而治之”，拼接恢复主密钥！</a:t>
            </a:r>
            <a:endParaRPr lang="zh-CN" altLang="en-US" sz="3400" kern="0" spc="71" dirty="0">
              <a:ln w="11430"/>
              <a:solidFill>
                <a:srgbClr val="FF0000"/>
              </a:solidFill>
              <a:effectLst>
                <a:outerShdw blurRad="76200" dist="50800" dir="5400000" algn="tl" rotWithShape="0">
                  <a:srgbClr val="000000">
                    <a:alpha val="65000"/>
                  </a:srgbClr>
                </a:outerShdw>
              </a:effectLst>
              <a:latin typeface="华文中宋" pitchFamily="2" charset="-122"/>
              <a:ea typeface="华文中宋" pitchFamily="2" charset="-122"/>
            </a:endParaRPr>
          </a:p>
        </p:txBody>
      </p:sp>
      <p:pic>
        <p:nvPicPr>
          <p:cNvPr id="54289"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7864" y="2002611"/>
            <a:ext cx="2628900" cy="1343025"/>
          </a:xfrm>
          <a:prstGeom prst="rect">
            <a:avLst/>
          </a:prstGeom>
          <a:noFill/>
          <a:extLst>
            <a:ext uri="{909E8E84-426E-40DD-AFC4-6F175D3DCCD1}">
              <a14:hiddenFill xmlns:a14="http://schemas.microsoft.com/office/drawing/2010/main">
                <a:solidFill>
                  <a:srgbClr val="FFFFFF"/>
                </a:solidFill>
              </a14:hiddenFill>
            </a:ext>
          </a:extLst>
        </p:spPr>
      </p:pic>
      <p:pic>
        <p:nvPicPr>
          <p:cNvPr id="54288"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862" y="1964511"/>
            <a:ext cx="2657475" cy="1362075"/>
          </a:xfrm>
          <a:prstGeom prst="rect">
            <a:avLst/>
          </a:prstGeom>
          <a:noFill/>
          <a:extLst>
            <a:ext uri="{909E8E84-426E-40DD-AFC4-6F175D3DCCD1}">
              <a14:hiddenFill xmlns:a14="http://schemas.microsoft.com/office/drawing/2010/main">
                <a:solidFill>
                  <a:srgbClr val="FFFFFF"/>
                </a:solidFill>
              </a14:hiddenFill>
            </a:ext>
          </a:extLst>
        </p:spPr>
      </p:pic>
      <p:pic>
        <p:nvPicPr>
          <p:cNvPr id="54287"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3868" y="1964511"/>
            <a:ext cx="26289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54286"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92731" y="1935936"/>
            <a:ext cx="26289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54285"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7864" y="3604721"/>
            <a:ext cx="262890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54284"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3862" y="3638629"/>
            <a:ext cx="26289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54283"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3868" y="3638058"/>
            <a:ext cx="262890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54282"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1538" y="3702079"/>
            <a:ext cx="26289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54281"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7864" y="5142463"/>
            <a:ext cx="2628900" cy="1209675"/>
          </a:xfrm>
          <a:prstGeom prst="rect">
            <a:avLst/>
          </a:prstGeom>
          <a:noFill/>
          <a:extLst>
            <a:ext uri="{909E8E84-426E-40DD-AFC4-6F175D3DCCD1}">
              <a14:hiddenFill xmlns:a14="http://schemas.microsoft.com/office/drawing/2010/main">
                <a:solidFill>
                  <a:srgbClr val="FFFFFF"/>
                </a:solidFill>
              </a14:hiddenFill>
            </a:ext>
          </a:extLst>
        </p:spPr>
      </p:pic>
      <p:pic>
        <p:nvPicPr>
          <p:cNvPr id="54280"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25748" y="5213900"/>
            <a:ext cx="2628900" cy="1247775"/>
          </a:xfrm>
          <a:prstGeom prst="rect">
            <a:avLst/>
          </a:prstGeom>
          <a:noFill/>
          <a:extLst>
            <a:ext uri="{909E8E84-426E-40DD-AFC4-6F175D3DCCD1}">
              <a14:hiddenFill xmlns:a14="http://schemas.microsoft.com/office/drawing/2010/main">
                <a:solidFill>
                  <a:srgbClr val="FFFFFF"/>
                </a:solidFill>
              </a14:hiddenFill>
            </a:ext>
          </a:extLst>
        </p:spPr>
      </p:pic>
      <p:pic>
        <p:nvPicPr>
          <p:cNvPr id="54279"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2638" y="5142463"/>
            <a:ext cx="2628900" cy="1266825"/>
          </a:xfrm>
          <a:prstGeom prst="rect">
            <a:avLst/>
          </a:prstGeom>
          <a:noFill/>
          <a:extLst>
            <a:ext uri="{909E8E84-426E-40DD-AFC4-6F175D3DCCD1}">
              <a14:hiddenFill xmlns:a14="http://schemas.microsoft.com/office/drawing/2010/main">
                <a:solidFill>
                  <a:srgbClr val="FFFFFF"/>
                </a:solidFill>
              </a14:hiddenFill>
            </a:ext>
          </a:extLst>
        </p:spPr>
      </p:pic>
      <p:pic>
        <p:nvPicPr>
          <p:cNvPr id="54278"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07031" y="5230493"/>
            <a:ext cx="2514600" cy="1285875"/>
          </a:xfrm>
          <a:prstGeom prst="rect">
            <a:avLst/>
          </a:prstGeom>
          <a:noFill/>
          <a:extLst>
            <a:ext uri="{909E8E84-426E-40DD-AFC4-6F175D3DCCD1}">
              <a14:hiddenFill xmlns:a14="http://schemas.microsoft.com/office/drawing/2010/main">
                <a:solidFill>
                  <a:srgbClr val="FFFFFF"/>
                </a:solidFill>
              </a14:hiddenFill>
            </a:ext>
          </a:extLst>
        </p:spPr>
      </p:pic>
      <p:pic>
        <p:nvPicPr>
          <p:cNvPr id="54277"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20761" y="6506128"/>
            <a:ext cx="26289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57250" y="6564452"/>
            <a:ext cx="2628900" cy="1304925"/>
          </a:xfrm>
          <a:prstGeom prst="rect">
            <a:avLst/>
          </a:prstGeom>
          <a:noFill/>
          <a:extLst>
            <a:ext uri="{909E8E84-426E-40DD-AFC4-6F175D3DCCD1}">
              <a14:hiddenFill xmlns:a14="http://schemas.microsoft.com/office/drawing/2010/main">
                <a:solidFill>
                  <a:srgbClr val="FFFFFF"/>
                </a:solidFill>
              </a14:hiddenFill>
            </a:ext>
          </a:extLst>
        </p:spPr>
      </p:pic>
      <p:pic>
        <p:nvPicPr>
          <p:cNvPr id="54275"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57995" y="6567636"/>
            <a:ext cx="26289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54274"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107031" y="6526352"/>
            <a:ext cx="2628900" cy="13430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8"/>
          <p:cNvSpPr>
            <a:spLocks noChangeArrowheads="1"/>
          </p:cNvSpPr>
          <p:nvPr/>
        </p:nvSpPr>
        <p:spPr bwMode="auto">
          <a:xfrm>
            <a:off x="0" y="0"/>
            <a:ext cx="1300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1"/>
          <p:cNvSpPr>
            <a:spLocks noChangeArrowheads="1"/>
          </p:cNvSpPr>
          <p:nvPr/>
        </p:nvSpPr>
        <p:spPr bwMode="auto">
          <a:xfrm>
            <a:off x="0" y="8831585"/>
            <a:ext cx="1300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2"/>
          <p:cNvSpPr>
            <a:spLocks noChangeArrowheads="1"/>
          </p:cNvSpPr>
          <p:nvPr/>
        </p:nvSpPr>
        <p:spPr bwMode="auto">
          <a:xfrm>
            <a:off x="0" y="12153900"/>
            <a:ext cx="1300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3"/>
          <p:cNvSpPr>
            <a:spLocks noChangeArrowheads="1"/>
          </p:cNvSpPr>
          <p:nvPr/>
        </p:nvSpPr>
        <p:spPr bwMode="auto">
          <a:xfrm>
            <a:off x="0" y="15068550"/>
            <a:ext cx="1300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4"/>
          <p:cNvSpPr>
            <a:spLocks noChangeArrowheads="1"/>
          </p:cNvSpPr>
          <p:nvPr/>
        </p:nvSpPr>
        <p:spPr bwMode="auto">
          <a:xfrm>
            <a:off x="0" y="18078450"/>
            <a:ext cx="1300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5"/>
          <p:cNvSpPr>
            <a:spLocks noChangeArrowheads="1"/>
          </p:cNvSpPr>
          <p:nvPr/>
        </p:nvSpPr>
        <p:spPr bwMode="auto">
          <a:xfrm>
            <a:off x="0" y="21135975"/>
            <a:ext cx="1300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矩形 38"/>
          <p:cNvSpPr/>
          <p:nvPr/>
        </p:nvSpPr>
        <p:spPr>
          <a:xfrm>
            <a:off x="2387429" y="7829470"/>
            <a:ext cx="9762609" cy="523220"/>
          </a:xfrm>
          <a:prstGeom prst="rect">
            <a:avLst/>
          </a:prstGeom>
        </p:spPr>
        <p:txBody>
          <a:bodyPr wrap="none">
            <a:spAutoFit/>
          </a:bodyPr>
          <a:lstStyle/>
          <a:p>
            <a:r>
              <a:rPr lang="en-US" altLang="zh-CN" sz="2800" dirty="0">
                <a:solidFill>
                  <a:srgbClr val="0000CC"/>
                </a:solidFill>
                <a:ea typeface="黑体" pitchFamily="49" charset="-122"/>
              </a:rPr>
              <a:t>100</a:t>
            </a:r>
            <a:r>
              <a:rPr lang="zh-CN" altLang="en-US" sz="2800" dirty="0">
                <a:solidFill>
                  <a:srgbClr val="0000CC"/>
                </a:solidFill>
                <a:ea typeface="黑体" pitchFamily="49" charset="-122"/>
              </a:rPr>
              <a:t>条功耗曲线分析，正确密钥字节猜测分析曲线会出现峰值</a:t>
            </a:r>
          </a:p>
        </p:txBody>
      </p:sp>
    </p:spTree>
    <p:extLst>
      <p:ext uri="{BB962C8B-B14F-4D97-AF65-F5344CB8AC3E}">
        <p14:creationId xmlns:p14="http://schemas.microsoft.com/office/powerpoint/2010/main" val="2169717579"/>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a:grpSpLocks/>
          </p:cNvGrpSpPr>
          <p:nvPr/>
        </p:nvGrpSpPr>
        <p:grpSpPr bwMode="auto">
          <a:xfrm>
            <a:off x="8423613" y="124272"/>
            <a:ext cx="4199467" cy="589281"/>
            <a:chOff x="288838" y="21598"/>
            <a:chExt cx="4278985" cy="590400"/>
          </a:xfrm>
        </p:grpSpPr>
        <p:sp>
          <p:nvSpPr>
            <p:cNvPr id="25" name="圆角矩形 24"/>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6" name="圆角矩形 4"/>
            <p:cNvSpPr/>
            <p:nvPr/>
          </p:nvSpPr>
          <p:spPr>
            <a:xfrm>
              <a:off x="317394" y="51006"/>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国内外研究现状及分析</a:t>
              </a:r>
            </a:p>
          </p:txBody>
        </p:sp>
      </p:grpSp>
      <p:sp>
        <p:nvSpPr>
          <p:cNvPr id="27" name="AutoShape 38"/>
          <p:cNvSpPr>
            <a:spLocks noChangeArrowheads="1"/>
          </p:cNvSpPr>
          <p:nvPr/>
        </p:nvSpPr>
        <p:spPr bwMode="gray">
          <a:xfrm>
            <a:off x="7232229" y="52264"/>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28" name="Text Box 40"/>
          <p:cNvSpPr txBox="1">
            <a:spLocks noChangeArrowheads="1"/>
          </p:cNvSpPr>
          <p:nvPr/>
        </p:nvSpPr>
        <p:spPr bwMode="gray">
          <a:xfrm>
            <a:off x="7507678" y="83272"/>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29" name="AutoShape 7"/>
          <p:cNvSpPr>
            <a:spLocks noChangeArrowheads="1"/>
          </p:cNvSpPr>
          <p:nvPr/>
        </p:nvSpPr>
        <p:spPr bwMode="gray">
          <a:xfrm>
            <a:off x="5153900" y="1348408"/>
            <a:ext cx="2555952" cy="500062"/>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zh-CN" altLang="en-US" sz="2800" dirty="0">
                <a:solidFill>
                  <a:srgbClr val="000000"/>
                </a:solidFill>
                <a:latin typeface="华文中宋" pitchFamily="2" charset="-122"/>
                <a:ea typeface="华文中宋" pitchFamily="2" charset="-122"/>
              </a:rPr>
              <a:t>发展动因分析</a:t>
            </a:r>
            <a:endParaRPr lang="en-US" altLang="zh-CN" sz="2800" dirty="0">
              <a:solidFill>
                <a:srgbClr val="000000"/>
              </a:solidFill>
              <a:latin typeface="华文中宋" pitchFamily="2" charset="-122"/>
              <a:ea typeface="华文中宋" pitchFamily="2" charset="-122"/>
            </a:endParaRPr>
          </a:p>
        </p:txBody>
      </p:sp>
      <p:sp>
        <p:nvSpPr>
          <p:cNvPr id="31" name="AutoShape 3"/>
          <p:cNvSpPr>
            <a:spLocks noChangeArrowheads="1"/>
          </p:cNvSpPr>
          <p:nvPr/>
        </p:nvSpPr>
        <p:spPr bwMode="gray">
          <a:xfrm>
            <a:off x="4213014" y="5490176"/>
            <a:ext cx="873761" cy="873759"/>
          </a:xfrm>
          <a:prstGeom prst="cube">
            <a:avLst>
              <a:gd name="adj" fmla="val 28912"/>
            </a:avLst>
          </a:prstGeom>
          <a:solidFill>
            <a:srgbClr val="00D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nchor="ctr"/>
          <a:lstStyle/>
          <a:p>
            <a:endParaRPr lang="zh-CN" altLang="en-US" sz="2400">
              <a:ea typeface="宋体" pitchFamily="2" charset="-122"/>
            </a:endParaRPr>
          </a:p>
        </p:txBody>
      </p:sp>
      <p:sp>
        <p:nvSpPr>
          <p:cNvPr id="32" name="AutoShape 4"/>
          <p:cNvSpPr>
            <a:spLocks noChangeArrowheads="1"/>
          </p:cNvSpPr>
          <p:nvPr/>
        </p:nvSpPr>
        <p:spPr bwMode="gray">
          <a:xfrm>
            <a:off x="5174827" y="5216984"/>
            <a:ext cx="873761" cy="873761"/>
          </a:xfrm>
          <a:prstGeom prst="cube">
            <a:avLst>
              <a:gd name="adj" fmla="val 28912"/>
            </a:avLst>
          </a:prstGeom>
          <a:solidFill>
            <a:srgbClr val="C0C0C0">
              <a:alpha val="59999"/>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33" name="AutoShape 5"/>
          <p:cNvSpPr>
            <a:spLocks noChangeArrowheads="1"/>
          </p:cNvSpPr>
          <p:nvPr/>
        </p:nvSpPr>
        <p:spPr bwMode="gray">
          <a:xfrm>
            <a:off x="5784427" y="5216984"/>
            <a:ext cx="873761" cy="873761"/>
          </a:xfrm>
          <a:prstGeom prst="cube">
            <a:avLst>
              <a:gd name="adj" fmla="val 28912"/>
            </a:avLst>
          </a:prstGeom>
          <a:solidFill>
            <a:srgbClr val="C0C0C0">
              <a:alpha val="59999"/>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34" name="AutoShape 6"/>
          <p:cNvSpPr>
            <a:spLocks noChangeArrowheads="1"/>
          </p:cNvSpPr>
          <p:nvPr/>
        </p:nvSpPr>
        <p:spPr bwMode="gray">
          <a:xfrm>
            <a:off x="6394027" y="5216984"/>
            <a:ext cx="873761" cy="873761"/>
          </a:xfrm>
          <a:prstGeom prst="cube">
            <a:avLst>
              <a:gd name="adj" fmla="val 28912"/>
            </a:avLst>
          </a:prstGeom>
          <a:solidFill>
            <a:srgbClr val="C0C0C0">
              <a:alpha val="59999"/>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35" name="AutoShape 7"/>
          <p:cNvSpPr>
            <a:spLocks noChangeArrowheads="1"/>
          </p:cNvSpPr>
          <p:nvPr/>
        </p:nvSpPr>
        <p:spPr bwMode="gray">
          <a:xfrm>
            <a:off x="4486205" y="4496754"/>
            <a:ext cx="873759" cy="873759"/>
          </a:xfrm>
          <a:prstGeom prst="cube">
            <a:avLst>
              <a:gd name="adj" fmla="val 28912"/>
            </a:avLst>
          </a:prstGeom>
          <a:solidFill>
            <a:schemeClr val="tx2">
              <a:alpha val="83920"/>
            </a:scheme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36" name="AutoShape 8"/>
          <p:cNvSpPr>
            <a:spLocks noChangeArrowheads="1"/>
          </p:cNvSpPr>
          <p:nvPr/>
        </p:nvSpPr>
        <p:spPr bwMode="gray">
          <a:xfrm>
            <a:off x="4486205" y="3873607"/>
            <a:ext cx="873759" cy="873759"/>
          </a:xfrm>
          <a:prstGeom prst="cube">
            <a:avLst>
              <a:gd name="adj" fmla="val 28912"/>
            </a:avLst>
          </a:prstGeom>
          <a:solidFill>
            <a:schemeClr val="tx2">
              <a:alpha val="72156"/>
            </a:scheme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37" name="AutoShape 9"/>
          <p:cNvSpPr>
            <a:spLocks noChangeArrowheads="1"/>
          </p:cNvSpPr>
          <p:nvPr/>
        </p:nvSpPr>
        <p:spPr bwMode="gray">
          <a:xfrm>
            <a:off x="4486205" y="3250460"/>
            <a:ext cx="873759" cy="873759"/>
          </a:xfrm>
          <a:prstGeom prst="cube">
            <a:avLst>
              <a:gd name="adj" fmla="val 28912"/>
            </a:avLst>
          </a:prstGeom>
          <a:solidFill>
            <a:schemeClr val="tx2">
              <a:alpha val="39999"/>
            </a:scheme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38" name="AutoShape 10"/>
          <p:cNvSpPr>
            <a:spLocks noChangeArrowheads="1"/>
          </p:cNvSpPr>
          <p:nvPr/>
        </p:nvSpPr>
        <p:spPr bwMode="gray">
          <a:xfrm>
            <a:off x="5287716" y="4485464"/>
            <a:ext cx="873761" cy="873761"/>
          </a:xfrm>
          <a:prstGeom prst="cube">
            <a:avLst>
              <a:gd name="adj" fmla="val 28912"/>
            </a:avLst>
          </a:prstGeom>
          <a:solidFill>
            <a:srgbClr val="C0C0C0">
              <a:alpha val="83920"/>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39" name="AutoShape 11"/>
          <p:cNvSpPr>
            <a:spLocks noChangeArrowheads="1"/>
          </p:cNvSpPr>
          <p:nvPr/>
        </p:nvSpPr>
        <p:spPr bwMode="gray">
          <a:xfrm>
            <a:off x="5897316" y="4485464"/>
            <a:ext cx="873761" cy="873761"/>
          </a:xfrm>
          <a:prstGeom prst="cube">
            <a:avLst>
              <a:gd name="adj" fmla="val 28912"/>
            </a:avLst>
          </a:prstGeom>
          <a:solidFill>
            <a:srgbClr val="C0C0C0">
              <a:alpha val="83920"/>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40" name="AutoShape 12"/>
          <p:cNvSpPr>
            <a:spLocks noChangeArrowheads="1"/>
          </p:cNvSpPr>
          <p:nvPr/>
        </p:nvSpPr>
        <p:spPr bwMode="gray">
          <a:xfrm>
            <a:off x="6506916" y="4485464"/>
            <a:ext cx="873761" cy="873761"/>
          </a:xfrm>
          <a:prstGeom prst="cube">
            <a:avLst>
              <a:gd name="adj" fmla="val 28912"/>
            </a:avLst>
          </a:prstGeom>
          <a:solidFill>
            <a:srgbClr val="C0C0C0">
              <a:alpha val="83920"/>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41" name="AutoShape 13"/>
          <p:cNvSpPr>
            <a:spLocks noChangeArrowheads="1"/>
          </p:cNvSpPr>
          <p:nvPr/>
        </p:nvSpPr>
        <p:spPr bwMode="gray">
          <a:xfrm>
            <a:off x="5287716" y="3862318"/>
            <a:ext cx="2083930" cy="873761"/>
          </a:xfrm>
          <a:prstGeom prst="cube">
            <a:avLst>
              <a:gd name="adj" fmla="val 28912"/>
            </a:avLst>
          </a:prstGeom>
          <a:solidFill>
            <a:srgbClr val="F8F8F8"/>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42" name="AutoShape 14"/>
          <p:cNvSpPr>
            <a:spLocks noChangeArrowheads="1"/>
          </p:cNvSpPr>
          <p:nvPr/>
        </p:nvSpPr>
        <p:spPr bwMode="gray">
          <a:xfrm>
            <a:off x="5287716" y="3239171"/>
            <a:ext cx="873761" cy="873761"/>
          </a:xfrm>
          <a:prstGeom prst="cube">
            <a:avLst>
              <a:gd name="adj" fmla="val 28912"/>
            </a:avLst>
          </a:prstGeom>
          <a:solidFill>
            <a:srgbClr val="C0C0C0">
              <a:alpha val="39999"/>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43" name="AutoShape 15"/>
          <p:cNvSpPr>
            <a:spLocks noChangeArrowheads="1"/>
          </p:cNvSpPr>
          <p:nvPr/>
        </p:nvSpPr>
        <p:spPr bwMode="gray">
          <a:xfrm>
            <a:off x="6506916" y="3239171"/>
            <a:ext cx="873761" cy="873761"/>
          </a:xfrm>
          <a:prstGeom prst="cube">
            <a:avLst>
              <a:gd name="adj" fmla="val 28912"/>
            </a:avLst>
          </a:prstGeom>
          <a:solidFill>
            <a:srgbClr val="C0C0C0">
              <a:alpha val="39999"/>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44" name="AutoShape 16"/>
          <p:cNvSpPr>
            <a:spLocks noChangeArrowheads="1"/>
          </p:cNvSpPr>
          <p:nvPr/>
        </p:nvSpPr>
        <p:spPr bwMode="gray">
          <a:xfrm>
            <a:off x="7272303" y="5483402"/>
            <a:ext cx="873759" cy="880533"/>
          </a:xfrm>
          <a:prstGeom prst="cube">
            <a:avLst>
              <a:gd name="adj" fmla="val 28912"/>
            </a:avLst>
          </a:prstGeom>
          <a:solidFill>
            <a:srgbClr val="3377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nchor="ctr"/>
          <a:lstStyle/>
          <a:p>
            <a:endParaRPr lang="zh-CN" altLang="en-US" sz="2400">
              <a:ea typeface="宋体" pitchFamily="2" charset="-122"/>
            </a:endParaRPr>
          </a:p>
        </p:txBody>
      </p:sp>
      <p:sp>
        <p:nvSpPr>
          <p:cNvPr id="45" name="Line 17"/>
          <p:cNvSpPr>
            <a:spLocks noChangeShapeType="1"/>
          </p:cNvSpPr>
          <p:nvPr/>
        </p:nvSpPr>
        <p:spPr bwMode="auto">
          <a:xfrm flipH="1">
            <a:off x="645725" y="5892060"/>
            <a:ext cx="3854027"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lIns="130046" tIns="65023" rIns="130046" bIns="65023" anchor="ctr"/>
          <a:lstStyle/>
          <a:p>
            <a:endParaRPr lang="zh-CN" altLang="en-US" sz="2400"/>
          </a:p>
        </p:txBody>
      </p:sp>
      <p:sp>
        <p:nvSpPr>
          <p:cNvPr id="46" name="Line 18"/>
          <p:cNvSpPr>
            <a:spLocks noChangeShapeType="1"/>
          </p:cNvSpPr>
          <p:nvPr/>
        </p:nvSpPr>
        <p:spPr bwMode="auto">
          <a:xfrm>
            <a:off x="7610969" y="5896576"/>
            <a:ext cx="4190436"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lIns="130046" tIns="65023" rIns="130046" bIns="65023" anchor="ctr"/>
          <a:lstStyle/>
          <a:p>
            <a:endParaRPr lang="zh-CN" altLang="en-US" sz="2400"/>
          </a:p>
        </p:txBody>
      </p:sp>
      <p:sp>
        <p:nvSpPr>
          <p:cNvPr id="47" name="AutoShape 19"/>
          <p:cNvSpPr>
            <a:spLocks noChangeArrowheads="1"/>
          </p:cNvSpPr>
          <p:nvPr/>
        </p:nvSpPr>
        <p:spPr bwMode="gray">
          <a:xfrm>
            <a:off x="5897316" y="3239171"/>
            <a:ext cx="873761" cy="873761"/>
          </a:xfrm>
          <a:prstGeom prst="cube">
            <a:avLst>
              <a:gd name="adj" fmla="val 28912"/>
            </a:avLst>
          </a:prstGeom>
          <a:solidFill>
            <a:srgbClr val="C0C0C0">
              <a:alpha val="39999"/>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48" name="AutoShape 20"/>
          <p:cNvSpPr>
            <a:spLocks noChangeArrowheads="1"/>
          </p:cNvSpPr>
          <p:nvPr/>
        </p:nvSpPr>
        <p:spPr bwMode="gray">
          <a:xfrm>
            <a:off x="4377832" y="2322513"/>
            <a:ext cx="873759" cy="873761"/>
          </a:xfrm>
          <a:prstGeom prst="cube">
            <a:avLst>
              <a:gd name="adj" fmla="val 28912"/>
            </a:avLst>
          </a:prstGeom>
          <a:solidFill>
            <a:srgbClr val="FFC00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nchor="ctr"/>
          <a:lstStyle/>
          <a:p>
            <a:endParaRPr lang="zh-CN" altLang="en-US" sz="2400">
              <a:ea typeface="宋体" pitchFamily="2" charset="-122"/>
            </a:endParaRPr>
          </a:p>
        </p:txBody>
      </p:sp>
      <p:sp>
        <p:nvSpPr>
          <p:cNvPr id="49" name="Line 21"/>
          <p:cNvSpPr>
            <a:spLocks noChangeShapeType="1"/>
          </p:cNvSpPr>
          <p:nvPr/>
        </p:nvSpPr>
        <p:spPr bwMode="auto">
          <a:xfrm flipH="1">
            <a:off x="792481" y="2749233"/>
            <a:ext cx="3854026"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lIns="130046" tIns="65023" rIns="130046" bIns="65023" anchor="ctr"/>
          <a:lstStyle/>
          <a:p>
            <a:endParaRPr lang="zh-CN" altLang="en-US" sz="2400"/>
          </a:p>
        </p:txBody>
      </p:sp>
      <p:sp>
        <p:nvSpPr>
          <p:cNvPr id="50" name="AutoShape 22"/>
          <p:cNvSpPr>
            <a:spLocks noChangeArrowheads="1"/>
          </p:cNvSpPr>
          <p:nvPr/>
        </p:nvSpPr>
        <p:spPr bwMode="gray">
          <a:xfrm>
            <a:off x="7272303" y="4496753"/>
            <a:ext cx="873759" cy="857956"/>
          </a:xfrm>
          <a:prstGeom prst="cube">
            <a:avLst>
              <a:gd name="adj" fmla="val 28912"/>
            </a:avLst>
          </a:prstGeom>
          <a:solidFill>
            <a:schemeClr val="tx2">
              <a:alpha val="83920"/>
            </a:scheme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51" name="AutoShape 23"/>
          <p:cNvSpPr>
            <a:spLocks noChangeArrowheads="1"/>
          </p:cNvSpPr>
          <p:nvPr/>
        </p:nvSpPr>
        <p:spPr bwMode="gray">
          <a:xfrm>
            <a:off x="7272303" y="3873606"/>
            <a:ext cx="873759" cy="857956"/>
          </a:xfrm>
          <a:prstGeom prst="cube">
            <a:avLst>
              <a:gd name="adj" fmla="val 28912"/>
            </a:avLst>
          </a:prstGeom>
          <a:solidFill>
            <a:schemeClr val="tx2">
              <a:alpha val="72156"/>
            </a:scheme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52" name="AutoShape 24"/>
          <p:cNvSpPr>
            <a:spLocks noChangeArrowheads="1"/>
          </p:cNvSpPr>
          <p:nvPr/>
        </p:nvSpPr>
        <p:spPr bwMode="gray">
          <a:xfrm>
            <a:off x="7272303" y="3250460"/>
            <a:ext cx="873759" cy="857956"/>
          </a:xfrm>
          <a:prstGeom prst="cube">
            <a:avLst>
              <a:gd name="adj" fmla="val 28912"/>
            </a:avLst>
          </a:prstGeom>
          <a:solidFill>
            <a:schemeClr val="tx2">
              <a:alpha val="39999"/>
            </a:scheme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53" name="AutoShape 25"/>
          <p:cNvSpPr>
            <a:spLocks noChangeArrowheads="1"/>
          </p:cNvSpPr>
          <p:nvPr/>
        </p:nvSpPr>
        <p:spPr bwMode="gray">
          <a:xfrm>
            <a:off x="5289974" y="2491847"/>
            <a:ext cx="873759" cy="873759"/>
          </a:xfrm>
          <a:prstGeom prst="cube">
            <a:avLst>
              <a:gd name="adj" fmla="val 28912"/>
            </a:avLst>
          </a:prstGeom>
          <a:solidFill>
            <a:srgbClr val="C0C0C0">
              <a:alpha val="70195"/>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54" name="AutoShape 26"/>
          <p:cNvSpPr>
            <a:spLocks noChangeArrowheads="1"/>
          </p:cNvSpPr>
          <p:nvPr/>
        </p:nvSpPr>
        <p:spPr bwMode="gray">
          <a:xfrm>
            <a:off x="5881512" y="2487331"/>
            <a:ext cx="873759" cy="873759"/>
          </a:xfrm>
          <a:prstGeom prst="cube">
            <a:avLst>
              <a:gd name="adj" fmla="val 28912"/>
            </a:avLst>
          </a:prstGeom>
          <a:solidFill>
            <a:srgbClr val="C0C0C0">
              <a:alpha val="70195"/>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55" name="AutoShape 27"/>
          <p:cNvSpPr>
            <a:spLocks noChangeArrowheads="1"/>
          </p:cNvSpPr>
          <p:nvPr/>
        </p:nvSpPr>
        <p:spPr bwMode="gray">
          <a:xfrm>
            <a:off x="6509174" y="2491847"/>
            <a:ext cx="873759" cy="873759"/>
          </a:xfrm>
          <a:prstGeom prst="cube">
            <a:avLst>
              <a:gd name="adj" fmla="val 28912"/>
            </a:avLst>
          </a:prstGeom>
          <a:solidFill>
            <a:srgbClr val="C0C0C0">
              <a:alpha val="70195"/>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56" name="AutoShape 28"/>
          <p:cNvSpPr>
            <a:spLocks noChangeArrowheads="1"/>
          </p:cNvSpPr>
          <p:nvPr/>
        </p:nvSpPr>
        <p:spPr bwMode="gray">
          <a:xfrm>
            <a:off x="7437121" y="2322513"/>
            <a:ext cx="873761" cy="873761"/>
          </a:xfrm>
          <a:prstGeom prst="cube">
            <a:avLst>
              <a:gd name="adj" fmla="val 28912"/>
            </a:avLst>
          </a:prstGeom>
          <a:solidFill>
            <a:srgbClr val="FF111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nchor="ctr"/>
          <a:lstStyle/>
          <a:p>
            <a:endParaRPr lang="zh-CN" altLang="en-US" sz="2400">
              <a:ea typeface="宋体" pitchFamily="2" charset="-122"/>
            </a:endParaRPr>
          </a:p>
        </p:txBody>
      </p:sp>
      <p:sp>
        <p:nvSpPr>
          <p:cNvPr id="57" name="Line 29"/>
          <p:cNvSpPr>
            <a:spLocks noChangeShapeType="1"/>
          </p:cNvSpPr>
          <p:nvPr/>
        </p:nvSpPr>
        <p:spPr bwMode="auto">
          <a:xfrm>
            <a:off x="7753209" y="2749233"/>
            <a:ext cx="4190436"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lIns="130046" tIns="65023" rIns="130046" bIns="65023" anchor="ctr"/>
          <a:lstStyle/>
          <a:p>
            <a:endParaRPr lang="zh-CN" altLang="en-US" sz="2400"/>
          </a:p>
        </p:txBody>
      </p:sp>
      <p:sp>
        <p:nvSpPr>
          <p:cNvPr id="58" name="Rectangle 30"/>
          <p:cNvSpPr>
            <a:spLocks noChangeArrowheads="1"/>
          </p:cNvSpPr>
          <p:nvPr/>
        </p:nvSpPr>
        <p:spPr bwMode="gray">
          <a:xfrm>
            <a:off x="5477794" y="4170328"/>
            <a:ext cx="1500150" cy="50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0046" tIns="65023" rIns="130046" bIns="65023">
            <a:spAutoFit/>
          </a:bodyPr>
          <a:lstStyle/>
          <a:p>
            <a:pPr eaLnBrk="0" hangingPunct="0"/>
            <a:r>
              <a:rPr lang="zh-CN" altLang="en-US" sz="2400" b="1" dirty="0">
                <a:solidFill>
                  <a:srgbClr val="663300"/>
                </a:solidFill>
                <a:ea typeface="宋体" pitchFamily="2" charset="-122"/>
              </a:rPr>
              <a:t>发展动因</a:t>
            </a:r>
            <a:endParaRPr lang="en-US" altLang="zh-CN" sz="2400" b="1" dirty="0">
              <a:solidFill>
                <a:srgbClr val="663300"/>
              </a:solidFill>
              <a:ea typeface="宋体" pitchFamily="2" charset="-122"/>
            </a:endParaRPr>
          </a:p>
        </p:txBody>
      </p:sp>
      <p:sp>
        <p:nvSpPr>
          <p:cNvPr id="59" name="Rectangle 31"/>
          <p:cNvSpPr>
            <a:spLocks noChangeArrowheads="1"/>
          </p:cNvSpPr>
          <p:nvPr/>
        </p:nvSpPr>
        <p:spPr bwMode="auto">
          <a:xfrm>
            <a:off x="557673" y="2322513"/>
            <a:ext cx="1641214" cy="50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0046" tIns="65023" rIns="130046" bIns="65023">
            <a:spAutoFit/>
          </a:bodyPr>
          <a:lstStyle/>
          <a:p>
            <a:pPr eaLnBrk="0" hangingPunct="0">
              <a:buFont typeface="Wingdings" pitchFamily="2" charset="2"/>
              <a:buChar char="§"/>
            </a:pPr>
            <a:r>
              <a:rPr lang="zh-CN" altLang="en-US" sz="2400" b="1" dirty="0"/>
              <a:t>攻击对象</a:t>
            </a:r>
            <a:endParaRPr lang="en-US" altLang="zh-CN" sz="2400" b="1" dirty="0"/>
          </a:p>
        </p:txBody>
      </p:sp>
      <p:sp>
        <p:nvSpPr>
          <p:cNvPr id="60" name="Rectangle 32"/>
          <p:cNvSpPr>
            <a:spLocks noChangeArrowheads="1"/>
          </p:cNvSpPr>
          <p:nvPr/>
        </p:nvSpPr>
        <p:spPr bwMode="auto">
          <a:xfrm>
            <a:off x="8965637" y="2322513"/>
            <a:ext cx="1331835" cy="50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0046" tIns="65023" rIns="130046" bIns="65023">
            <a:spAutoFit/>
          </a:bodyPr>
          <a:lstStyle/>
          <a:p>
            <a:pPr eaLnBrk="0" hangingPunct="0">
              <a:buFont typeface="Wingdings" pitchFamily="2" charset="2"/>
              <a:buChar char="§"/>
            </a:pPr>
            <a:r>
              <a:rPr lang="zh-CN" altLang="en-US" sz="2400" b="1" dirty="0"/>
              <a:t>攻击者</a:t>
            </a:r>
            <a:endParaRPr lang="en-US" altLang="zh-CN" sz="2400" b="1" dirty="0"/>
          </a:p>
        </p:txBody>
      </p:sp>
      <p:sp>
        <p:nvSpPr>
          <p:cNvPr id="61" name="Rectangle 33"/>
          <p:cNvSpPr>
            <a:spLocks noChangeArrowheads="1"/>
          </p:cNvSpPr>
          <p:nvPr/>
        </p:nvSpPr>
        <p:spPr bwMode="auto">
          <a:xfrm>
            <a:off x="593797" y="5465340"/>
            <a:ext cx="2259974" cy="50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0046" tIns="65023" rIns="130046" bIns="65023">
            <a:spAutoFit/>
          </a:bodyPr>
          <a:lstStyle/>
          <a:p>
            <a:pPr eaLnBrk="0" hangingPunct="0">
              <a:buFont typeface="Wingdings" pitchFamily="2" charset="2"/>
              <a:buChar char="§"/>
            </a:pPr>
            <a:r>
              <a:rPr lang="zh-CN" altLang="en-US" sz="2400" b="1" dirty="0"/>
              <a:t>测试计量手段</a:t>
            </a:r>
            <a:endParaRPr lang="en-US" altLang="zh-CN" sz="2400" b="1" dirty="0"/>
          </a:p>
        </p:txBody>
      </p:sp>
      <p:sp>
        <p:nvSpPr>
          <p:cNvPr id="62" name="Rectangle 34"/>
          <p:cNvSpPr>
            <a:spLocks noChangeArrowheads="1"/>
          </p:cNvSpPr>
          <p:nvPr/>
        </p:nvSpPr>
        <p:spPr bwMode="auto">
          <a:xfrm>
            <a:off x="8990472" y="5465340"/>
            <a:ext cx="2259974" cy="50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0046" tIns="65023" rIns="130046" bIns="65023">
            <a:spAutoFit/>
          </a:bodyPr>
          <a:lstStyle/>
          <a:p>
            <a:pPr eaLnBrk="0" hangingPunct="0">
              <a:buFont typeface="Wingdings" pitchFamily="2" charset="2"/>
              <a:buChar char="§"/>
            </a:pPr>
            <a:r>
              <a:rPr lang="zh-CN" altLang="en-US" sz="2400" b="1" dirty="0"/>
              <a:t>密码产业发展</a:t>
            </a:r>
            <a:endParaRPr lang="en-US" altLang="zh-CN" sz="2400" b="1" dirty="0"/>
          </a:p>
        </p:txBody>
      </p:sp>
      <p:sp>
        <p:nvSpPr>
          <p:cNvPr id="63" name="Text Box 35"/>
          <p:cNvSpPr txBox="1">
            <a:spLocks noChangeArrowheads="1"/>
          </p:cNvSpPr>
          <p:nvPr/>
        </p:nvSpPr>
        <p:spPr bwMode="black">
          <a:xfrm>
            <a:off x="557673" y="2884700"/>
            <a:ext cx="3208739" cy="99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lvl1pPr marL="120650" indent="-120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lnSpc>
                <a:spcPct val="60000"/>
              </a:lnSpc>
              <a:spcBef>
                <a:spcPct val="50000"/>
              </a:spcBef>
              <a:buClr>
                <a:srgbClr val="1F3F5F"/>
              </a:buClr>
              <a:buFontTx/>
              <a:buChar char="•"/>
            </a:pPr>
            <a:r>
              <a:rPr lang="zh-CN" altLang="en-US" sz="2000" dirty="0"/>
              <a:t>设计安全性≠实现安全性</a:t>
            </a:r>
          </a:p>
          <a:p>
            <a:pPr eaLnBrk="1" hangingPunct="1">
              <a:lnSpc>
                <a:spcPct val="60000"/>
              </a:lnSpc>
              <a:spcBef>
                <a:spcPct val="50000"/>
              </a:spcBef>
              <a:buClr>
                <a:srgbClr val="1F3F5F"/>
              </a:buClr>
              <a:buFontTx/>
              <a:buChar char="•"/>
            </a:pPr>
            <a:r>
              <a:rPr lang="zh-CN" altLang="en-US" sz="2000" dirty="0"/>
              <a:t>密码运行总会产生泄露</a:t>
            </a:r>
          </a:p>
          <a:p>
            <a:pPr eaLnBrk="1" hangingPunct="1">
              <a:lnSpc>
                <a:spcPct val="60000"/>
              </a:lnSpc>
              <a:spcBef>
                <a:spcPct val="50000"/>
              </a:spcBef>
              <a:buClr>
                <a:srgbClr val="1F3F5F"/>
              </a:buClr>
              <a:buFontTx/>
              <a:buChar char="•"/>
            </a:pPr>
            <a:r>
              <a:rPr lang="zh-CN" altLang="en-US" sz="2000" dirty="0"/>
              <a:t>旁路泄露同密码运算相关</a:t>
            </a:r>
          </a:p>
        </p:txBody>
      </p:sp>
      <p:sp>
        <p:nvSpPr>
          <p:cNvPr id="64" name="Text Box 36"/>
          <p:cNvSpPr txBox="1">
            <a:spLocks noChangeArrowheads="1"/>
          </p:cNvSpPr>
          <p:nvPr/>
        </p:nvSpPr>
        <p:spPr bwMode="black">
          <a:xfrm>
            <a:off x="9211734" y="2884700"/>
            <a:ext cx="2979298" cy="99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lvl1pPr marL="120650" indent="-120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lnSpc>
                <a:spcPct val="60000"/>
              </a:lnSpc>
              <a:spcBef>
                <a:spcPct val="50000"/>
              </a:spcBef>
              <a:buClr>
                <a:srgbClr val="1F3F5F"/>
              </a:buClr>
              <a:buFontTx/>
              <a:buChar char="•"/>
            </a:pPr>
            <a:r>
              <a:rPr lang="zh-CN" altLang="en-US" sz="2000" dirty="0"/>
              <a:t>既能采集无意泄露</a:t>
            </a:r>
          </a:p>
          <a:p>
            <a:pPr eaLnBrk="1" hangingPunct="1">
              <a:lnSpc>
                <a:spcPct val="60000"/>
              </a:lnSpc>
              <a:spcBef>
                <a:spcPct val="50000"/>
              </a:spcBef>
              <a:buClr>
                <a:srgbClr val="1F3F5F"/>
              </a:buClr>
              <a:buFontTx/>
              <a:buChar char="•"/>
            </a:pPr>
            <a:r>
              <a:rPr lang="zh-CN" altLang="en-US" sz="2000" dirty="0"/>
              <a:t>又能主动诱导泄露</a:t>
            </a:r>
            <a:endParaRPr lang="en-US" altLang="zh-CN" sz="2000" dirty="0"/>
          </a:p>
          <a:p>
            <a:pPr eaLnBrk="1" hangingPunct="1">
              <a:lnSpc>
                <a:spcPct val="60000"/>
              </a:lnSpc>
              <a:spcBef>
                <a:spcPct val="50000"/>
              </a:spcBef>
              <a:buClr>
                <a:srgbClr val="1F3F5F"/>
              </a:buClr>
              <a:buFontTx/>
              <a:buChar char="•"/>
            </a:pPr>
            <a:r>
              <a:rPr lang="zh-CN" altLang="en-US" sz="2000" dirty="0"/>
              <a:t>还可参与密码体制</a:t>
            </a:r>
          </a:p>
        </p:txBody>
      </p:sp>
      <p:sp>
        <p:nvSpPr>
          <p:cNvPr id="65" name="Text Box 37"/>
          <p:cNvSpPr txBox="1">
            <a:spLocks noChangeArrowheads="1"/>
          </p:cNvSpPr>
          <p:nvPr/>
        </p:nvSpPr>
        <p:spPr bwMode="black">
          <a:xfrm>
            <a:off x="758614" y="6102033"/>
            <a:ext cx="3454400" cy="99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lvl1pPr marL="120650" indent="-120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lnSpc>
                <a:spcPct val="60000"/>
              </a:lnSpc>
              <a:spcBef>
                <a:spcPct val="50000"/>
              </a:spcBef>
              <a:buClr>
                <a:srgbClr val="1F3F5F"/>
              </a:buClr>
              <a:buFontTx/>
              <a:buChar char="•"/>
            </a:pPr>
            <a:r>
              <a:rPr lang="zh-CN" altLang="en-US" sz="2000" dirty="0"/>
              <a:t>支持采集新型旁路泄露</a:t>
            </a:r>
            <a:endParaRPr lang="en-US" altLang="zh-CN" sz="2000" dirty="0"/>
          </a:p>
          <a:p>
            <a:pPr eaLnBrk="1" hangingPunct="1">
              <a:lnSpc>
                <a:spcPct val="60000"/>
              </a:lnSpc>
              <a:spcBef>
                <a:spcPct val="50000"/>
              </a:spcBef>
              <a:buClr>
                <a:srgbClr val="1F3F5F"/>
              </a:buClr>
              <a:buFontTx/>
              <a:buChar char="•"/>
            </a:pPr>
            <a:r>
              <a:rPr lang="zh-CN" altLang="en-US" sz="2000" dirty="0"/>
              <a:t>泄露采集精度大大提高</a:t>
            </a:r>
            <a:endParaRPr lang="en-US" altLang="zh-CN" sz="2000" dirty="0"/>
          </a:p>
          <a:p>
            <a:pPr eaLnBrk="1" hangingPunct="1">
              <a:lnSpc>
                <a:spcPct val="60000"/>
              </a:lnSpc>
              <a:spcBef>
                <a:spcPct val="50000"/>
              </a:spcBef>
              <a:buClr>
                <a:srgbClr val="1F3F5F"/>
              </a:buClr>
              <a:buFontTx/>
              <a:buChar char="•"/>
            </a:pPr>
            <a:r>
              <a:rPr lang="zh-CN" altLang="en-US" sz="2000" dirty="0"/>
              <a:t>泄露采集速度大大加快</a:t>
            </a:r>
          </a:p>
        </p:txBody>
      </p:sp>
      <p:sp>
        <p:nvSpPr>
          <p:cNvPr id="66" name="Text Box 38"/>
          <p:cNvSpPr txBox="1">
            <a:spLocks noChangeArrowheads="1"/>
          </p:cNvSpPr>
          <p:nvPr/>
        </p:nvSpPr>
        <p:spPr bwMode="black">
          <a:xfrm>
            <a:off x="9103361" y="6102033"/>
            <a:ext cx="3087671" cy="99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lvl1pPr marL="120650" indent="-120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lnSpc>
                <a:spcPct val="60000"/>
              </a:lnSpc>
              <a:spcBef>
                <a:spcPct val="50000"/>
              </a:spcBef>
              <a:buClr>
                <a:srgbClr val="1F3F5F"/>
              </a:buClr>
              <a:buFontTx/>
              <a:buChar char="•"/>
            </a:pPr>
            <a:r>
              <a:rPr lang="zh-CN" altLang="en-US" sz="2000" dirty="0"/>
              <a:t>密码算法的标准化</a:t>
            </a:r>
            <a:endParaRPr lang="en-US" altLang="zh-CN" sz="2000" dirty="0"/>
          </a:p>
          <a:p>
            <a:pPr eaLnBrk="1" hangingPunct="1">
              <a:lnSpc>
                <a:spcPct val="60000"/>
              </a:lnSpc>
              <a:spcBef>
                <a:spcPct val="50000"/>
              </a:spcBef>
              <a:buClr>
                <a:srgbClr val="1F3F5F"/>
              </a:buClr>
              <a:buFontTx/>
              <a:buChar char="•"/>
            </a:pPr>
            <a:r>
              <a:rPr lang="zh-CN" altLang="en-US" sz="2000" dirty="0"/>
              <a:t>密码算法设计公开化</a:t>
            </a:r>
            <a:endParaRPr lang="en-US" altLang="zh-CN" sz="2000" dirty="0"/>
          </a:p>
          <a:p>
            <a:pPr eaLnBrk="1" hangingPunct="1">
              <a:lnSpc>
                <a:spcPct val="60000"/>
              </a:lnSpc>
              <a:spcBef>
                <a:spcPct val="50000"/>
              </a:spcBef>
              <a:buClr>
                <a:srgbClr val="1F3F5F"/>
              </a:buClr>
              <a:buFontTx/>
              <a:buChar char="•"/>
            </a:pPr>
            <a:r>
              <a:rPr lang="zh-CN" altLang="en-US" sz="2000" dirty="0"/>
              <a:t>密码芯片安全产业需求</a:t>
            </a:r>
          </a:p>
        </p:txBody>
      </p:sp>
      <p:sp>
        <p:nvSpPr>
          <p:cNvPr id="67" name="矩形 204"/>
          <p:cNvSpPr>
            <a:spLocks noChangeArrowheads="1"/>
          </p:cNvSpPr>
          <p:nvPr/>
        </p:nvSpPr>
        <p:spPr bwMode="auto">
          <a:xfrm>
            <a:off x="453728" y="7626888"/>
            <a:ext cx="11953328" cy="65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zh-CN" altLang="en-US" sz="3400" dirty="0">
                <a:solidFill>
                  <a:srgbClr val="FF0000"/>
                </a:solidFill>
                <a:ea typeface="黑体" pitchFamily="49" charset="-122"/>
              </a:rPr>
              <a:t>旁路分析技术提出绝非偶然，是密码分析学发展的必然结果！</a:t>
            </a:r>
          </a:p>
        </p:txBody>
      </p:sp>
    </p:spTree>
    <p:extLst>
      <p:ext uri="{BB962C8B-B14F-4D97-AF65-F5344CB8AC3E}">
        <p14:creationId xmlns:p14="http://schemas.microsoft.com/office/powerpoint/2010/main" val="1796041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AutoShape 43"/>
          <p:cNvSpPr>
            <a:spLocks noChangeArrowheads="1"/>
          </p:cNvSpPr>
          <p:nvPr/>
        </p:nvSpPr>
        <p:spPr bwMode="gray">
          <a:xfrm>
            <a:off x="3106702" y="4021282"/>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grpSp>
        <p:nvGrpSpPr>
          <p:cNvPr id="50178" name="Group 3"/>
          <p:cNvGrpSpPr>
            <a:grpSpLocks/>
          </p:cNvGrpSpPr>
          <p:nvPr/>
        </p:nvGrpSpPr>
        <p:grpSpPr bwMode="auto">
          <a:xfrm>
            <a:off x="950525" y="975360"/>
            <a:ext cx="1325316" cy="8100907"/>
            <a:chOff x="421" y="432"/>
            <a:chExt cx="587" cy="3456"/>
          </a:xfrm>
        </p:grpSpPr>
        <p:sp>
          <p:nvSpPr>
            <p:cNvPr id="217092" name="Text Box 4"/>
            <p:cNvSpPr txBox="1">
              <a:spLocks noChangeArrowheads="1"/>
            </p:cNvSpPr>
            <p:nvPr/>
          </p:nvSpPr>
          <p:spPr bwMode="auto">
            <a:xfrm>
              <a:off x="421" y="432"/>
              <a:ext cx="511" cy="3312"/>
            </a:xfrm>
            <a:prstGeom prst="rect">
              <a:avLst/>
            </a:prstGeom>
            <a:noFill/>
            <a:ln w="9525">
              <a:noFill/>
              <a:miter lim="800000"/>
              <a:headEnd/>
              <a:tailEnd/>
            </a:ln>
            <a:effectLst/>
          </p:spPr>
          <p:txBody>
            <a:bodyPr vert="eaVert">
              <a:spAutoFit/>
            </a:bodyPr>
            <a:lstStyle/>
            <a:p>
              <a:pPr algn="ctr">
                <a:spcBef>
                  <a:spcPct val="50000"/>
                </a:spcBef>
                <a:defRPr/>
              </a:pPr>
              <a:r>
                <a:rPr lang="zh-CN" altLang="en-US" sz="6300" b="1" dirty="0">
                  <a:solidFill>
                    <a:srgbClr val="006666"/>
                  </a:solidFill>
                  <a:effectLst>
                    <a:outerShdw blurRad="38100" dist="38100" dir="2700000" algn="tl">
                      <a:srgbClr val="C0C0C0"/>
                    </a:outerShdw>
                  </a:effectLst>
                  <a:latin typeface="Garamond" pitchFamily="18" charset="0"/>
                  <a:ea typeface="华文中宋" pitchFamily="2" charset="-122"/>
                </a:rPr>
                <a:t>提       纲</a:t>
              </a:r>
            </a:p>
          </p:txBody>
        </p:sp>
        <p:sp>
          <p:nvSpPr>
            <p:cNvPr id="50232" name="Line 5"/>
            <p:cNvSpPr>
              <a:spLocks noChangeShapeType="1"/>
            </p:cNvSpPr>
            <p:nvPr/>
          </p:nvSpPr>
          <p:spPr bwMode="auto">
            <a:xfrm>
              <a:off x="1008" y="432"/>
              <a:ext cx="0" cy="345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a14:hiddenLine>
              </a:ext>
            </a:extLst>
          </p:spPr>
          <p:txBody>
            <a:bodyPr>
              <a:spAutoFit/>
            </a:bodyPr>
            <a:lstStyle/>
            <a:p>
              <a:endParaRPr lang="zh-CN" altLang="en-US"/>
            </a:p>
          </p:txBody>
        </p:sp>
      </p:grpSp>
      <p:sp>
        <p:nvSpPr>
          <p:cNvPr id="50179" name="Line 6"/>
          <p:cNvSpPr>
            <a:spLocks noChangeShapeType="1"/>
          </p:cNvSpPr>
          <p:nvPr/>
        </p:nvSpPr>
        <p:spPr bwMode="auto">
          <a:xfrm>
            <a:off x="2302933" y="984392"/>
            <a:ext cx="0" cy="7988018"/>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lIns="130046" tIns="65023" rIns="130046" bIns="65023">
            <a:spAutoFit/>
          </a:bodyPr>
          <a:lstStyle/>
          <a:p>
            <a:endParaRPr lang="zh-CN" altLang="en-US"/>
          </a:p>
        </p:txBody>
      </p:sp>
      <p:sp>
        <p:nvSpPr>
          <p:cNvPr id="10" name="AutoShape 33"/>
          <p:cNvSpPr>
            <a:spLocks noChangeArrowheads="1"/>
          </p:cNvSpPr>
          <p:nvPr/>
        </p:nvSpPr>
        <p:spPr bwMode="gray">
          <a:xfrm>
            <a:off x="3072836" y="1318543"/>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0184" name="Text Box 35"/>
          <p:cNvSpPr txBox="1">
            <a:spLocks noChangeArrowheads="1"/>
          </p:cNvSpPr>
          <p:nvPr/>
        </p:nvSpPr>
        <p:spPr bwMode="gray">
          <a:xfrm>
            <a:off x="3323732" y="1386276"/>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sp>
        <p:nvSpPr>
          <p:cNvPr id="12" name="AutoShape 38"/>
          <p:cNvSpPr>
            <a:spLocks noChangeArrowheads="1"/>
          </p:cNvSpPr>
          <p:nvPr/>
        </p:nvSpPr>
        <p:spPr bwMode="gray">
          <a:xfrm>
            <a:off x="3072836" y="2793533"/>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0186" name="Text Box 40"/>
          <p:cNvSpPr txBox="1">
            <a:spLocks noChangeArrowheads="1"/>
          </p:cNvSpPr>
          <p:nvPr/>
        </p:nvSpPr>
        <p:spPr bwMode="gray">
          <a:xfrm>
            <a:off x="3348285" y="2824541"/>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50188" name="Text Box 45"/>
          <p:cNvSpPr txBox="1">
            <a:spLocks noChangeArrowheads="1"/>
          </p:cNvSpPr>
          <p:nvPr/>
        </p:nvSpPr>
        <p:spPr bwMode="gray">
          <a:xfrm>
            <a:off x="3417572" y="407885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sp>
        <p:nvSpPr>
          <p:cNvPr id="16" name="AutoShape 48"/>
          <p:cNvSpPr>
            <a:spLocks noChangeArrowheads="1"/>
          </p:cNvSpPr>
          <p:nvPr/>
        </p:nvSpPr>
        <p:spPr bwMode="gray">
          <a:xfrm>
            <a:off x="3165404" y="5416829"/>
            <a:ext cx="975360" cy="684107"/>
          </a:xfrm>
          <a:prstGeom prst="diamond">
            <a:avLst/>
          </a:prstGeom>
          <a:solidFill>
            <a:srgbClr val="3366FF"/>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0190" name="Text Box 50"/>
          <p:cNvSpPr txBox="1">
            <a:spLocks noChangeArrowheads="1"/>
          </p:cNvSpPr>
          <p:nvPr/>
        </p:nvSpPr>
        <p:spPr bwMode="gray">
          <a:xfrm>
            <a:off x="3384410" y="5502623"/>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4</a:t>
            </a:r>
            <a:endParaRPr lang="zh-CN" altLang="zh-CN" sz="2800" dirty="0">
              <a:latin typeface="华文中宋" pitchFamily="2" charset="-122"/>
              <a:ea typeface="华文中宋" pitchFamily="2" charset="-122"/>
              <a:cs typeface="宋体" pitchFamily="2" charset="-122"/>
            </a:endParaRPr>
          </a:p>
        </p:txBody>
      </p:sp>
      <p:sp>
        <p:nvSpPr>
          <p:cNvPr id="50193" name="AutoShape 61"/>
          <p:cNvSpPr>
            <a:spLocks noChangeArrowheads="1"/>
          </p:cNvSpPr>
          <p:nvPr/>
        </p:nvSpPr>
        <p:spPr bwMode="auto">
          <a:xfrm>
            <a:off x="2709333" y="2788568"/>
            <a:ext cx="8500534" cy="758613"/>
          </a:xfrm>
          <a:prstGeom prst="roundRect">
            <a:avLst>
              <a:gd name="adj" fmla="val 16667"/>
            </a:avLst>
          </a:pr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lIns="130046" tIns="65023" rIns="130046" bIns="65023" anchor="ctr"/>
          <a:lstStyle/>
          <a:p>
            <a:pPr algn="ctr"/>
            <a:endParaRPr lang="zh-CN" altLang="zh-CN">
              <a:latin typeface="华文中宋" pitchFamily="2" charset="-122"/>
              <a:ea typeface="华文中宋" pitchFamily="2" charset="-122"/>
              <a:cs typeface="宋体" pitchFamily="2" charset="-122"/>
            </a:endParaRPr>
          </a:p>
        </p:txBody>
      </p:sp>
      <p:grpSp>
        <p:nvGrpSpPr>
          <p:cNvPr id="50194" name="组合 4"/>
          <p:cNvGrpSpPr>
            <a:grpSpLocks/>
          </p:cNvGrpSpPr>
          <p:nvPr/>
        </p:nvGrpSpPr>
        <p:grpSpPr bwMode="auto">
          <a:xfrm>
            <a:off x="4131734" y="1395307"/>
            <a:ext cx="6427894" cy="589281"/>
            <a:chOff x="288838" y="21598"/>
            <a:chExt cx="4278985" cy="590400"/>
          </a:xfrm>
        </p:grpSpPr>
        <p:sp>
          <p:nvSpPr>
            <p:cNvPr id="26" name="圆角矩形 25"/>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7"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为什么研究？密码旁路分析研究背景</a:t>
              </a:r>
            </a:p>
          </p:txBody>
        </p:sp>
      </p:grpSp>
      <p:grpSp>
        <p:nvGrpSpPr>
          <p:cNvPr id="50195" name="组合 4"/>
          <p:cNvGrpSpPr>
            <a:grpSpLocks/>
          </p:cNvGrpSpPr>
          <p:nvPr/>
        </p:nvGrpSpPr>
        <p:grpSpPr bwMode="auto">
          <a:xfrm>
            <a:off x="4131734" y="2854494"/>
            <a:ext cx="6427894" cy="589279"/>
            <a:chOff x="288838" y="21598"/>
            <a:chExt cx="4278985" cy="590400"/>
          </a:xfrm>
        </p:grpSpPr>
        <p:sp>
          <p:nvSpPr>
            <p:cNvPr id="29" name="圆角矩形 28"/>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0" name="圆角矩形 4"/>
            <p:cNvSpPr/>
            <p:nvPr/>
          </p:nvSpPr>
          <p:spPr>
            <a:xfrm>
              <a:off x="317395" y="51004"/>
              <a:ext cx="4221871" cy="531588"/>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现状怎么样？国内外研究现状及分析</a:t>
              </a:r>
            </a:p>
          </p:txBody>
        </p:sp>
      </p:grpSp>
      <p:grpSp>
        <p:nvGrpSpPr>
          <p:cNvPr id="50196" name="组合 4"/>
          <p:cNvGrpSpPr>
            <a:grpSpLocks/>
          </p:cNvGrpSpPr>
          <p:nvPr/>
        </p:nvGrpSpPr>
        <p:grpSpPr bwMode="auto">
          <a:xfrm>
            <a:off x="4131734" y="4098046"/>
            <a:ext cx="6427894" cy="589281"/>
            <a:chOff x="288838" y="21598"/>
            <a:chExt cx="4278985" cy="590400"/>
          </a:xfrm>
        </p:grpSpPr>
        <p:sp>
          <p:nvSpPr>
            <p:cNvPr id="32" name="圆角矩形 3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攻击怎么干？典型攻击原理与实例分析</a:t>
              </a:r>
            </a:p>
          </p:txBody>
        </p:sp>
      </p:grpSp>
      <p:grpSp>
        <p:nvGrpSpPr>
          <p:cNvPr id="50198" name="组合 4"/>
          <p:cNvGrpSpPr>
            <a:grpSpLocks/>
          </p:cNvGrpSpPr>
          <p:nvPr/>
        </p:nvGrpSpPr>
        <p:grpSpPr bwMode="auto">
          <a:xfrm>
            <a:off x="4131734" y="5500367"/>
            <a:ext cx="6427894" cy="589279"/>
            <a:chOff x="288838" y="21598"/>
            <a:chExt cx="4278985" cy="590400"/>
          </a:xfrm>
        </p:grpSpPr>
        <p:sp>
          <p:nvSpPr>
            <p:cNvPr id="41" name="圆角矩形 40"/>
            <p:cNvSpPr/>
            <p:nvPr/>
          </p:nvSpPr>
          <p:spPr>
            <a:xfrm>
              <a:off x="288838" y="21598"/>
              <a:ext cx="4278985" cy="590400"/>
            </a:xfrm>
            <a:prstGeom prst="roundRect">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2" name="圆角矩形 4"/>
            <p:cNvSpPr/>
            <p:nvPr/>
          </p:nvSpPr>
          <p:spPr>
            <a:xfrm>
              <a:off x="317395" y="51004"/>
              <a:ext cx="4221871" cy="531588"/>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未来怎么走？未来研究热点分析与展望</a:t>
              </a:r>
            </a:p>
          </p:txBody>
        </p:sp>
      </p:grpSp>
      <p:sp>
        <p:nvSpPr>
          <p:cNvPr id="49" name="AutoShape 53"/>
          <p:cNvSpPr>
            <a:spLocks noChangeArrowheads="1"/>
          </p:cNvSpPr>
          <p:nvPr/>
        </p:nvSpPr>
        <p:spPr bwMode="gray">
          <a:xfrm>
            <a:off x="3208303" y="6928997"/>
            <a:ext cx="975360" cy="684107"/>
          </a:xfrm>
          <a:prstGeom prst="diamond">
            <a:avLst/>
          </a:prstGeom>
          <a:solidFill>
            <a:srgbClr val="8080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0201" name="Text Box 55"/>
          <p:cNvSpPr txBox="1">
            <a:spLocks noChangeArrowheads="1"/>
          </p:cNvSpPr>
          <p:nvPr/>
        </p:nvSpPr>
        <p:spPr bwMode="gray">
          <a:xfrm>
            <a:off x="3473592" y="7041886"/>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5</a:t>
            </a:r>
            <a:endParaRPr lang="zh-CN" altLang="zh-CN" sz="2800" dirty="0">
              <a:latin typeface="华文中宋" pitchFamily="2" charset="-122"/>
              <a:ea typeface="华文中宋" pitchFamily="2" charset="-122"/>
              <a:cs typeface="宋体" pitchFamily="2" charset="-122"/>
            </a:endParaRPr>
          </a:p>
        </p:txBody>
      </p:sp>
      <p:sp>
        <p:nvSpPr>
          <p:cNvPr id="52" name="圆角矩形 51"/>
          <p:cNvSpPr/>
          <p:nvPr/>
        </p:nvSpPr>
        <p:spPr bwMode="auto">
          <a:xfrm>
            <a:off x="4192694" y="7021567"/>
            <a:ext cx="6427893" cy="589279"/>
          </a:xfrm>
          <a:prstGeom prst="roundRect">
            <a:avLst/>
          </a:prstGeom>
          <a:solidFill>
            <a:srgbClr val="808000"/>
          </a:solidFill>
          <a:ln w="25400" algn="ctr">
            <a:solidFill>
              <a:schemeClr val="bg1"/>
            </a:solidFill>
            <a:miter lim="800000"/>
            <a:headEnd/>
            <a:tailEnd/>
          </a:ln>
          <a:effectLst>
            <a:outerShdw dist="63500" dir="2212194" algn="ctr" rotWithShape="0">
              <a:srgbClr val="333333">
                <a:alpha val="50000"/>
              </a:srgbClr>
            </a:outerShdw>
          </a:effectLst>
        </p:spPr>
      </p:sp>
      <p:sp>
        <p:nvSpPr>
          <p:cNvPr id="53" name="圆角矩形 4"/>
          <p:cNvSpPr/>
          <p:nvPr/>
        </p:nvSpPr>
        <p:spPr bwMode="auto">
          <a:xfrm>
            <a:off x="4278488" y="7080267"/>
            <a:ext cx="6342099" cy="530579"/>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我们怎么办？总结与建议</a:t>
            </a:r>
          </a:p>
        </p:txBody>
      </p:sp>
    </p:spTree>
    <p:extLst>
      <p:ext uri="{BB962C8B-B14F-4D97-AF65-F5344CB8AC3E}">
        <p14:creationId xmlns:p14="http://schemas.microsoft.com/office/powerpoint/2010/main" val="63016515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AutoShape 11"/>
          <p:cNvSpPr>
            <a:spLocks noChangeArrowheads="1"/>
          </p:cNvSpPr>
          <p:nvPr/>
        </p:nvSpPr>
        <p:spPr bwMode="invGray">
          <a:xfrm rot="14570857" flipV="1">
            <a:off x="3490525" y="5772714"/>
            <a:ext cx="1135663" cy="1962008"/>
          </a:xfrm>
          <a:prstGeom prst="upArrow">
            <a:avLst>
              <a:gd name="adj1" fmla="val 65157"/>
              <a:gd name="adj2" fmla="val 48366"/>
            </a:avLst>
          </a:prstGeom>
          <a:gradFill rotWithShape="1">
            <a:gsLst>
              <a:gs pos="0">
                <a:srgbClr val="66CCFF"/>
              </a:gs>
              <a:gs pos="100000">
                <a:schemeClr val="bg1"/>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30046" tIns="65023" rIns="130046" bIns="65023" anchor="ctr"/>
          <a:lstStyle/>
          <a:p>
            <a:endParaRPr lang="zh-CN" altLang="en-US"/>
          </a:p>
        </p:txBody>
      </p:sp>
      <p:sp>
        <p:nvSpPr>
          <p:cNvPr id="51203" name="AutoShape 10"/>
          <p:cNvSpPr>
            <a:spLocks noChangeArrowheads="1"/>
          </p:cNvSpPr>
          <p:nvPr/>
        </p:nvSpPr>
        <p:spPr bwMode="invGray">
          <a:xfrm rot="6328509">
            <a:off x="3970302" y="2484640"/>
            <a:ext cx="1162756" cy="1957493"/>
          </a:xfrm>
          <a:prstGeom prst="upArrow">
            <a:avLst>
              <a:gd name="adj1" fmla="val 65157"/>
              <a:gd name="adj2" fmla="val 48284"/>
            </a:avLst>
          </a:prstGeom>
          <a:gradFill rotWithShape="1">
            <a:gsLst>
              <a:gs pos="0">
                <a:srgbClr val="FF9933"/>
              </a:gs>
              <a:gs pos="100000">
                <a:schemeClr val="bg1"/>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30046" tIns="65023" rIns="130046" bIns="65023" anchor="ctr"/>
          <a:lstStyle/>
          <a:p>
            <a:endParaRPr lang="zh-CN" altLang="en-US"/>
          </a:p>
        </p:txBody>
      </p:sp>
      <p:sp>
        <p:nvSpPr>
          <p:cNvPr id="4" name="AutoShape 33"/>
          <p:cNvSpPr>
            <a:spLocks noChangeArrowheads="1"/>
          </p:cNvSpPr>
          <p:nvPr/>
        </p:nvSpPr>
        <p:spPr bwMode="gray">
          <a:xfrm>
            <a:off x="7844899" y="49672"/>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1205" name="Text Box 35"/>
          <p:cNvSpPr txBox="1">
            <a:spLocks noChangeArrowheads="1"/>
          </p:cNvSpPr>
          <p:nvPr/>
        </p:nvSpPr>
        <p:spPr bwMode="gray">
          <a:xfrm>
            <a:off x="8113276" y="10724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grpSp>
        <p:nvGrpSpPr>
          <p:cNvPr id="51206" name="组合 4"/>
          <p:cNvGrpSpPr>
            <a:grpSpLocks/>
          </p:cNvGrpSpPr>
          <p:nvPr/>
        </p:nvGrpSpPr>
        <p:grpSpPr bwMode="auto">
          <a:xfrm>
            <a:off x="8903798" y="126435"/>
            <a:ext cx="4001663" cy="589281"/>
            <a:chOff x="288838" y="21598"/>
            <a:chExt cx="4351137" cy="590400"/>
          </a:xfrm>
        </p:grpSpPr>
        <p:sp>
          <p:nvSpPr>
            <p:cNvPr id="8" name="圆角矩形 7"/>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9" name="圆角矩形 4"/>
            <p:cNvSpPr/>
            <p:nvPr/>
          </p:nvSpPr>
          <p:spPr>
            <a:xfrm>
              <a:off x="418102" y="80412"/>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密码旁路分析研究背景</a:t>
              </a:r>
            </a:p>
          </p:txBody>
        </p:sp>
      </p:grpSp>
      <p:sp>
        <p:nvSpPr>
          <p:cNvPr id="51207" name="WordArt 49"/>
          <p:cNvSpPr>
            <a:spLocks noChangeArrowheads="1" noChangeShapeType="1" noTextEdit="1"/>
          </p:cNvSpPr>
          <p:nvPr/>
        </p:nvSpPr>
        <p:spPr bwMode="gray">
          <a:xfrm>
            <a:off x="8886613" y="3092731"/>
            <a:ext cx="1625600" cy="758613"/>
          </a:xfrm>
          <a:prstGeom prst="rect">
            <a:avLst/>
          </a:prstGeom>
        </p:spPr>
        <p:txBody>
          <a:bodyPr wrap="none" lIns="130046" tIns="65023" rIns="130046" bIns="65023" fromWordArt="1">
            <a:prstTxWarp prst="textPlain">
              <a:avLst>
                <a:gd name="adj" fmla="val 50000"/>
              </a:avLst>
            </a:prstTxWarp>
          </a:bodyPr>
          <a:lstStyle/>
          <a:p>
            <a:r>
              <a:rPr lang="zh-CN" altLang="en-US" b="1" kern="10">
                <a:ln w="19050">
                  <a:solidFill>
                    <a:srgbClr val="FFFFFF"/>
                  </a:solidFill>
                  <a:round/>
                  <a:headEnd/>
                  <a:tailEnd/>
                </a:ln>
                <a:solidFill>
                  <a:srgbClr val="3333FF"/>
                </a:solidFill>
                <a:latin typeface="黑体"/>
                <a:ea typeface="黑体"/>
              </a:rPr>
              <a:t>信息安全</a:t>
            </a:r>
          </a:p>
        </p:txBody>
      </p:sp>
      <p:grpSp>
        <p:nvGrpSpPr>
          <p:cNvPr id="51208" name="组合 169"/>
          <p:cNvGrpSpPr>
            <a:grpSpLocks/>
          </p:cNvGrpSpPr>
          <p:nvPr/>
        </p:nvGrpSpPr>
        <p:grpSpPr bwMode="auto">
          <a:xfrm>
            <a:off x="4876800" y="3309477"/>
            <a:ext cx="2709333" cy="2709333"/>
            <a:chOff x="838200" y="3041650"/>
            <a:chExt cx="1905000" cy="1905000"/>
          </a:xfrm>
        </p:grpSpPr>
        <p:sp>
          <p:nvSpPr>
            <p:cNvPr id="51238" name="Oval 15" descr="p3"/>
            <p:cNvSpPr>
              <a:spLocks noChangeArrowheads="1"/>
            </p:cNvSpPr>
            <p:nvPr/>
          </p:nvSpPr>
          <p:spPr bwMode="gray">
            <a:xfrm>
              <a:off x="838200" y="3117850"/>
              <a:ext cx="1786162" cy="1785938"/>
            </a:xfrm>
            <a:prstGeom prst="ellipse">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1239" name="Oval 31"/>
            <p:cNvSpPr>
              <a:spLocks noChangeArrowheads="1"/>
            </p:cNvSpPr>
            <p:nvPr/>
          </p:nvSpPr>
          <p:spPr bwMode="gray">
            <a:xfrm>
              <a:off x="838200" y="3041650"/>
              <a:ext cx="1905000" cy="1905000"/>
            </a:xfrm>
            <a:prstGeom prst="ellipse">
              <a:avLst/>
            </a:prstGeom>
            <a:noFill/>
            <a:ln w="28575" cap="rnd">
              <a:solidFill>
                <a:schemeClr val="bg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pic>
        <p:nvPicPr>
          <p:cNvPr id="51209"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347" y="5910437"/>
            <a:ext cx="1447236"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0" name="Picture 30" descr="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2347" y="7606029"/>
            <a:ext cx="1408853" cy="133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11" name="组合 163"/>
          <p:cNvGrpSpPr>
            <a:grpSpLocks/>
          </p:cNvGrpSpPr>
          <p:nvPr/>
        </p:nvGrpSpPr>
        <p:grpSpPr bwMode="auto">
          <a:xfrm>
            <a:off x="1517227" y="2442491"/>
            <a:ext cx="2275840" cy="2768036"/>
            <a:chOff x="609600" y="-304800"/>
            <a:chExt cx="1600200" cy="2555940"/>
          </a:xfrm>
        </p:grpSpPr>
        <p:pic>
          <p:nvPicPr>
            <p:cNvPr id="51236" name="Picture 4" descr="PE01561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 y="1066800"/>
              <a:ext cx="1600200" cy="118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7" name="Picture 22" descr="j029202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 y="-304800"/>
              <a:ext cx="1371600" cy="130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5" name="矩形 164"/>
          <p:cNvSpPr/>
          <p:nvPr/>
        </p:nvSpPr>
        <p:spPr>
          <a:xfrm>
            <a:off x="325120" y="2442490"/>
            <a:ext cx="3576320" cy="325119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endParaRPr lang="zh-CN" altLang="en-US"/>
          </a:p>
        </p:txBody>
      </p:sp>
      <p:sp>
        <p:nvSpPr>
          <p:cNvPr id="166" name="矩形 165"/>
          <p:cNvSpPr/>
          <p:nvPr/>
        </p:nvSpPr>
        <p:spPr>
          <a:xfrm>
            <a:off x="325120" y="5802064"/>
            <a:ext cx="3684693" cy="32512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lgn="ctr">
              <a:defRPr/>
            </a:pPr>
            <a:endParaRPr lang="zh-CN" altLang="en-US"/>
          </a:p>
        </p:txBody>
      </p:sp>
      <p:sp>
        <p:nvSpPr>
          <p:cNvPr id="51214" name="Text Box 4"/>
          <p:cNvSpPr txBox="1">
            <a:spLocks noChangeArrowheads="1"/>
          </p:cNvSpPr>
          <p:nvPr/>
        </p:nvSpPr>
        <p:spPr bwMode="auto">
          <a:xfrm>
            <a:off x="433493" y="2984357"/>
            <a:ext cx="866987" cy="1706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400" b="1">
                <a:solidFill>
                  <a:srgbClr val="3333FF"/>
                </a:solidFill>
                <a:ea typeface="黑体" pitchFamily="49" charset="-122"/>
              </a:rPr>
              <a:t>计</a:t>
            </a:r>
            <a:endParaRPr lang="en-US" altLang="zh-CN" sz="3400" b="1">
              <a:solidFill>
                <a:srgbClr val="3333FF"/>
              </a:solidFill>
              <a:ea typeface="黑体" pitchFamily="49" charset="-122"/>
            </a:endParaRPr>
          </a:p>
          <a:p>
            <a:pPr eaLnBrk="1" hangingPunct="1"/>
            <a:r>
              <a:rPr lang="zh-CN" altLang="en-US" sz="3400" b="1">
                <a:solidFill>
                  <a:srgbClr val="3333FF"/>
                </a:solidFill>
                <a:ea typeface="黑体" pitchFamily="49" charset="-122"/>
              </a:rPr>
              <a:t>算</a:t>
            </a:r>
            <a:endParaRPr lang="en-US" altLang="zh-CN" sz="3400" b="1">
              <a:solidFill>
                <a:srgbClr val="3333FF"/>
              </a:solidFill>
              <a:ea typeface="黑体" pitchFamily="49" charset="-122"/>
            </a:endParaRPr>
          </a:p>
          <a:p>
            <a:pPr eaLnBrk="1" hangingPunct="1"/>
            <a:r>
              <a:rPr lang="zh-CN" altLang="en-US" sz="3400" b="1">
                <a:solidFill>
                  <a:srgbClr val="3333FF"/>
                </a:solidFill>
                <a:ea typeface="黑体" pitchFamily="49" charset="-122"/>
              </a:rPr>
              <a:t>机</a:t>
            </a:r>
          </a:p>
        </p:txBody>
      </p:sp>
      <p:sp>
        <p:nvSpPr>
          <p:cNvPr id="51215" name="Text Box 4"/>
          <p:cNvSpPr txBox="1">
            <a:spLocks noChangeArrowheads="1"/>
          </p:cNvSpPr>
          <p:nvPr/>
        </p:nvSpPr>
        <p:spPr bwMode="auto">
          <a:xfrm>
            <a:off x="433493" y="6885798"/>
            <a:ext cx="866987" cy="1180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400" b="1">
                <a:solidFill>
                  <a:srgbClr val="3333FF"/>
                </a:solidFill>
                <a:ea typeface="黑体" pitchFamily="49" charset="-122"/>
              </a:rPr>
              <a:t>通</a:t>
            </a:r>
            <a:endParaRPr lang="en-US" altLang="zh-CN" sz="3400" b="1">
              <a:solidFill>
                <a:srgbClr val="3333FF"/>
              </a:solidFill>
              <a:ea typeface="黑体" pitchFamily="49" charset="-122"/>
            </a:endParaRPr>
          </a:p>
          <a:p>
            <a:pPr eaLnBrk="1" hangingPunct="1"/>
            <a:r>
              <a:rPr lang="zh-CN" altLang="en-US" sz="3400" b="1">
                <a:solidFill>
                  <a:srgbClr val="3333FF"/>
                </a:solidFill>
                <a:ea typeface="黑体" pitchFamily="49" charset="-122"/>
              </a:rPr>
              <a:t>信</a:t>
            </a:r>
          </a:p>
        </p:txBody>
      </p:sp>
      <p:sp>
        <p:nvSpPr>
          <p:cNvPr id="51216" name="矩形 171"/>
          <p:cNvSpPr>
            <a:spLocks noChangeArrowheads="1"/>
          </p:cNvSpPr>
          <p:nvPr/>
        </p:nvSpPr>
        <p:spPr bwMode="auto">
          <a:xfrm>
            <a:off x="4551680" y="6018811"/>
            <a:ext cx="3325707" cy="745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p>
            <a:r>
              <a:rPr lang="zh-CN" altLang="en-US" sz="4000">
                <a:solidFill>
                  <a:srgbClr val="00B050"/>
                </a:solidFill>
                <a:ea typeface="黑体" pitchFamily="49" charset="-122"/>
              </a:rPr>
              <a:t>“信息时代”</a:t>
            </a:r>
          </a:p>
        </p:txBody>
      </p:sp>
      <p:sp>
        <p:nvSpPr>
          <p:cNvPr id="51217" name="AutoShape 30"/>
          <p:cNvSpPr>
            <a:spLocks/>
          </p:cNvSpPr>
          <p:nvPr/>
        </p:nvSpPr>
        <p:spPr bwMode="auto">
          <a:xfrm>
            <a:off x="7586134" y="3092730"/>
            <a:ext cx="3359573" cy="1192107"/>
          </a:xfrm>
          <a:prstGeom prst="accentCallout2">
            <a:avLst>
              <a:gd name="adj1" fmla="val 13634"/>
              <a:gd name="adj2" fmla="val -3227"/>
              <a:gd name="adj3" fmla="val 13634"/>
              <a:gd name="adj4" fmla="val -24125"/>
              <a:gd name="adj5" fmla="val 92236"/>
              <a:gd name="adj6" fmla="val -39583"/>
            </a:avLst>
          </a:prstGeom>
          <a:noFill/>
          <a:ln w="25400">
            <a:solidFill>
              <a:srgbClr val="3333FF"/>
            </a:solidFill>
            <a:miter lim="8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lIns="130046" tIns="65023" rIns="130046" bIns="65023" anchor="ctr"/>
          <a:lstStyle/>
          <a:p>
            <a:endParaRPr lang="en-US" altLang="zh-CN" sz="2300">
              <a:solidFill>
                <a:srgbClr val="1C1C1C"/>
              </a:solidFill>
            </a:endParaRPr>
          </a:p>
        </p:txBody>
      </p:sp>
      <p:sp>
        <p:nvSpPr>
          <p:cNvPr id="190" name="AutoShape 28"/>
          <p:cNvSpPr>
            <a:spLocks noChangeArrowheads="1"/>
          </p:cNvSpPr>
          <p:nvPr/>
        </p:nvSpPr>
        <p:spPr bwMode="gray">
          <a:xfrm>
            <a:off x="7694507" y="3092731"/>
            <a:ext cx="873761" cy="873761"/>
          </a:xfrm>
          <a:prstGeom prst="cube">
            <a:avLst>
              <a:gd name="adj" fmla="val 28912"/>
            </a:avLst>
          </a:prstGeom>
          <a:solidFill>
            <a:srgbClr val="3333FF"/>
          </a:solidFill>
          <a:ln w="9525">
            <a:noFill/>
            <a:miter lim="800000"/>
            <a:headEnd/>
            <a:tailEnd/>
          </a:ln>
        </p:spPr>
        <p:txBody>
          <a:bodyPr wrap="none" lIns="130046" tIns="65023" rIns="130046" bIns="65023" anchor="ctr"/>
          <a:lstStyle/>
          <a:p>
            <a:pPr>
              <a:defRPr/>
            </a:pPr>
            <a:endParaRPr lang="zh-CN" altLang="en-US">
              <a:ln>
                <a:solidFill>
                  <a:srgbClr val="0070C0"/>
                </a:solidFill>
              </a:ln>
              <a:ea typeface="宋体" charset="-122"/>
            </a:endParaRPr>
          </a:p>
        </p:txBody>
      </p:sp>
      <p:sp>
        <p:nvSpPr>
          <p:cNvPr id="51219" name="AutoShape 10"/>
          <p:cNvSpPr>
            <a:spLocks noChangeArrowheads="1"/>
          </p:cNvSpPr>
          <p:nvPr/>
        </p:nvSpPr>
        <p:spPr bwMode="grayWhite">
          <a:xfrm>
            <a:off x="7802880" y="3417850"/>
            <a:ext cx="325120" cy="325120"/>
          </a:xfrm>
          <a:prstGeom prst="pentagon">
            <a:avLst/>
          </a:prstGeom>
          <a:solidFill>
            <a:srgbClr val="FF0000">
              <a:alpha val="50195"/>
            </a:srgbClr>
          </a:solidFill>
          <a:ln w="76200" algn="ctr">
            <a:solidFill>
              <a:srgbClr val="CC3300"/>
            </a:solidFill>
            <a:miter lim="800000"/>
            <a:headEnd/>
            <a:tailEnd/>
          </a:ln>
        </p:spPr>
        <p:txBody>
          <a:bodyPr wrap="none" lIns="130046" tIns="65023" rIns="130046" bIns="65023" anchor="ctr"/>
          <a:lstStyle/>
          <a:p>
            <a:endParaRPr lang="zh-CN" altLang="en-US"/>
          </a:p>
        </p:txBody>
      </p:sp>
      <p:sp>
        <p:nvSpPr>
          <p:cNvPr id="51220" name="AutoShape 7"/>
          <p:cNvSpPr>
            <a:spLocks noChangeArrowheads="1"/>
          </p:cNvSpPr>
          <p:nvPr/>
        </p:nvSpPr>
        <p:spPr bwMode="invGray">
          <a:xfrm rot="1981562">
            <a:off x="7920285" y="3946170"/>
            <a:ext cx="1126632" cy="370276"/>
          </a:xfrm>
          <a:prstGeom prst="rightArrow">
            <a:avLst>
              <a:gd name="adj1" fmla="val 35167"/>
              <a:gd name="adj2" fmla="val 111143"/>
            </a:avLst>
          </a:prstGeom>
          <a:solidFill>
            <a:srgbClr val="FF0000"/>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lIns="130046" tIns="65023" rIns="130046" bIns="65023" anchor="ctr"/>
          <a:lstStyle/>
          <a:p>
            <a:endParaRPr lang="zh-CN" altLang="en-US">
              <a:solidFill>
                <a:srgbClr val="FF0000"/>
              </a:solidFill>
            </a:endParaRPr>
          </a:p>
        </p:txBody>
      </p:sp>
      <p:sp>
        <p:nvSpPr>
          <p:cNvPr id="51221" name="WordArt 49"/>
          <p:cNvSpPr>
            <a:spLocks noChangeArrowheads="1" noChangeShapeType="1" noTextEdit="1"/>
          </p:cNvSpPr>
          <p:nvPr/>
        </p:nvSpPr>
        <p:spPr bwMode="gray">
          <a:xfrm>
            <a:off x="8886613" y="4501584"/>
            <a:ext cx="1625600" cy="650240"/>
          </a:xfrm>
          <a:prstGeom prst="rect">
            <a:avLst/>
          </a:prstGeom>
        </p:spPr>
        <p:txBody>
          <a:bodyPr wrap="none" lIns="130046" tIns="65023" rIns="130046" bIns="65023" fromWordArt="1">
            <a:prstTxWarp prst="textPlain">
              <a:avLst>
                <a:gd name="adj" fmla="val 50000"/>
              </a:avLst>
            </a:prstTxWarp>
          </a:bodyPr>
          <a:lstStyle/>
          <a:p>
            <a:r>
              <a:rPr lang="zh-CN" altLang="en-US" b="1" kern="10">
                <a:ln w="19050">
                  <a:solidFill>
                    <a:srgbClr val="FFFFFF"/>
                  </a:solidFill>
                  <a:round/>
                  <a:headEnd/>
                  <a:tailEnd/>
                </a:ln>
                <a:solidFill>
                  <a:srgbClr val="FF0000"/>
                </a:solidFill>
                <a:latin typeface="黑体"/>
                <a:ea typeface="黑体"/>
              </a:rPr>
              <a:t>密码学</a:t>
            </a:r>
          </a:p>
        </p:txBody>
      </p:sp>
      <p:sp>
        <p:nvSpPr>
          <p:cNvPr id="200" name="左大括号 199"/>
          <p:cNvSpPr/>
          <p:nvPr/>
        </p:nvSpPr>
        <p:spPr>
          <a:xfrm rot="5400000">
            <a:off x="9442043" y="3701148"/>
            <a:ext cx="866987" cy="3622879"/>
          </a:xfrm>
          <a:prstGeom prst="leftBrace">
            <a:avLst>
              <a:gd name="adj1" fmla="val 95092"/>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lIns="130046" tIns="65023" rIns="130046" bIns="65023" anchor="ctr"/>
          <a:lstStyle/>
          <a:p>
            <a:pPr algn="ctr">
              <a:defRPr/>
            </a:pPr>
            <a:endParaRPr lang="zh-CN" altLang="en-US"/>
          </a:p>
        </p:txBody>
      </p:sp>
      <p:sp>
        <p:nvSpPr>
          <p:cNvPr id="43" name="Text Box 4"/>
          <p:cNvSpPr txBox="1">
            <a:spLocks noChangeArrowheads="1"/>
          </p:cNvSpPr>
          <p:nvPr/>
        </p:nvSpPr>
        <p:spPr bwMode="auto">
          <a:xfrm>
            <a:off x="7883792" y="5946080"/>
            <a:ext cx="650240" cy="1854865"/>
          </a:xfrm>
          <a:prstGeom prst="rect">
            <a:avLst/>
          </a:prstGeom>
          <a:noFill/>
          <a:ln w="9525" algn="ctr">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b="1" dirty="0">
                <a:solidFill>
                  <a:srgbClr val="3333FF"/>
                </a:solidFill>
                <a:ea typeface="黑体" pitchFamily="49" charset="-122"/>
              </a:rPr>
              <a:t>公钥密码</a:t>
            </a:r>
          </a:p>
        </p:txBody>
      </p:sp>
      <p:sp>
        <p:nvSpPr>
          <p:cNvPr id="44" name="Text Box 4"/>
          <p:cNvSpPr txBox="1">
            <a:spLocks noChangeArrowheads="1"/>
          </p:cNvSpPr>
          <p:nvPr/>
        </p:nvSpPr>
        <p:spPr bwMode="auto">
          <a:xfrm>
            <a:off x="8772728" y="5946080"/>
            <a:ext cx="650240" cy="1854865"/>
          </a:xfrm>
          <a:prstGeom prst="rect">
            <a:avLst/>
          </a:prstGeom>
          <a:noFill/>
          <a:ln w="9525" algn="ctr">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b="1" dirty="0">
                <a:solidFill>
                  <a:srgbClr val="3333FF"/>
                </a:solidFill>
                <a:ea typeface="黑体" pitchFamily="49" charset="-122"/>
              </a:rPr>
              <a:t>分组密码</a:t>
            </a:r>
          </a:p>
        </p:txBody>
      </p:sp>
      <p:sp>
        <p:nvSpPr>
          <p:cNvPr id="45" name="Text Box 4"/>
          <p:cNvSpPr txBox="1">
            <a:spLocks noChangeArrowheads="1"/>
          </p:cNvSpPr>
          <p:nvPr/>
        </p:nvSpPr>
        <p:spPr bwMode="auto">
          <a:xfrm>
            <a:off x="9596576" y="5946080"/>
            <a:ext cx="650240" cy="1854865"/>
          </a:xfrm>
          <a:prstGeom prst="rect">
            <a:avLst/>
          </a:prstGeom>
          <a:noFill/>
          <a:ln w="9525" algn="ctr">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b="1" dirty="0">
                <a:solidFill>
                  <a:srgbClr val="3333FF"/>
                </a:solidFill>
                <a:ea typeface="黑体" pitchFamily="49" charset="-122"/>
              </a:rPr>
              <a:t>序列密码</a:t>
            </a:r>
          </a:p>
        </p:txBody>
      </p:sp>
      <p:sp>
        <p:nvSpPr>
          <p:cNvPr id="46" name="Text Box 4"/>
          <p:cNvSpPr txBox="1">
            <a:spLocks noChangeArrowheads="1"/>
          </p:cNvSpPr>
          <p:nvPr/>
        </p:nvSpPr>
        <p:spPr bwMode="auto">
          <a:xfrm>
            <a:off x="10336134" y="5957850"/>
            <a:ext cx="650240" cy="1854865"/>
          </a:xfrm>
          <a:prstGeom prst="rect">
            <a:avLst/>
          </a:prstGeom>
          <a:noFill/>
          <a:ln w="9525" algn="ctr">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b="1" dirty="0">
                <a:solidFill>
                  <a:srgbClr val="3333FF"/>
                </a:solidFill>
                <a:ea typeface="黑体" pitchFamily="49" charset="-122"/>
              </a:rPr>
              <a:t>哈希函数</a:t>
            </a:r>
          </a:p>
        </p:txBody>
      </p:sp>
      <p:sp>
        <p:nvSpPr>
          <p:cNvPr id="48" name="Text Box 4"/>
          <p:cNvSpPr txBox="1">
            <a:spLocks noChangeArrowheads="1"/>
          </p:cNvSpPr>
          <p:nvPr/>
        </p:nvSpPr>
        <p:spPr bwMode="auto">
          <a:xfrm>
            <a:off x="11182920" y="5932533"/>
            <a:ext cx="650240" cy="1854865"/>
          </a:xfrm>
          <a:prstGeom prst="rect">
            <a:avLst/>
          </a:prstGeom>
          <a:noFill/>
          <a:ln w="9525" algn="ctr">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en-US" altLang="zh-CN" sz="2800" b="1" dirty="0">
              <a:solidFill>
                <a:srgbClr val="3333FF"/>
              </a:solidFill>
              <a:ea typeface="黑体" pitchFamily="49" charset="-122"/>
            </a:endParaRPr>
          </a:p>
          <a:p>
            <a:pPr eaLnBrk="1" hangingPunct="1"/>
            <a:r>
              <a:rPr lang="en-US" altLang="zh-CN" sz="2800" b="1" dirty="0">
                <a:solidFill>
                  <a:srgbClr val="3333FF"/>
                </a:solidFill>
                <a:ea typeface="黑体" pitchFamily="49" charset="-122"/>
              </a:rPr>
              <a:t>…</a:t>
            </a:r>
          </a:p>
          <a:p>
            <a:pPr eaLnBrk="1" hangingPunct="1"/>
            <a:endParaRPr lang="en-US" altLang="zh-CN" sz="2800" b="1" dirty="0">
              <a:solidFill>
                <a:srgbClr val="3333FF"/>
              </a:solidFill>
              <a:ea typeface="黑体" pitchFamily="49" charset="-122"/>
            </a:endParaRPr>
          </a:p>
          <a:p>
            <a:pPr eaLnBrk="1" hangingPunct="1"/>
            <a:endParaRPr lang="zh-CN" altLang="en-US" sz="2800" b="1" dirty="0">
              <a:solidFill>
                <a:srgbClr val="3333FF"/>
              </a:solidFill>
              <a:ea typeface="黑体" pitchFamily="49" charset="-122"/>
            </a:endParaRPr>
          </a:p>
        </p:txBody>
      </p:sp>
      <p:sp>
        <p:nvSpPr>
          <p:cNvPr id="37" name="矩形 204"/>
          <p:cNvSpPr>
            <a:spLocks noChangeArrowheads="1"/>
          </p:cNvSpPr>
          <p:nvPr/>
        </p:nvSpPr>
        <p:spPr bwMode="auto">
          <a:xfrm>
            <a:off x="1842347" y="1492424"/>
            <a:ext cx="9912317" cy="65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zh-CN" altLang="en-US" sz="3400" dirty="0">
                <a:solidFill>
                  <a:srgbClr val="FF0000"/>
                </a:solidFill>
                <a:ea typeface="黑体" pitchFamily="49" charset="-122"/>
              </a:rPr>
              <a:t>信息时代中，密码是确保信息安全的核心和基础。</a:t>
            </a:r>
          </a:p>
        </p:txBody>
      </p:sp>
    </p:spTree>
    <p:extLst>
      <p:ext uri="{BB962C8B-B14F-4D97-AF65-F5344CB8AC3E}">
        <p14:creationId xmlns:p14="http://schemas.microsoft.com/office/powerpoint/2010/main" val="2559864727"/>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8" name="Group 3"/>
          <p:cNvGrpSpPr>
            <a:grpSpLocks/>
          </p:cNvGrpSpPr>
          <p:nvPr/>
        </p:nvGrpSpPr>
        <p:grpSpPr bwMode="auto">
          <a:xfrm>
            <a:off x="0" y="4282405"/>
            <a:ext cx="13004800" cy="173849"/>
            <a:chOff x="0" y="1896"/>
            <a:chExt cx="5760" cy="120"/>
          </a:xfrm>
        </p:grpSpPr>
        <p:sp>
          <p:nvSpPr>
            <p:cNvPr id="59490" name="Rectangle 4"/>
            <p:cNvSpPr>
              <a:spLocks noChangeArrowheads="1"/>
            </p:cNvSpPr>
            <p:nvPr/>
          </p:nvSpPr>
          <p:spPr bwMode="gray">
            <a:xfrm>
              <a:off x="0" y="1896"/>
              <a:ext cx="5760" cy="47"/>
            </a:xfrm>
            <a:prstGeom prst="rect">
              <a:avLst/>
            </a:prstGeom>
            <a:gradFill rotWithShape="1">
              <a:gsLst>
                <a:gs pos="0">
                  <a:srgbClr val="808080"/>
                </a:gs>
                <a:gs pos="100000">
                  <a:srgbClr val="ECECEC"/>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a:ea typeface="宋体" pitchFamily="2" charset="-122"/>
              </a:endParaRPr>
            </a:p>
          </p:txBody>
        </p:sp>
        <p:sp>
          <p:nvSpPr>
            <p:cNvPr id="59491" name="Rectangle 5"/>
            <p:cNvSpPr>
              <a:spLocks noChangeArrowheads="1"/>
            </p:cNvSpPr>
            <p:nvPr/>
          </p:nvSpPr>
          <p:spPr bwMode="gray">
            <a:xfrm>
              <a:off x="0" y="1942"/>
              <a:ext cx="5760" cy="74"/>
            </a:xfrm>
            <a:prstGeom prst="rect">
              <a:avLst/>
            </a:prstGeom>
            <a:gradFill rotWithShape="1">
              <a:gsLst>
                <a:gs pos="0">
                  <a:srgbClr val="CFCFCF"/>
                </a:gs>
                <a:gs pos="100000">
                  <a:srgbClr val="5F5F5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a:ea typeface="宋体" pitchFamily="2" charset="-122"/>
              </a:endParaRPr>
            </a:p>
          </p:txBody>
        </p:sp>
      </p:grpSp>
      <p:grpSp>
        <p:nvGrpSpPr>
          <p:cNvPr id="59399" name="Group 93"/>
          <p:cNvGrpSpPr>
            <a:grpSpLocks/>
          </p:cNvGrpSpPr>
          <p:nvPr/>
        </p:nvGrpSpPr>
        <p:grpSpPr bwMode="auto">
          <a:xfrm>
            <a:off x="1029792" y="3720218"/>
            <a:ext cx="2436142" cy="4314613"/>
            <a:chOff x="480" y="1791"/>
            <a:chExt cx="1079" cy="1911"/>
          </a:xfrm>
        </p:grpSpPr>
        <p:grpSp>
          <p:nvGrpSpPr>
            <p:cNvPr id="59470" name="Group 59"/>
            <p:cNvGrpSpPr>
              <a:grpSpLocks/>
            </p:cNvGrpSpPr>
            <p:nvPr/>
          </p:nvGrpSpPr>
          <p:grpSpPr bwMode="auto">
            <a:xfrm rot="3877067">
              <a:off x="573" y="2715"/>
              <a:ext cx="1432" cy="541"/>
              <a:chOff x="2290" y="2725"/>
              <a:chExt cx="1832" cy="713"/>
            </a:xfrm>
          </p:grpSpPr>
          <p:grpSp>
            <p:nvGrpSpPr>
              <p:cNvPr id="59484" name="Group 60"/>
              <p:cNvGrpSpPr>
                <a:grpSpLocks/>
              </p:cNvGrpSpPr>
              <p:nvPr/>
            </p:nvGrpSpPr>
            <p:grpSpPr bwMode="auto">
              <a:xfrm>
                <a:off x="2290" y="3030"/>
                <a:ext cx="1832" cy="408"/>
                <a:chOff x="2290" y="3030"/>
                <a:chExt cx="1832" cy="408"/>
              </a:xfrm>
            </p:grpSpPr>
            <p:sp>
              <p:nvSpPr>
                <p:cNvPr id="59488" name="Freeform 61"/>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32"/>
                    <a:gd name="T49" fmla="*/ 0 h 408"/>
                    <a:gd name="T50" fmla="*/ 1832 w 1832"/>
                    <a:gd name="T51" fmla="*/ 408 h 4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close/>
                    </a:path>
                  </a:pathLst>
                </a:custGeom>
                <a:solidFill>
                  <a:srgbClr val="608788"/>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ea typeface="宋体" pitchFamily="2" charset="-122"/>
                  </a:endParaRPr>
                </a:p>
              </p:txBody>
            </p:sp>
            <p:sp>
              <p:nvSpPr>
                <p:cNvPr id="59489" name="Freeform 62"/>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88"/>
                    <a:gd name="T88" fmla="*/ 0 h 334"/>
                    <a:gd name="T89" fmla="*/ 288 w 288"/>
                    <a:gd name="T90" fmla="*/ 334 h 3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19"/>
                  </a:srgbClr>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ea typeface="宋体" pitchFamily="2" charset="-122"/>
                  </a:endParaRPr>
                </a:p>
              </p:txBody>
            </p:sp>
          </p:grpSp>
          <p:grpSp>
            <p:nvGrpSpPr>
              <p:cNvPr id="59485" name="Group 63"/>
              <p:cNvGrpSpPr>
                <a:grpSpLocks/>
              </p:cNvGrpSpPr>
              <p:nvPr/>
            </p:nvGrpSpPr>
            <p:grpSpPr bwMode="auto">
              <a:xfrm flipV="1">
                <a:off x="2290" y="2725"/>
                <a:ext cx="1406" cy="313"/>
                <a:chOff x="2290" y="3030"/>
                <a:chExt cx="1832" cy="408"/>
              </a:xfrm>
            </p:grpSpPr>
            <p:sp>
              <p:nvSpPr>
                <p:cNvPr id="59486" name="Freeform 64"/>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32"/>
                    <a:gd name="T49" fmla="*/ 0 h 408"/>
                    <a:gd name="T50" fmla="*/ 1832 w 1832"/>
                    <a:gd name="T51" fmla="*/ 408 h 4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close/>
                    </a:path>
                  </a:pathLst>
                </a:custGeom>
                <a:solidFill>
                  <a:srgbClr val="98B5B6"/>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ea typeface="宋体" pitchFamily="2" charset="-122"/>
                  </a:endParaRPr>
                </a:p>
              </p:txBody>
            </p:sp>
            <p:sp>
              <p:nvSpPr>
                <p:cNvPr id="59487" name="Freeform 65"/>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88"/>
                    <a:gd name="T88" fmla="*/ 0 h 334"/>
                    <a:gd name="T89" fmla="*/ 288 w 288"/>
                    <a:gd name="T90" fmla="*/ 334 h 3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19"/>
                  </a:srgbClr>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ea typeface="宋体" pitchFamily="2" charset="-122"/>
                  </a:endParaRPr>
                </a:p>
              </p:txBody>
            </p:sp>
          </p:grpSp>
        </p:grpSp>
        <p:grpSp>
          <p:nvGrpSpPr>
            <p:cNvPr id="59471" name="Group 66"/>
            <p:cNvGrpSpPr>
              <a:grpSpLocks/>
            </p:cNvGrpSpPr>
            <p:nvPr/>
          </p:nvGrpSpPr>
          <p:grpSpPr bwMode="auto">
            <a:xfrm>
              <a:off x="480" y="1791"/>
              <a:ext cx="746" cy="625"/>
              <a:chOff x="2789" y="1735"/>
              <a:chExt cx="847" cy="688"/>
            </a:xfrm>
          </p:grpSpPr>
          <p:sp>
            <p:nvSpPr>
              <p:cNvPr id="59474" name="Oval 67"/>
              <p:cNvSpPr>
                <a:spLocks noChangeArrowheads="1"/>
              </p:cNvSpPr>
              <p:nvPr/>
            </p:nvSpPr>
            <p:spPr bwMode="gray">
              <a:xfrm>
                <a:off x="2789" y="1910"/>
                <a:ext cx="131" cy="338"/>
              </a:xfrm>
              <a:prstGeom prst="ellipse">
                <a:avLst/>
              </a:prstGeom>
              <a:gradFill rotWithShape="1">
                <a:gsLst>
                  <a:gs pos="0">
                    <a:srgbClr val="FFFFFF"/>
                  </a:gs>
                  <a:gs pos="50000">
                    <a:srgbClr val="83A6A7"/>
                  </a:gs>
                  <a:gs pos="100000">
                    <a:srgbClr val="FFFFFF"/>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p>
                <a:endParaRPr lang="zh-CN" altLang="en-US">
                  <a:ea typeface="宋体" pitchFamily="2" charset="-122"/>
                </a:endParaRPr>
              </a:p>
            </p:txBody>
          </p:sp>
          <p:sp>
            <p:nvSpPr>
              <p:cNvPr id="59475" name="Oval 68"/>
              <p:cNvSpPr>
                <a:spLocks noChangeArrowheads="1"/>
              </p:cNvSpPr>
              <p:nvPr/>
            </p:nvSpPr>
            <p:spPr bwMode="gray">
              <a:xfrm>
                <a:off x="2789" y="1910"/>
                <a:ext cx="131" cy="338"/>
              </a:xfrm>
              <a:prstGeom prst="ellipse">
                <a:avLst/>
              </a:prstGeom>
              <a:gradFill rotWithShape="1">
                <a:gsLst>
                  <a:gs pos="0">
                    <a:srgbClr val="83A6A7">
                      <a:alpha val="32001"/>
                    </a:srgbClr>
                  </a:gs>
                  <a:gs pos="100000">
                    <a:srgbClr val="000000">
                      <a:alpha val="89998"/>
                    </a:srgbClr>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p>
                <a:endParaRPr lang="zh-CN" altLang="en-US">
                  <a:ea typeface="宋体" pitchFamily="2" charset="-122"/>
                </a:endParaRPr>
              </a:p>
            </p:txBody>
          </p:sp>
          <p:sp>
            <p:nvSpPr>
              <p:cNvPr id="59476" name="Oval 69"/>
              <p:cNvSpPr>
                <a:spLocks noChangeArrowheads="1"/>
              </p:cNvSpPr>
              <p:nvPr/>
            </p:nvSpPr>
            <p:spPr bwMode="gray">
              <a:xfrm>
                <a:off x="2849" y="1909"/>
                <a:ext cx="787" cy="337"/>
              </a:xfrm>
              <a:prstGeom prst="ellipse">
                <a:avLst/>
              </a:prstGeom>
              <a:gradFill rotWithShape="1">
                <a:gsLst>
                  <a:gs pos="0">
                    <a:srgbClr val="475A5A"/>
                  </a:gs>
                  <a:gs pos="50000">
                    <a:srgbClr val="83A6A7"/>
                  </a:gs>
                  <a:gs pos="100000">
                    <a:srgbClr val="475A5A"/>
                  </a:gs>
                </a:gsLst>
                <a:lin ang="189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ea typeface="宋体" pitchFamily="2" charset="-122"/>
                </a:endParaRPr>
              </a:p>
            </p:txBody>
          </p:sp>
          <p:sp>
            <p:nvSpPr>
              <p:cNvPr id="59477" name="Oval 70"/>
              <p:cNvSpPr>
                <a:spLocks noChangeArrowheads="1"/>
              </p:cNvSpPr>
              <p:nvPr/>
            </p:nvSpPr>
            <p:spPr bwMode="gray">
              <a:xfrm>
                <a:off x="2849" y="1911"/>
                <a:ext cx="787" cy="338"/>
              </a:xfrm>
              <a:prstGeom prst="ellipse">
                <a:avLst/>
              </a:prstGeom>
              <a:gradFill rotWithShape="1">
                <a:gsLst>
                  <a:gs pos="0">
                    <a:srgbClr val="53696A"/>
                  </a:gs>
                  <a:gs pos="100000">
                    <a:srgbClr val="83A6A7">
                      <a:alpha val="0"/>
                    </a:srgbClr>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ea typeface="宋体" pitchFamily="2" charset="-122"/>
                </a:endParaRPr>
              </a:p>
            </p:txBody>
          </p:sp>
          <p:sp>
            <p:nvSpPr>
              <p:cNvPr id="59478" name="Oval 71"/>
              <p:cNvSpPr>
                <a:spLocks noChangeArrowheads="1"/>
              </p:cNvSpPr>
              <p:nvPr/>
            </p:nvSpPr>
            <p:spPr bwMode="gray">
              <a:xfrm>
                <a:off x="2888" y="1910"/>
                <a:ext cx="709" cy="338"/>
              </a:xfrm>
              <a:prstGeom prst="ellipse">
                <a:avLst/>
              </a:prstGeom>
              <a:solidFill>
                <a:srgbClr val="000000"/>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ea typeface="宋体" pitchFamily="2" charset="-122"/>
                </a:endParaRPr>
              </a:p>
            </p:txBody>
          </p:sp>
          <p:grpSp>
            <p:nvGrpSpPr>
              <p:cNvPr id="59479" name="Group 72"/>
              <p:cNvGrpSpPr>
                <a:grpSpLocks/>
              </p:cNvGrpSpPr>
              <p:nvPr/>
            </p:nvGrpSpPr>
            <p:grpSpPr bwMode="auto">
              <a:xfrm>
                <a:off x="2899" y="1735"/>
                <a:ext cx="687" cy="688"/>
                <a:chOff x="4166" y="1706"/>
                <a:chExt cx="1252" cy="1252"/>
              </a:xfrm>
            </p:grpSpPr>
            <p:sp>
              <p:nvSpPr>
                <p:cNvPr id="59480" name="Oval 73"/>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ea typeface="宋体" pitchFamily="2" charset="-122"/>
                  </a:endParaRPr>
                </a:p>
              </p:txBody>
            </p:sp>
            <p:sp>
              <p:nvSpPr>
                <p:cNvPr id="59481" name="Oval 74"/>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ea typeface="宋体" pitchFamily="2" charset="-122"/>
                  </a:endParaRPr>
                </a:p>
              </p:txBody>
            </p:sp>
            <p:sp>
              <p:nvSpPr>
                <p:cNvPr id="59482" name="Oval 75"/>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ea typeface="宋体" pitchFamily="2" charset="-122"/>
                  </a:endParaRPr>
                </a:p>
              </p:txBody>
            </p:sp>
            <p:sp>
              <p:nvSpPr>
                <p:cNvPr id="59483" name="Oval 76"/>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ea typeface="宋体" pitchFamily="2" charset="-122"/>
                  </a:endParaRPr>
                </a:p>
              </p:txBody>
            </p:sp>
          </p:grpSp>
        </p:grpSp>
        <p:sp>
          <p:nvSpPr>
            <p:cNvPr id="59472" name="Text Box 77"/>
            <p:cNvSpPr txBox="1">
              <a:spLocks noChangeArrowheads="1"/>
            </p:cNvSpPr>
            <p:nvPr/>
          </p:nvSpPr>
          <p:spPr bwMode="gray">
            <a:xfrm rot="3925970">
              <a:off x="593" y="2866"/>
              <a:ext cx="1087"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r>
                <a:rPr lang="zh-CN" altLang="en-US" sz="2200" b="1" dirty="0">
                  <a:solidFill>
                    <a:schemeClr val="bg1"/>
                  </a:solidFill>
                </a:rPr>
                <a:t>军方秘密开展研究</a:t>
              </a:r>
              <a:endParaRPr lang="en-US" altLang="zh-CN" sz="2200" b="1" dirty="0">
                <a:solidFill>
                  <a:schemeClr val="bg1"/>
                </a:solidFill>
              </a:endParaRPr>
            </a:p>
          </p:txBody>
        </p:sp>
        <p:sp>
          <p:nvSpPr>
            <p:cNvPr id="59473" name="Text Box 78"/>
            <p:cNvSpPr txBox="1">
              <a:spLocks noChangeArrowheads="1"/>
            </p:cNvSpPr>
            <p:nvPr/>
          </p:nvSpPr>
          <p:spPr bwMode="gray">
            <a:xfrm rot="3925970">
              <a:off x="1278" y="2670"/>
              <a:ext cx="82"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endParaRPr lang="en-US" altLang="zh-CN" sz="2000" b="1" dirty="0"/>
            </a:p>
          </p:txBody>
        </p:sp>
      </p:grpSp>
      <p:grpSp>
        <p:nvGrpSpPr>
          <p:cNvPr id="59400" name="Group 94"/>
          <p:cNvGrpSpPr>
            <a:grpSpLocks/>
          </p:cNvGrpSpPr>
          <p:nvPr/>
        </p:nvGrpSpPr>
        <p:grpSpPr bwMode="auto">
          <a:xfrm>
            <a:off x="4054128" y="3720218"/>
            <a:ext cx="2433884" cy="4314612"/>
            <a:chOff x="1581" y="1791"/>
            <a:chExt cx="1078" cy="1911"/>
          </a:xfrm>
        </p:grpSpPr>
        <p:grpSp>
          <p:nvGrpSpPr>
            <p:cNvPr id="59450" name="Group 41"/>
            <p:cNvGrpSpPr>
              <a:grpSpLocks/>
            </p:cNvGrpSpPr>
            <p:nvPr/>
          </p:nvGrpSpPr>
          <p:grpSpPr bwMode="auto">
            <a:xfrm rot="3877067">
              <a:off x="1673" y="2715"/>
              <a:ext cx="1432" cy="541"/>
              <a:chOff x="2290" y="2725"/>
              <a:chExt cx="1832" cy="713"/>
            </a:xfrm>
          </p:grpSpPr>
          <p:grpSp>
            <p:nvGrpSpPr>
              <p:cNvPr id="59464" name="Group 42"/>
              <p:cNvGrpSpPr>
                <a:grpSpLocks/>
              </p:cNvGrpSpPr>
              <p:nvPr/>
            </p:nvGrpSpPr>
            <p:grpSpPr bwMode="auto">
              <a:xfrm>
                <a:off x="2290" y="3030"/>
                <a:ext cx="1832" cy="408"/>
                <a:chOff x="2290" y="3030"/>
                <a:chExt cx="1832" cy="408"/>
              </a:xfrm>
            </p:grpSpPr>
            <p:sp>
              <p:nvSpPr>
                <p:cNvPr id="59468" name="Freeform 43"/>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32"/>
                    <a:gd name="T49" fmla="*/ 0 h 408"/>
                    <a:gd name="T50" fmla="*/ 1832 w 1832"/>
                    <a:gd name="T51" fmla="*/ 408 h 4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close/>
                    </a:path>
                  </a:pathLst>
                </a:custGeom>
                <a:solidFill>
                  <a:srgbClr val="608788"/>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ea typeface="宋体" pitchFamily="2" charset="-122"/>
                  </a:endParaRPr>
                </a:p>
              </p:txBody>
            </p:sp>
            <p:sp>
              <p:nvSpPr>
                <p:cNvPr id="59469" name="Freeform 44"/>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88"/>
                    <a:gd name="T88" fmla="*/ 0 h 334"/>
                    <a:gd name="T89" fmla="*/ 288 w 288"/>
                    <a:gd name="T90" fmla="*/ 334 h 3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19"/>
                  </a:srgbClr>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ea typeface="宋体" pitchFamily="2" charset="-122"/>
                  </a:endParaRPr>
                </a:p>
              </p:txBody>
            </p:sp>
          </p:grpSp>
          <p:grpSp>
            <p:nvGrpSpPr>
              <p:cNvPr id="59465" name="Group 45"/>
              <p:cNvGrpSpPr>
                <a:grpSpLocks/>
              </p:cNvGrpSpPr>
              <p:nvPr/>
            </p:nvGrpSpPr>
            <p:grpSpPr bwMode="auto">
              <a:xfrm flipV="1">
                <a:off x="2290" y="2725"/>
                <a:ext cx="1406" cy="313"/>
                <a:chOff x="2290" y="3030"/>
                <a:chExt cx="1832" cy="408"/>
              </a:xfrm>
            </p:grpSpPr>
            <p:sp>
              <p:nvSpPr>
                <p:cNvPr id="59466" name="Freeform 46"/>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32"/>
                    <a:gd name="T49" fmla="*/ 0 h 408"/>
                    <a:gd name="T50" fmla="*/ 1832 w 1832"/>
                    <a:gd name="T51" fmla="*/ 408 h 4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close/>
                    </a:path>
                  </a:pathLst>
                </a:custGeom>
                <a:solidFill>
                  <a:srgbClr val="98B5B6"/>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ea typeface="宋体" pitchFamily="2" charset="-122"/>
                  </a:endParaRPr>
                </a:p>
              </p:txBody>
            </p:sp>
            <p:sp>
              <p:nvSpPr>
                <p:cNvPr id="59467" name="Freeform 47"/>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88"/>
                    <a:gd name="T88" fmla="*/ 0 h 334"/>
                    <a:gd name="T89" fmla="*/ 288 w 288"/>
                    <a:gd name="T90" fmla="*/ 334 h 3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19"/>
                  </a:srgbClr>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ea typeface="宋体" pitchFamily="2" charset="-122"/>
                  </a:endParaRPr>
                </a:p>
              </p:txBody>
            </p:sp>
          </p:grpSp>
        </p:grpSp>
        <p:grpSp>
          <p:nvGrpSpPr>
            <p:cNvPr id="59451" name="Group 48"/>
            <p:cNvGrpSpPr>
              <a:grpSpLocks/>
            </p:cNvGrpSpPr>
            <p:nvPr/>
          </p:nvGrpSpPr>
          <p:grpSpPr bwMode="auto">
            <a:xfrm>
              <a:off x="1581" y="1791"/>
              <a:ext cx="746" cy="625"/>
              <a:chOff x="2789" y="1735"/>
              <a:chExt cx="847" cy="688"/>
            </a:xfrm>
          </p:grpSpPr>
          <p:sp>
            <p:nvSpPr>
              <p:cNvPr id="59454" name="Oval 49"/>
              <p:cNvSpPr>
                <a:spLocks noChangeArrowheads="1"/>
              </p:cNvSpPr>
              <p:nvPr/>
            </p:nvSpPr>
            <p:spPr bwMode="gray">
              <a:xfrm>
                <a:off x="2789" y="1910"/>
                <a:ext cx="131" cy="338"/>
              </a:xfrm>
              <a:prstGeom prst="ellipse">
                <a:avLst/>
              </a:prstGeom>
              <a:gradFill rotWithShape="1">
                <a:gsLst>
                  <a:gs pos="0">
                    <a:srgbClr val="FFFFFF"/>
                  </a:gs>
                  <a:gs pos="50000">
                    <a:srgbClr val="83A6A7"/>
                  </a:gs>
                  <a:gs pos="100000">
                    <a:srgbClr val="FFFFFF"/>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p>
                <a:endParaRPr lang="zh-CN" altLang="en-US">
                  <a:ea typeface="宋体" pitchFamily="2" charset="-122"/>
                </a:endParaRPr>
              </a:p>
            </p:txBody>
          </p:sp>
          <p:sp>
            <p:nvSpPr>
              <p:cNvPr id="59455" name="Oval 50"/>
              <p:cNvSpPr>
                <a:spLocks noChangeArrowheads="1"/>
              </p:cNvSpPr>
              <p:nvPr/>
            </p:nvSpPr>
            <p:spPr bwMode="gray">
              <a:xfrm>
                <a:off x="2789" y="1910"/>
                <a:ext cx="131" cy="338"/>
              </a:xfrm>
              <a:prstGeom prst="ellipse">
                <a:avLst/>
              </a:prstGeom>
              <a:gradFill rotWithShape="1">
                <a:gsLst>
                  <a:gs pos="0">
                    <a:srgbClr val="83A6A7">
                      <a:alpha val="32001"/>
                    </a:srgbClr>
                  </a:gs>
                  <a:gs pos="100000">
                    <a:srgbClr val="000000">
                      <a:alpha val="89998"/>
                    </a:srgbClr>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p>
                <a:endParaRPr lang="zh-CN" altLang="en-US">
                  <a:ea typeface="宋体" pitchFamily="2" charset="-122"/>
                </a:endParaRPr>
              </a:p>
            </p:txBody>
          </p:sp>
          <p:sp>
            <p:nvSpPr>
              <p:cNvPr id="59456" name="Oval 51"/>
              <p:cNvSpPr>
                <a:spLocks noChangeArrowheads="1"/>
              </p:cNvSpPr>
              <p:nvPr/>
            </p:nvSpPr>
            <p:spPr bwMode="gray">
              <a:xfrm>
                <a:off x="2849" y="1909"/>
                <a:ext cx="787" cy="337"/>
              </a:xfrm>
              <a:prstGeom prst="ellipse">
                <a:avLst/>
              </a:prstGeom>
              <a:gradFill rotWithShape="1">
                <a:gsLst>
                  <a:gs pos="0">
                    <a:srgbClr val="475A5A"/>
                  </a:gs>
                  <a:gs pos="50000">
                    <a:srgbClr val="83A6A7"/>
                  </a:gs>
                  <a:gs pos="100000">
                    <a:srgbClr val="475A5A"/>
                  </a:gs>
                </a:gsLst>
                <a:lin ang="189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ea typeface="宋体" pitchFamily="2" charset="-122"/>
                </a:endParaRPr>
              </a:p>
            </p:txBody>
          </p:sp>
          <p:sp>
            <p:nvSpPr>
              <p:cNvPr id="59457" name="Oval 52"/>
              <p:cNvSpPr>
                <a:spLocks noChangeArrowheads="1"/>
              </p:cNvSpPr>
              <p:nvPr/>
            </p:nvSpPr>
            <p:spPr bwMode="gray">
              <a:xfrm>
                <a:off x="2849" y="1911"/>
                <a:ext cx="787" cy="338"/>
              </a:xfrm>
              <a:prstGeom prst="ellipse">
                <a:avLst/>
              </a:prstGeom>
              <a:gradFill rotWithShape="1">
                <a:gsLst>
                  <a:gs pos="0">
                    <a:srgbClr val="53696A"/>
                  </a:gs>
                  <a:gs pos="100000">
                    <a:srgbClr val="83A6A7">
                      <a:alpha val="0"/>
                    </a:srgbClr>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ea typeface="宋体" pitchFamily="2" charset="-122"/>
                </a:endParaRPr>
              </a:p>
            </p:txBody>
          </p:sp>
          <p:sp>
            <p:nvSpPr>
              <p:cNvPr id="59458" name="Oval 53"/>
              <p:cNvSpPr>
                <a:spLocks noChangeArrowheads="1"/>
              </p:cNvSpPr>
              <p:nvPr/>
            </p:nvSpPr>
            <p:spPr bwMode="gray">
              <a:xfrm>
                <a:off x="2888" y="1910"/>
                <a:ext cx="709" cy="338"/>
              </a:xfrm>
              <a:prstGeom prst="ellipse">
                <a:avLst/>
              </a:prstGeom>
              <a:solidFill>
                <a:srgbClr val="000000"/>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ea typeface="宋体" pitchFamily="2" charset="-122"/>
                </a:endParaRPr>
              </a:p>
            </p:txBody>
          </p:sp>
          <p:grpSp>
            <p:nvGrpSpPr>
              <p:cNvPr id="59459" name="Group 54"/>
              <p:cNvGrpSpPr>
                <a:grpSpLocks/>
              </p:cNvGrpSpPr>
              <p:nvPr/>
            </p:nvGrpSpPr>
            <p:grpSpPr bwMode="auto">
              <a:xfrm>
                <a:off x="2899" y="1735"/>
                <a:ext cx="687" cy="688"/>
                <a:chOff x="4166" y="1706"/>
                <a:chExt cx="1252" cy="1252"/>
              </a:xfrm>
            </p:grpSpPr>
            <p:sp>
              <p:nvSpPr>
                <p:cNvPr id="59460" name="Oval 55"/>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ea typeface="宋体" pitchFamily="2" charset="-122"/>
                  </a:endParaRPr>
                </a:p>
              </p:txBody>
            </p:sp>
            <p:sp>
              <p:nvSpPr>
                <p:cNvPr id="59461" name="Oval 56"/>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ea typeface="宋体" pitchFamily="2" charset="-122"/>
                  </a:endParaRPr>
                </a:p>
              </p:txBody>
            </p:sp>
            <p:sp>
              <p:nvSpPr>
                <p:cNvPr id="59462" name="Oval 57"/>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ea typeface="宋体" pitchFamily="2" charset="-122"/>
                  </a:endParaRPr>
                </a:p>
              </p:txBody>
            </p:sp>
            <p:sp>
              <p:nvSpPr>
                <p:cNvPr id="59463" name="Oval 58"/>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ea typeface="宋体" pitchFamily="2" charset="-122"/>
                  </a:endParaRPr>
                </a:p>
              </p:txBody>
            </p:sp>
          </p:grpSp>
        </p:grpSp>
        <p:sp>
          <p:nvSpPr>
            <p:cNvPr id="59452" name="Text Box 79"/>
            <p:cNvSpPr txBox="1">
              <a:spLocks noChangeArrowheads="1"/>
            </p:cNvSpPr>
            <p:nvPr/>
          </p:nvSpPr>
          <p:spPr bwMode="gray">
            <a:xfrm rot="3925970">
              <a:off x="1563" y="2866"/>
              <a:ext cx="133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r>
                <a:rPr lang="zh-CN" altLang="en-US" sz="2200" b="1" dirty="0">
                  <a:solidFill>
                    <a:schemeClr val="bg1"/>
                  </a:solidFill>
                </a:rPr>
                <a:t>各种泄露被学术界发现</a:t>
              </a:r>
              <a:endParaRPr lang="en-US" altLang="zh-CN" sz="2200" b="1" dirty="0">
                <a:solidFill>
                  <a:schemeClr val="bg1"/>
                </a:solidFill>
              </a:endParaRPr>
            </a:p>
          </p:txBody>
        </p:sp>
        <p:sp>
          <p:nvSpPr>
            <p:cNvPr id="59453" name="Text Box 80"/>
            <p:cNvSpPr txBox="1">
              <a:spLocks noChangeArrowheads="1"/>
            </p:cNvSpPr>
            <p:nvPr/>
          </p:nvSpPr>
          <p:spPr bwMode="gray">
            <a:xfrm rot="3925970">
              <a:off x="2375" y="2670"/>
              <a:ext cx="82"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endParaRPr lang="en-US" altLang="zh-CN" sz="2000" b="1" dirty="0"/>
            </a:p>
          </p:txBody>
        </p:sp>
      </p:grpSp>
      <p:grpSp>
        <p:nvGrpSpPr>
          <p:cNvPr id="59401" name="Group 95"/>
          <p:cNvGrpSpPr>
            <a:grpSpLocks/>
          </p:cNvGrpSpPr>
          <p:nvPr/>
        </p:nvGrpSpPr>
        <p:grpSpPr bwMode="auto">
          <a:xfrm>
            <a:off x="6885495" y="3720218"/>
            <a:ext cx="2436142" cy="4314613"/>
            <a:chOff x="2717" y="1791"/>
            <a:chExt cx="1079" cy="1911"/>
          </a:xfrm>
        </p:grpSpPr>
        <p:grpSp>
          <p:nvGrpSpPr>
            <p:cNvPr id="59430" name="Group 6"/>
            <p:cNvGrpSpPr>
              <a:grpSpLocks/>
            </p:cNvGrpSpPr>
            <p:nvPr/>
          </p:nvGrpSpPr>
          <p:grpSpPr bwMode="auto">
            <a:xfrm rot="3877067">
              <a:off x="2810" y="2715"/>
              <a:ext cx="1432" cy="541"/>
              <a:chOff x="2290" y="2725"/>
              <a:chExt cx="1832" cy="713"/>
            </a:xfrm>
          </p:grpSpPr>
          <p:grpSp>
            <p:nvGrpSpPr>
              <p:cNvPr id="59444" name="Group 7"/>
              <p:cNvGrpSpPr>
                <a:grpSpLocks/>
              </p:cNvGrpSpPr>
              <p:nvPr/>
            </p:nvGrpSpPr>
            <p:grpSpPr bwMode="auto">
              <a:xfrm>
                <a:off x="2290" y="3030"/>
                <a:ext cx="1832" cy="408"/>
                <a:chOff x="2290" y="3030"/>
                <a:chExt cx="1832" cy="408"/>
              </a:xfrm>
            </p:grpSpPr>
            <p:sp>
              <p:nvSpPr>
                <p:cNvPr id="59448" name="Freeform 8"/>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32"/>
                    <a:gd name="T49" fmla="*/ 0 h 408"/>
                    <a:gd name="T50" fmla="*/ 1832 w 1832"/>
                    <a:gd name="T51" fmla="*/ 408 h 4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close/>
                    </a:path>
                  </a:pathLst>
                </a:custGeom>
                <a:solidFill>
                  <a:srgbClr val="608788"/>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ea typeface="宋体" pitchFamily="2" charset="-122"/>
                  </a:endParaRPr>
                </a:p>
              </p:txBody>
            </p:sp>
            <p:sp>
              <p:nvSpPr>
                <p:cNvPr id="59449" name="Freeform 9"/>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88"/>
                    <a:gd name="T88" fmla="*/ 0 h 334"/>
                    <a:gd name="T89" fmla="*/ 288 w 288"/>
                    <a:gd name="T90" fmla="*/ 334 h 3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19"/>
                  </a:srgbClr>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ea typeface="宋体" pitchFamily="2" charset="-122"/>
                  </a:endParaRPr>
                </a:p>
              </p:txBody>
            </p:sp>
          </p:grpSp>
          <p:grpSp>
            <p:nvGrpSpPr>
              <p:cNvPr id="59445" name="Group 10"/>
              <p:cNvGrpSpPr>
                <a:grpSpLocks/>
              </p:cNvGrpSpPr>
              <p:nvPr/>
            </p:nvGrpSpPr>
            <p:grpSpPr bwMode="auto">
              <a:xfrm flipV="1">
                <a:off x="2290" y="2725"/>
                <a:ext cx="1406" cy="313"/>
                <a:chOff x="2290" y="3030"/>
                <a:chExt cx="1832" cy="408"/>
              </a:xfrm>
            </p:grpSpPr>
            <p:sp>
              <p:nvSpPr>
                <p:cNvPr id="59446" name="Freeform 11"/>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32"/>
                    <a:gd name="T49" fmla="*/ 0 h 408"/>
                    <a:gd name="T50" fmla="*/ 1832 w 1832"/>
                    <a:gd name="T51" fmla="*/ 408 h 4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close/>
                    </a:path>
                  </a:pathLst>
                </a:custGeom>
                <a:solidFill>
                  <a:srgbClr val="98B5B6"/>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ea typeface="宋体" pitchFamily="2" charset="-122"/>
                  </a:endParaRPr>
                </a:p>
              </p:txBody>
            </p:sp>
            <p:sp>
              <p:nvSpPr>
                <p:cNvPr id="59447" name="Freeform 12"/>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88"/>
                    <a:gd name="T88" fmla="*/ 0 h 334"/>
                    <a:gd name="T89" fmla="*/ 288 w 288"/>
                    <a:gd name="T90" fmla="*/ 334 h 3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19"/>
                  </a:srgbClr>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ea typeface="宋体" pitchFamily="2" charset="-122"/>
                  </a:endParaRPr>
                </a:p>
              </p:txBody>
            </p:sp>
          </p:grpSp>
        </p:grpSp>
        <p:grpSp>
          <p:nvGrpSpPr>
            <p:cNvPr id="59431" name="Group 13"/>
            <p:cNvGrpSpPr>
              <a:grpSpLocks/>
            </p:cNvGrpSpPr>
            <p:nvPr/>
          </p:nvGrpSpPr>
          <p:grpSpPr bwMode="auto">
            <a:xfrm>
              <a:off x="2717" y="1791"/>
              <a:ext cx="747" cy="625"/>
              <a:chOff x="2789" y="1735"/>
              <a:chExt cx="847" cy="688"/>
            </a:xfrm>
          </p:grpSpPr>
          <p:sp>
            <p:nvSpPr>
              <p:cNvPr id="59434" name="Oval 14"/>
              <p:cNvSpPr>
                <a:spLocks noChangeArrowheads="1"/>
              </p:cNvSpPr>
              <p:nvPr/>
            </p:nvSpPr>
            <p:spPr bwMode="gray">
              <a:xfrm>
                <a:off x="2789" y="1910"/>
                <a:ext cx="130" cy="338"/>
              </a:xfrm>
              <a:prstGeom prst="ellipse">
                <a:avLst/>
              </a:prstGeom>
              <a:gradFill rotWithShape="1">
                <a:gsLst>
                  <a:gs pos="0">
                    <a:srgbClr val="FFFFFF"/>
                  </a:gs>
                  <a:gs pos="50000">
                    <a:srgbClr val="83A6A7"/>
                  </a:gs>
                  <a:gs pos="100000">
                    <a:srgbClr val="FFFFFF"/>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p>
                <a:endParaRPr lang="zh-CN" altLang="en-US">
                  <a:ea typeface="宋体" pitchFamily="2" charset="-122"/>
                </a:endParaRPr>
              </a:p>
            </p:txBody>
          </p:sp>
          <p:sp>
            <p:nvSpPr>
              <p:cNvPr id="59435" name="Oval 15"/>
              <p:cNvSpPr>
                <a:spLocks noChangeArrowheads="1"/>
              </p:cNvSpPr>
              <p:nvPr/>
            </p:nvSpPr>
            <p:spPr bwMode="gray">
              <a:xfrm>
                <a:off x="2789" y="1910"/>
                <a:ext cx="130" cy="338"/>
              </a:xfrm>
              <a:prstGeom prst="ellipse">
                <a:avLst/>
              </a:prstGeom>
              <a:gradFill rotWithShape="1">
                <a:gsLst>
                  <a:gs pos="0">
                    <a:srgbClr val="83A6A7">
                      <a:alpha val="32001"/>
                    </a:srgbClr>
                  </a:gs>
                  <a:gs pos="100000">
                    <a:srgbClr val="000000">
                      <a:alpha val="89998"/>
                    </a:srgbClr>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p>
                <a:endParaRPr lang="zh-CN" altLang="en-US">
                  <a:ea typeface="宋体" pitchFamily="2" charset="-122"/>
                </a:endParaRPr>
              </a:p>
            </p:txBody>
          </p:sp>
          <p:sp>
            <p:nvSpPr>
              <p:cNvPr id="59436" name="Oval 16"/>
              <p:cNvSpPr>
                <a:spLocks noChangeArrowheads="1"/>
              </p:cNvSpPr>
              <p:nvPr/>
            </p:nvSpPr>
            <p:spPr bwMode="gray">
              <a:xfrm>
                <a:off x="2849" y="1909"/>
                <a:ext cx="787" cy="337"/>
              </a:xfrm>
              <a:prstGeom prst="ellipse">
                <a:avLst/>
              </a:prstGeom>
              <a:gradFill rotWithShape="1">
                <a:gsLst>
                  <a:gs pos="0">
                    <a:srgbClr val="475A5A"/>
                  </a:gs>
                  <a:gs pos="50000">
                    <a:srgbClr val="83A6A7"/>
                  </a:gs>
                  <a:gs pos="100000">
                    <a:srgbClr val="475A5A"/>
                  </a:gs>
                </a:gsLst>
                <a:lin ang="189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ea typeface="宋体" pitchFamily="2" charset="-122"/>
                </a:endParaRPr>
              </a:p>
            </p:txBody>
          </p:sp>
          <p:sp>
            <p:nvSpPr>
              <p:cNvPr id="59437" name="Oval 17"/>
              <p:cNvSpPr>
                <a:spLocks noChangeArrowheads="1"/>
              </p:cNvSpPr>
              <p:nvPr/>
            </p:nvSpPr>
            <p:spPr bwMode="gray">
              <a:xfrm>
                <a:off x="2849" y="1911"/>
                <a:ext cx="787" cy="338"/>
              </a:xfrm>
              <a:prstGeom prst="ellipse">
                <a:avLst/>
              </a:prstGeom>
              <a:gradFill rotWithShape="1">
                <a:gsLst>
                  <a:gs pos="0">
                    <a:srgbClr val="53696A"/>
                  </a:gs>
                  <a:gs pos="100000">
                    <a:srgbClr val="83A6A7">
                      <a:alpha val="0"/>
                    </a:srgbClr>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ea typeface="宋体" pitchFamily="2" charset="-122"/>
                </a:endParaRPr>
              </a:p>
            </p:txBody>
          </p:sp>
          <p:sp>
            <p:nvSpPr>
              <p:cNvPr id="59438" name="Oval 18"/>
              <p:cNvSpPr>
                <a:spLocks noChangeArrowheads="1"/>
              </p:cNvSpPr>
              <p:nvPr/>
            </p:nvSpPr>
            <p:spPr bwMode="gray">
              <a:xfrm>
                <a:off x="2888" y="1910"/>
                <a:ext cx="709" cy="338"/>
              </a:xfrm>
              <a:prstGeom prst="ellipse">
                <a:avLst/>
              </a:prstGeom>
              <a:solidFill>
                <a:srgbClr val="000000"/>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ea typeface="宋体" pitchFamily="2" charset="-122"/>
                </a:endParaRPr>
              </a:p>
            </p:txBody>
          </p:sp>
          <p:grpSp>
            <p:nvGrpSpPr>
              <p:cNvPr id="59439" name="Group 19"/>
              <p:cNvGrpSpPr>
                <a:grpSpLocks/>
              </p:cNvGrpSpPr>
              <p:nvPr/>
            </p:nvGrpSpPr>
            <p:grpSpPr bwMode="auto">
              <a:xfrm>
                <a:off x="2899" y="1735"/>
                <a:ext cx="687" cy="688"/>
                <a:chOff x="4166" y="1706"/>
                <a:chExt cx="1252" cy="1252"/>
              </a:xfrm>
            </p:grpSpPr>
            <p:sp>
              <p:nvSpPr>
                <p:cNvPr id="59440" name="Oval 20"/>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ea typeface="宋体" pitchFamily="2" charset="-122"/>
                  </a:endParaRPr>
                </a:p>
              </p:txBody>
            </p:sp>
            <p:sp>
              <p:nvSpPr>
                <p:cNvPr id="59441" name="Oval 21"/>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ea typeface="宋体" pitchFamily="2" charset="-122"/>
                  </a:endParaRPr>
                </a:p>
              </p:txBody>
            </p:sp>
            <p:sp>
              <p:nvSpPr>
                <p:cNvPr id="59442" name="Oval 22"/>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ea typeface="宋体" pitchFamily="2" charset="-122"/>
                  </a:endParaRPr>
                </a:p>
              </p:txBody>
            </p:sp>
            <p:sp>
              <p:nvSpPr>
                <p:cNvPr id="59443" name="Oval 23"/>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ea typeface="宋体" pitchFamily="2" charset="-122"/>
                  </a:endParaRPr>
                </a:p>
              </p:txBody>
            </p:sp>
          </p:grpSp>
        </p:grpSp>
        <p:sp>
          <p:nvSpPr>
            <p:cNvPr id="59432" name="Text Box 81"/>
            <p:cNvSpPr txBox="1">
              <a:spLocks noChangeArrowheads="1"/>
            </p:cNvSpPr>
            <p:nvPr/>
          </p:nvSpPr>
          <p:spPr bwMode="gray">
            <a:xfrm rot="3925970">
              <a:off x="2768" y="2866"/>
              <a:ext cx="121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r>
                <a:rPr lang="zh-CN" altLang="en-US" sz="2200" b="1" dirty="0">
                  <a:solidFill>
                    <a:schemeClr val="bg1"/>
                  </a:solidFill>
                </a:rPr>
                <a:t>泄露分析与攻击防御</a:t>
              </a:r>
              <a:endParaRPr lang="en-US" altLang="zh-CN" sz="2200" b="1" dirty="0">
                <a:solidFill>
                  <a:schemeClr val="bg1"/>
                </a:solidFill>
              </a:endParaRPr>
            </a:p>
          </p:txBody>
        </p:sp>
        <p:sp>
          <p:nvSpPr>
            <p:cNvPr id="59433" name="Text Box 82"/>
            <p:cNvSpPr txBox="1">
              <a:spLocks noChangeArrowheads="1"/>
            </p:cNvSpPr>
            <p:nvPr/>
          </p:nvSpPr>
          <p:spPr bwMode="gray">
            <a:xfrm rot="3925970">
              <a:off x="3517" y="2670"/>
              <a:ext cx="82"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endParaRPr lang="en-US" altLang="zh-CN" sz="2000" b="1" dirty="0"/>
            </a:p>
          </p:txBody>
        </p:sp>
      </p:grpSp>
      <p:grpSp>
        <p:nvGrpSpPr>
          <p:cNvPr id="59402" name="Group 96"/>
          <p:cNvGrpSpPr>
            <a:grpSpLocks/>
          </p:cNvGrpSpPr>
          <p:nvPr/>
        </p:nvGrpSpPr>
        <p:grpSpPr bwMode="auto">
          <a:xfrm>
            <a:off x="9411949" y="3621314"/>
            <a:ext cx="2707075" cy="4316399"/>
            <a:chOff x="3836" y="1721"/>
            <a:chExt cx="1199" cy="2023"/>
          </a:xfrm>
        </p:grpSpPr>
        <p:grpSp>
          <p:nvGrpSpPr>
            <p:cNvPr id="59411" name="Group 24"/>
            <p:cNvGrpSpPr>
              <a:grpSpLocks/>
            </p:cNvGrpSpPr>
            <p:nvPr/>
          </p:nvGrpSpPr>
          <p:grpSpPr bwMode="auto">
            <a:xfrm rot="3877067">
              <a:off x="4049" y="2757"/>
              <a:ext cx="1432" cy="541"/>
              <a:chOff x="2290" y="2725"/>
              <a:chExt cx="1832" cy="713"/>
            </a:xfrm>
          </p:grpSpPr>
          <p:grpSp>
            <p:nvGrpSpPr>
              <p:cNvPr id="59424" name="Group 25"/>
              <p:cNvGrpSpPr>
                <a:grpSpLocks/>
              </p:cNvGrpSpPr>
              <p:nvPr/>
            </p:nvGrpSpPr>
            <p:grpSpPr bwMode="auto">
              <a:xfrm>
                <a:off x="2290" y="3030"/>
                <a:ext cx="1832" cy="408"/>
                <a:chOff x="2290" y="3030"/>
                <a:chExt cx="1832" cy="408"/>
              </a:xfrm>
            </p:grpSpPr>
            <p:sp>
              <p:nvSpPr>
                <p:cNvPr id="59428" name="Freeform 26"/>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32"/>
                    <a:gd name="T49" fmla="*/ 0 h 408"/>
                    <a:gd name="T50" fmla="*/ 1832 w 1832"/>
                    <a:gd name="T51" fmla="*/ 408 h 4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close/>
                    </a:path>
                  </a:pathLst>
                </a:custGeom>
                <a:solidFill>
                  <a:srgbClr val="0066F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ea typeface="宋体" pitchFamily="2" charset="-122"/>
                  </a:endParaRPr>
                </a:p>
              </p:txBody>
            </p:sp>
            <p:sp>
              <p:nvSpPr>
                <p:cNvPr id="59429" name="Freeform 27"/>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88"/>
                    <a:gd name="T88" fmla="*/ 0 h 334"/>
                    <a:gd name="T89" fmla="*/ 288 w 288"/>
                    <a:gd name="T90" fmla="*/ 334 h 3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19"/>
                  </a:srgbClr>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ea typeface="宋体" pitchFamily="2" charset="-122"/>
                  </a:endParaRPr>
                </a:p>
              </p:txBody>
            </p:sp>
          </p:grpSp>
          <p:grpSp>
            <p:nvGrpSpPr>
              <p:cNvPr id="59425" name="Group 28"/>
              <p:cNvGrpSpPr>
                <a:grpSpLocks/>
              </p:cNvGrpSpPr>
              <p:nvPr/>
            </p:nvGrpSpPr>
            <p:grpSpPr bwMode="auto">
              <a:xfrm flipV="1">
                <a:off x="2290" y="2725"/>
                <a:ext cx="1406" cy="313"/>
                <a:chOff x="2290" y="3030"/>
                <a:chExt cx="1832" cy="408"/>
              </a:xfrm>
            </p:grpSpPr>
            <p:sp>
              <p:nvSpPr>
                <p:cNvPr id="59426" name="Freeform 29"/>
                <p:cNvSpPr>
                  <a:spLocks/>
                </p:cNvSpPr>
                <p:nvPr/>
              </p:nvSpPr>
              <p:spPr bwMode="gray">
                <a:xfrm>
                  <a:off x="2290" y="3030"/>
                  <a:ext cx="1832" cy="408"/>
                </a:xfrm>
                <a:custGeom>
                  <a:avLst/>
                  <a:gdLst>
                    <a:gd name="T0" fmla="*/ 1832 w 1832"/>
                    <a:gd name="T1" fmla="*/ 32 h 408"/>
                    <a:gd name="T2" fmla="*/ 1830 w 1832"/>
                    <a:gd name="T3" fmla="*/ 66 h 408"/>
                    <a:gd name="T4" fmla="*/ 1814 w 1832"/>
                    <a:gd name="T5" fmla="*/ 128 h 408"/>
                    <a:gd name="T6" fmla="*/ 1788 w 1832"/>
                    <a:gd name="T7" fmla="*/ 188 h 408"/>
                    <a:gd name="T8" fmla="*/ 1754 w 1832"/>
                    <a:gd name="T9" fmla="*/ 240 h 408"/>
                    <a:gd name="T10" fmla="*/ 1712 w 1832"/>
                    <a:gd name="T11" fmla="*/ 288 h 408"/>
                    <a:gd name="T12" fmla="*/ 1664 w 1832"/>
                    <a:gd name="T13" fmla="*/ 330 h 408"/>
                    <a:gd name="T14" fmla="*/ 1610 w 1832"/>
                    <a:gd name="T15" fmla="*/ 362 h 408"/>
                    <a:gd name="T16" fmla="*/ 1550 w 1832"/>
                    <a:gd name="T17" fmla="*/ 388 h 408"/>
                    <a:gd name="T18" fmla="*/ 1486 w 1832"/>
                    <a:gd name="T19" fmla="*/ 402 h 408"/>
                    <a:gd name="T20" fmla="*/ 1418 w 1832"/>
                    <a:gd name="T21" fmla="*/ 408 h 408"/>
                    <a:gd name="T22" fmla="*/ 0 w 1832"/>
                    <a:gd name="T23" fmla="*/ 408 h 408"/>
                    <a:gd name="T24" fmla="*/ 0 w 1832"/>
                    <a:gd name="T25" fmla="*/ 0 h 408"/>
                    <a:gd name="T26" fmla="*/ 1832 w 1832"/>
                    <a:gd name="T27" fmla="*/ 0 h 408"/>
                    <a:gd name="T28" fmla="*/ 1832 w 1832"/>
                    <a:gd name="T29" fmla="*/ 32 h 408"/>
                    <a:gd name="T30" fmla="*/ 1832 w 1832"/>
                    <a:gd name="T31" fmla="*/ 32 h 4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32"/>
                    <a:gd name="T49" fmla="*/ 0 h 408"/>
                    <a:gd name="T50" fmla="*/ 1832 w 1832"/>
                    <a:gd name="T51" fmla="*/ 408 h 4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close/>
                    </a:path>
                  </a:pathLst>
                </a:custGeom>
                <a:solidFill>
                  <a:srgbClr val="6699F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ea typeface="宋体" pitchFamily="2" charset="-122"/>
                  </a:endParaRPr>
                </a:p>
              </p:txBody>
            </p:sp>
            <p:sp>
              <p:nvSpPr>
                <p:cNvPr id="59427" name="Freeform 30"/>
                <p:cNvSpPr>
                  <a:spLocks/>
                </p:cNvSpPr>
                <p:nvPr/>
              </p:nvSpPr>
              <p:spPr bwMode="gray">
                <a:xfrm>
                  <a:off x="3810" y="3058"/>
                  <a:ext cx="288" cy="334"/>
                </a:xfrm>
                <a:custGeom>
                  <a:avLst/>
                  <a:gdLst>
                    <a:gd name="T0" fmla="*/ 288 w 288"/>
                    <a:gd name="T1" fmla="*/ 0 h 334"/>
                    <a:gd name="T2" fmla="*/ 284 w 288"/>
                    <a:gd name="T3" fmla="*/ 52 h 334"/>
                    <a:gd name="T4" fmla="*/ 272 w 288"/>
                    <a:gd name="T5" fmla="*/ 98 h 334"/>
                    <a:gd name="T6" fmla="*/ 254 w 288"/>
                    <a:gd name="T7" fmla="*/ 140 h 334"/>
                    <a:gd name="T8" fmla="*/ 230 w 288"/>
                    <a:gd name="T9" fmla="*/ 176 h 334"/>
                    <a:gd name="T10" fmla="*/ 204 w 288"/>
                    <a:gd name="T11" fmla="*/ 208 h 334"/>
                    <a:gd name="T12" fmla="*/ 174 w 288"/>
                    <a:gd name="T13" fmla="*/ 238 h 334"/>
                    <a:gd name="T14" fmla="*/ 144 w 288"/>
                    <a:gd name="T15" fmla="*/ 262 h 334"/>
                    <a:gd name="T16" fmla="*/ 112 w 288"/>
                    <a:gd name="T17" fmla="*/ 282 h 334"/>
                    <a:gd name="T18" fmla="*/ 84 w 288"/>
                    <a:gd name="T19" fmla="*/ 298 h 334"/>
                    <a:gd name="T20" fmla="*/ 56 w 288"/>
                    <a:gd name="T21" fmla="*/ 312 h 334"/>
                    <a:gd name="T22" fmla="*/ 34 w 288"/>
                    <a:gd name="T23" fmla="*/ 322 h 334"/>
                    <a:gd name="T24" fmla="*/ 16 w 288"/>
                    <a:gd name="T25" fmla="*/ 328 h 334"/>
                    <a:gd name="T26" fmla="*/ 4 w 288"/>
                    <a:gd name="T27" fmla="*/ 332 h 334"/>
                    <a:gd name="T28" fmla="*/ 0 w 288"/>
                    <a:gd name="T29" fmla="*/ 334 h 334"/>
                    <a:gd name="T30" fmla="*/ 4 w 288"/>
                    <a:gd name="T31" fmla="*/ 332 h 334"/>
                    <a:gd name="T32" fmla="*/ 16 w 288"/>
                    <a:gd name="T33" fmla="*/ 326 h 334"/>
                    <a:gd name="T34" fmla="*/ 34 w 288"/>
                    <a:gd name="T35" fmla="*/ 318 h 334"/>
                    <a:gd name="T36" fmla="*/ 56 w 288"/>
                    <a:gd name="T37" fmla="*/ 304 h 334"/>
                    <a:gd name="T38" fmla="*/ 84 w 288"/>
                    <a:gd name="T39" fmla="*/ 288 h 334"/>
                    <a:gd name="T40" fmla="*/ 112 w 288"/>
                    <a:gd name="T41" fmla="*/ 266 h 334"/>
                    <a:gd name="T42" fmla="*/ 142 w 288"/>
                    <a:gd name="T43" fmla="*/ 242 h 334"/>
                    <a:gd name="T44" fmla="*/ 170 w 288"/>
                    <a:gd name="T45" fmla="*/ 212 h 334"/>
                    <a:gd name="T46" fmla="*/ 196 w 288"/>
                    <a:gd name="T47" fmla="*/ 180 h 334"/>
                    <a:gd name="T48" fmla="*/ 220 w 288"/>
                    <a:gd name="T49" fmla="*/ 142 h 334"/>
                    <a:gd name="T50" fmla="*/ 238 w 288"/>
                    <a:gd name="T51" fmla="*/ 100 h 334"/>
                    <a:gd name="T52" fmla="*/ 250 w 288"/>
                    <a:gd name="T53" fmla="*/ 54 h 334"/>
                    <a:gd name="T54" fmla="*/ 254 w 288"/>
                    <a:gd name="T55" fmla="*/ 2 h 334"/>
                    <a:gd name="T56" fmla="*/ 288 w 288"/>
                    <a:gd name="T57" fmla="*/ 0 h 3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88"/>
                    <a:gd name="T88" fmla="*/ 0 h 334"/>
                    <a:gd name="T89" fmla="*/ 288 w 288"/>
                    <a:gd name="T90" fmla="*/ 334 h 3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19"/>
                  </a:srgbClr>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ea typeface="宋体" pitchFamily="2" charset="-122"/>
                  </a:endParaRPr>
                </a:p>
              </p:txBody>
            </p:sp>
          </p:grpSp>
        </p:grpSp>
        <p:sp>
          <p:nvSpPr>
            <p:cNvPr id="59412" name="Oval 31"/>
            <p:cNvSpPr>
              <a:spLocks noChangeArrowheads="1"/>
            </p:cNvSpPr>
            <p:nvPr/>
          </p:nvSpPr>
          <p:spPr bwMode="gray">
            <a:xfrm>
              <a:off x="3836" y="1942"/>
              <a:ext cx="115" cy="307"/>
            </a:xfrm>
            <a:prstGeom prst="ellipse">
              <a:avLst/>
            </a:prstGeom>
            <a:gradFill rotWithShape="1">
              <a:gsLst>
                <a:gs pos="0">
                  <a:srgbClr val="FFFFFF"/>
                </a:gs>
                <a:gs pos="50000">
                  <a:srgbClr val="3399FF"/>
                </a:gs>
                <a:gs pos="100000">
                  <a:srgbClr val="FFFFFF"/>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p>
              <a:endParaRPr lang="zh-CN" altLang="en-US">
                <a:ea typeface="宋体" pitchFamily="2" charset="-122"/>
              </a:endParaRPr>
            </a:p>
          </p:txBody>
        </p:sp>
        <p:sp>
          <p:nvSpPr>
            <p:cNvPr id="59413" name="Oval 32"/>
            <p:cNvSpPr>
              <a:spLocks noChangeArrowheads="1"/>
            </p:cNvSpPr>
            <p:nvPr/>
          </p:nvSpPr>
          <p:spPr bwMode="gray">
            <a:xfrm>
              <a:off x="3836" y="1942"/>
              <a:ext cx="115" cy="307"/>
            </a:xfrm>
            <a:prstGeom prst="ellipse">
              <a:avLst/>
            </a:prstGeom>
            <a:gradFill rotWithShape="1">
              <a:gsLst>
                <a:gs pos="0">
                  <a:srgbClr val="3399FF">
                    <a:alpha val="32001"/>
                  </a:srgbClr>
                </a:gs>
                <a:gs pos="100000">
                  <a:srgbClr val="000000">
                    <a:alpha val="89998"/>
                  </a:srgbClr>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p>
              <a:endParaRPr lang="zh-CN" altLang="en-US">
                <a:ea typeface="宋体" pitchFamily="2" charset="-122"/>
              </a:endParaRPr>
            </a:p>
          </p:txBody>
        </p:sp>
        <p:sp>
          <p:nvSpPr>
            <p:cNvPr id="59414" name="Oval 33"/>
            <p:cNvSpPr>
              <a:spLocks noChangeArrowheads="1"/>
            </p:cNvSpPr>
            <p:nvPr/>
          </p:nvSpPr>
          <p:spPr bwMode="gray">
            <a:xfrm>
              <a:off x="3900" y="1942"/>
              <a:ext cx="834" cy="307"/>
            </a:xfrm>
            <a:prstGeom prst="ellipse">
              <a:avLst/>
            </a:prstGeom>
            <a:gradFill rotWithShape="1">
              <a:gsLst>
                <a:gs pos="0">
                  <a:srgbClr val="1C538A"/>
                </a:gs>
                <a:gs pos="50000">
                  <a:srgbClr val="3399FF"/>
                </a:gs>
                <a:gs pos="100000">
                  <a:srgbClr val="1C538A"/>
                </a:gs>
              </a:gsLst>
              <a:lin ang="189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ea typeface="宋体" pitchFamily="2" charset="-122"/>
              </a:endParaRPr>
            </a:p>
          </p:txBody>
        </p:sp>
        <p:sp>
          <p:nvSpPr>
            <p:cNvPr id="59415" name="Oval 34"/>
            <p:cNvSpPr>
              <a:spLocks noChangeArrowheads="1"/>
            </p:cNvSpPr>
            <p:nvPr/>
          </p:nvSpPr>
          <p:spPr bwMode="gray">
            <a:xfrm>
              <a:off x="3901" y="1944"/>
              <a:ext cx="834" cy="307"/>
            </a:xfrm>
            <a:prstGeom prst="ellipse">
              <a:avLst/>
            </a:prstGeom>
            <a:gradFill rotWithShape="1">
              <a:gsLst>
                <a:gs pos="0">
                  <a:srgbClr val="2061A2"/>
                </a:gs>
                <a:gs pos="100000">
                  <a:srgbClr val="3399FF">
                    <a:alpha val="0"/>
                  </a:srgbClr>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ea typeface="宋体" pitchFamily="2" charset="-122"/>
              </a:endParaRPr>
            </a:p>
          </p:txBody>
        </p:sp>
        <p:sp>
          <p:nvSpPr>
            <p:cNvPr id="59416" name="Oval 35"/>
            <p:cNvSpPr>
              <a:spLocks noChangeArrowheads="1"/>
            </p:cNvSpPr>
            <p:nvPr/>
          </p:nvSpPr>
          <p:spPr bwMode="gray">
            <a:xfrm>
              <a:off x="3941" y="1942"/>
              <a:ext cx="751" cy="307"/>
            </a:xfrm>
            <a:prstGeom prst="ellipse">
              <a:avLst/>
            </a:prstGeom>
            <a:solidFill>
              <a:srgbClr val="000000"/>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ea typeface="宋体" pitchFamily="2" charset="-122"/>
              </a:endParaRPr>
            </a:p>
          </p:txBody>
        </p:sp>
        <p:grpSp>
          <p:nvGrpSpPr>
            <p:cNvPr id="59417" name="Group 36"/>
            <p:cNvGrpSpPr>
              <a:grpSpLocks/>
            </p:cNvGrpSpPr>
            <p:nvPr/>
          </p:nvGrpSpPr>
          <p:grpSpPr bwMode="auto">
            <a:xfrm>
              <a:off x="3953" y="1721"/>
              <a:ext cx="728" cy="749"/>
              <a:chOff x="4166" y="1706"/>
              <a:chExt cx="1252" cy="1252"/>
            </a:xfrm>
          </p:grpSpPr>
          <p:sp>
            <p:nvSpPr>
              <p:cNvPr id="59420" name="Oval 37"/>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ea typeface="宋体" pitchFamily="2" charset="-122"/>
                </a:endParaRPr>
              </a:p>
            </p:txBody>
          </p:sp>
          <p:sp>
            <p:nvSpPr>
              <p:cNvPr id="59421" name="Oval 38"/>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ea typeface="宋体" pitchFamily="2" charset="-122"/>
                </a:endParaRPr>
              </a:p>
            </p:txBody>
          </p:sp>
          <p:sp>
            <p:nvSpPr>
              <p:cNvPr id="59422" name="Oval 39"/>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ea typeface="宋体" pitchFamily="2" charset="-122"/>
                </a:endParaRPr>
              </a:p>
            </p:txBody>
          </p:sp>
          <p:sp>
            <p:nvSpPr>
              <p:cNvPr id="59423" name="Oval 40"/>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ea typeface="宋体" pitchFamily="2" charset="-122"/>
                </a:endParaRPr>
              </a:p>
            </p:txBody>
          </p:sp>
        </p:grpSp>
        <p:sp>
          <p:nvSpPr>
            <p:cNvPr id="59418" name="Text Box 83"/>
            <p:cNvSpPr txBox="1">
              <a:spLocks noChangeArrowheads="1"/>
            </p:cNvSpPr>
            <p:nvPr/>
          </p:nvSpPr>
          <p:spPr bwMode="gray">
            <a:xfrm rot="3925970">
              <a:off x="3969" y="2956"/>
              <a:ext cx="128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r>
                <a:rPr lang="zh-CN" altLang="en-US" sz="2200" b="1" dirty="0">
                  <a:solidFill>
                    <a:schemeClr val="bg1"/>
                  </a:solidFill>
                </a:rPr>
                <a:t>攻、评、防、用深化</a:t>
              </a:r>
              <a:endParaRPr lang="en-US" altLang="zh-CN" sz="2200" b="1" dirty="0">
                <a:solidFill>
                  <a:schemeClr val="bg1"/>
                </a:solidFill>
              </a:endParaRPr>
            </a:p>
          </p:txBody>
        </p:sp>
        <p:sp>
          <p:nvSpPr>
            <p:cNvPr id="59419" name="Text Box 84"/>
            <p:cNvSpPr txBox="1">
              <a:spLocks noChangeArrowheads="1"/>
            </p:cNvSpPr>
            <p:nvPr/>
          </p:nvSpPr>
          <p:spPr bwMode="gray">
            <a:xfrm rot="3925970">
              <a:off x="4746" y="2760"/>
              <a:ext cx="82"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endParaRPr lang="en-US" altLang="zh-CN" sz="2000" b="1" dirty="0"/>
            </a:p>
          </p:txBody>
        </p:sp>
      </p:grpSp>
      <p:grpSp>
        <p:nvGrpSpPr>
          <p:cNvPr id="59403" name="Group 85"/>
          <p:cNvGrpSpPr>
            <a:grpSpLocks/>
          </p:cNvGrpSpPr>
          <p:nvPr/>
        </p:nvGrpSpPr>
        <p:grpSpPr bwMode="auto">
          <a:xfrm>
            <a:off x="238688" y="2356520"/>
            <a:ext cx="11521666" cy="539609"/>
            <a:chOff x="166" y="1187"/>
            <a:chExt cx="4146" cy="239"/>
          </a:xfrm>
        </p:grpSpPr>
        <p:sp>
          <p:nvSpPr>
            <p:cNvPr id="59404" name="Text Box 86"/>
            <p:cNvSpPr txBox="1">
              <a:spLocks noChangeArrowheads="1"/>
            </p:cNvSpPr>
            <p:nvPr/>
          </p:nvSpPr>
          <p:spPr bwMode="gray">
            <a:xfrm>
              <a:off x="1112" y="1199"/>
              <a:ext cx="457"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r>
                <a:rPr lang="en-US" altLang="zh-CN" dirty="0">
                  <a:solidFill>
                    <a:schemeClr val="tx2"/>
                  </a:solidFill>
                  <a:latin typeface="Verdana" pitchFamily="34" charset="0"/>
                  <a:ea typeface="宋体" pitchFamily="2" charset="-122"/>
                </a:rPr>
                <a:t>1995</a:t>
              </a:r>
            </a:p>
          </p:txBody>
        </p:sp>
        <p:sp>
          <p:nvSpPr>
            <p:cNvPr id="59405" name="Text Box 87"/>
            <p:cNvSpPr txBox="1">
              <a:spLocks noChangeArrowheads="1"/>
            </p:cNvSpPr>
            <p:nvPr/>
          </p:nvSpPr>
          <p:spPr bwMode="gray">
            <a:xfrm>
              <a:off x="2118" y="1208"/>
              <a:ext cx="457"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r>
                <a:rPr lang="en-US" altLang="zh-CN" dirty="0">
                  <a:solidFill>
                    <a:schemeClr val="tx2"/>
                  </a:solidFill>
                  <a:latin typeface="Verdana" pitchFamily="34" charset="0"/>
                  <a:ea typeface="宋体" pitchFamily="2" charset="-122"/>
                </a:rPr>
                <a:t>2000</a:t>
              </a:r>
            </a:p>
          </p:txBody>
        </p:sp>
        <p:cxnSp>
          <p:nvCxnSpPr>
            <p:cNvPr id="59409" name="AutoShape 91"/>
            <p:cNvCxnSpPr>
              <a:cxnSpLocks noChangeShapeType="1"/>
            </p:cNvCxnSpPr>
            <p:nvPr/>
          </p:nvCxnSpPr>
          <p:spPr bwMode="gray">
            <a:xfrm>
              <a:off x="3526" y="1299"/>
              <a:ext cx="786" cy="0"/>
            </a:xfrm>
            <a:prstGeom prst="straightConnector1">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cxnSp>
        <p:sp>
          <p:nvSpPr>
            <p:cNvPr id="108" name="Text Box 86"/>
            <p:cNvSpPr txBox="1">
              <a:spLocks noChangeArrowheads="1"/>
            </p:cNvSpPr>
            <p:nvPr/>
          </p:nvSpPr>
          <p:spPr bwMode="gray">
            <a:xfrm>
              <a:off x="166" y="1187"/>
              <a:ext cx="457"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r>
                <a:rPr lang="en-US" altLang="zh-CN" dirty="0">
                  <a:solidFill>
                    <a:schemeClr val="tx2"/>
                  </a:solidFill>
                  <a:latin typeface="Verdana" pitchFamily="34" charset="0"/>
                  <a:ea typeface="宋体" pitchFamily="2" charset="-122"/>
                </a:rPr>
                <a:t>1943</a:t>
              </a:r>
            </a:p>
          </p:txBody>
        </p:sp>
        <p:cxnSp>
          <p:nvCxnSpPr>
            <p:cNvPr id="109" name="AutoShape 90"/>
            <p:cNvCxnSpPr>
              <a:cxnSpLocks noChangeShapeType="1"/>
            </p:cNvCxnSpPr>
            <p:nvPr/>
          </p:nvCxnSpPr>
          <p:spPr bwMode="gray">
            <a:xfrm>
              <a:off x="602" y="1299"/>
              <a:ext cx="488" cy="0"/>
            </a:xfrm>
            <a:prstGeom prst="straightConnector1">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15" name="AutoShape 90"/>
            <p:cNvCxnSpPr>
              <a:cxnSpLocks noChangeShapeType="1"/>
            </p:cNvCxnSpPr>
            <p:nvPr/>
          </p:nvCxnSpPr>
          <p:spPr bwMode="gray">
            <a:xfrm>
              <a:off x="1549" y="1299"/>
              <a:ext cx="571" cy="0"/>
            </a:xfrm>
            <a:prstGeom prst="straightConnector1">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cxnSp>
        <p:sp>
          <p:nvSpPr>
            <p:cNvPr id="117" name="Text Box 87"/>
            <p:cNvSpPr txBox="1">
              <a:spLocks noChangeArrowheads="1"/>
            </p:cNvSpPr>
            <p:nvPr/>
          </p:nvSpPr>
          <p:spPr bwMode="gray">
            <a:xfrm>
              <a:off x="3103" y="1187"/>
              <a:ext cx="371"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r>
                <a:rPr lang="en-US" altLang="zh-CN" dirty="0">
                  <a:solidFill>
                    <a:schemeClr val="tx2"/>
                  </a:solidFill>
                  <a:latin typeface="Verdana" pitchFamily="34" charset="0"/>
                  <a:ea typeface="宋体" pitchFamily="2" charset="-122"/>
                </a:rPr>
                <a:t>2010</a:t>
              </a:r>
            </a:p>
          </p:txBody>
        </p:sp>
        <p:cxnSp>
          <p:nvCxnSpPr>
            <p:cNvPr id="118" name="AutoShape 90"/>
            <p:cNvCxnSpPr>
              <a:cxnSpLocks noChangeShapeType="1"/>
            </p:cNvCxnSpPr>
            <p:nvPr/>
          </p:nvCxnSpPr>
          <p:spPr bwMode="gray">
            <a:xfrm>
              <a:off x="2529" y="1299"/>
              <a:ext cx="571" cy="0"/>
            </a:xfrm>
            <a:prstGeom prst="straightConnector1">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cxnSp>
      </p:grpSp>
      <p:sp>
        <p:nvSpPr>
          <p:cNvPr id="101" name="AutoShape 5"/>
          <p:cNvSpPr>
            <a:spLocks noChangeArrowheads="1"/>
          </p:cNvSpPr>
          <p:nvPr/>
        </p:nvSpPr>
        <p:spPr bwMode="gray">
          <a:xfrm>
            <a:off x="1875700" y="1424409"/>
            <a:ext cx="3781425" cy="500063"/>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2.1 </a:t>
            </a:r>
            <a:r>
              <a:rPr lang="zh-CN" altLang="en-US" sz="2800" dirty="0">
                <a:solidFill>
                  <a:srgbClr val="000000"/>
                </a:solidFill>
                <a:latin typeface="华文中宋" pitchFamily="2" charset="-122"/>
                <a:ea typeface="华文中宋" pitchFamily="2" charset="-122"/>
              </a:rPr>
              <a:t>发展历程</a:t>
            </a:r>
          </a:p>
        </p:txBody>
      </p:sp>
      <p:grpSp>
        <p:nvGrpSpPr>
          <p:cNvPr id="102" name="组合 4"/>
          <p:cNvGrpSpPr>
            <a:grpSpLocks/>
          </p:cNvGrpSpPr>
          <p:nvPr/>
        </p:nvGrpSpPr>
        <p:grpSpPr bwMode="auto">
          <a:xfrm>
            <a:off x="8423613" y="124272"/>
            <a:ext cx="4199467" cy="589281"/>
            <a:chOff x="288838" y="21598"/>
            <a:chExt cx="4278985" cy="590400"/>
          </a:xfrm>
        </p:grpSpPr>
        <p:sp>
          <p:nvSpPr>
            <p:cNvPr id="103" name="圆角矩形 102"/>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04" name="圆角矩形 4"/>
            <p:cNvSpPr/>
            <p:nvPr/>
          </p:nvSpPr>
          <p:spPr>
            <a:xfrm>
              <a:off x="317394" y="51006"/>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国内外研究现状及分析</a:t>
              </a:r>
            </a:p>
          </p:txBody>
        </p:sp>
      </p:grpSp>
      <p:sp>
        <p:nvSpPr>
          <p:cNvPr id="105" name="AutoShape 38"/>
          <p:cNvSpPr>
            <a:spLocks noChangeArrowheads="1"/>
          </p:cNvSpPr>
          <p:nvPr/>
        </p:nvSpPr>
        <p:spPr bwMode="gray">
          <a:xfrm>
            <a:off x="7232229" y="52264"/>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06" name="Text Box 40"/>
          <p:cNvSpPr txBox="1">
            <a:spLocks noChangeArrowheads="1"/>
          </p:cNvSpPr>
          <p:nvPr/>
        </p:nvSpPr>
        <p:spPr bwMode="gray">
          <a:xfrm>
            <a:off x="7507678" y="83272"/>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11" name="矩形 10"/>
          <p:cNvSpPr/>
          <p:nvPr/>
        </p:nvSpPr>
        <p:spPr>
          <a:xfrm>
            <a:off x="1278069" y="3131010"/>
            <a:ext cx="1112805" cy="461665"/>
          </a:xfrm>
          <a:prstGeom prst="rect">
            <a:avLst/>
          </a:prstGeom>
        </p:spPr>
        <p:txBody>
          <a:bodyPr wrap="none">
            <a:spAutoFit/>
          </a:bodyPr>
          <a:lstStyle/>
          <a:p>
            <a:r>
              <a:rPr lang="zh-CN" altLang="en-US" sz="2400" b="1" dirty="0">
                <a:solidFill>
                  <a:srgbClr val="C00000"/>
                </a:solidFill>
              </a:rPr>
              <a:t>萌芽期</a:t>
            </a:r>
            <a:endParaRPr lang="en-US" altLang="zh-CN" sz="2400" b="1" dirty="0">
              <a:solidFill>
                <a:srgbClr val="C00000"/>
              </a:solidFill>
            </a:endParaRPr>
          </a:p>
        </p:txBody>
      </p:sp>
      <p:sp>
        <p:nvSpPr>
          <p:cNvPr id="121" name="矩形 120"/>
          <p:cNvSpPr/>
          <p:nvPr/>
        </p:nvSpPr>
        <p:spPr>
          <a:xfrm>
            <a:off x="4385894" y="3113178"/>
            <a:ext cx="1112805" cy="461665"/>
          </a:xfrm>
          <a:prstGeom prst="rect">
            <a:avLst/>
          </a:prstGeom>
        </p:spPr>
        <p:txBody>
          <a:bodyPr wrap="none">
            <a:spAutoFit/>
          </a:bodyPr>
          <a:lstStyle/>
          <a:p>
            <a:r>
              <a:rPr lang="zh-CN" altLang="en-US" sz="2400" b="1" dirty="0">
                <a:solidFill>
                  <a:srgbClr val="C00000"/>
                </a:solidFill>
              </a:rPr>
              <a:t>提出期</a:t>
            </a:r>
            <a:endParaRPr lang="en-US" altLang="zh-CN" sz="2400" b="1" dirty="0">
              <a:solidFill>
                <a:srgbClr val="C00000"/>
              </a:solidFill>
            </a:endParaRPr>
          </a:p>
        </p:txBody>
      </p:sp>
      <p:sp>
        <p:nvSpPr>
          <p:cNvPr id="122" name="矩形 121"/>
          <p:cNvSpPr/>
          <p:nvPr/>
        </p:nvSpPr>
        <p:spPr>
          <a:xfrm>
            <a:off x="7252674" y="3185186"/>
            <a:ext cx="1112805" cy="461665"/>
          </a:xfrm>
          <a:prstGeom prst="rect">
            <a:avLst/>
          </a:prstGeom>
        </p:spPr>
        <p:txBody>
          <a:bodyPr wrap="none">
            <a:spAutoFit/>
          </a:bodyPr>
          <a:lstStyle/>
          <a:p>
            <a:r>
              <a:rPr lang="zh-CN" altLang="en-US" sz="2400" b="1" dirty="0">
                <a:solidFill>
                  <a:srgbClr val="C00000"/>
                </a:solidFill>
              </a:rPr>
              <a:t>发展期</a:t>
            </a:r>
            <a:endParaRPr lang="en-US" altLang="zh-CN" sz="2400" b="1" dirty="0">
              <a:solidFill>
                <a:srgbClr val="C00000"/>
              </a:solidFill>
            </a:endParaRPr>
          </a:p>
        </p:txBody>
      </p:sp>
      <p:sp>
        <p:nvSpPr>
          <p:cNvPr id="123" name="矩形 122"/>
          <p:cNvSpPr/>
          <p:nvPr/>
        </p:nvSpPr>
        <p:spPr>
          <a:xfrm>
            <a:off x="9966943" y="3122731"/>
            <a:ext cx="1112805" cy="461665"/>
          </a:xfrm>
          <a:prstGeom prst="rect">
            <a:avLst/>
          </a:prstGeom>
        </p:spPr>
        <p:txBody>
          <a:bodyPr wrap="none">
            <a:spAutoFit/>
          </a:bodyPr>
          <a:lstStyle/>
          <a:p>
            <a:r>
              <a:rPr lang="zh-CN" altLang="en-US" sz="2400" b="1" dirty="0">
                <a:solidFill>
                  <a:srgbClr val="C00000"/>
                </a:solidFill>
              </a:rPr>
              <a:t>鼎盛期</a:t>
            </a:r>
            <a:endParaRPr lang="en-US" altLang="zh-CN" sz="2400" b="1" dirty="0">
              <a:solidFill>
                <a:srgbClr val="C00000"/>
              </a:solidFill>
            </a:endParaRPr>
          </a:p>
        </p:txBody>
      </p:sp>
    </p:spTree>
    <p:extLst>
      <p:ext uri="{BB962C8B-B14F-4D97-AF65-F5344CB8AC3E}">
        <p14:creationId xmlns:p14="http://schemas.microsoft.com/office/powerpoint/2010/main" val="6798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2" name="组合 4"/>
          <p:cNvGrpSpPr>
            <a:grpSpLocks/>
          </p:cNvGrpSpPr>
          <p:nvPr/>
        </p:nvGrpSpPr>
        <p:grpSpPr bwMode="auto">
          <a:xfrm>
            <a:off x="8423613" y="124272"/>
            <a:ext cx="4199467" cy="589281"/>
            <a:chOff x="288838" y="21598"/>
            <a:chExt cx="4278985" cy="590400"/>
          </a:xfrm>
        </p:grpSpPr>
        <p:sp>
          <p:nvSpPr>
            <p:cNvPr id="43" name="圆角矩形 42"/>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4" name="圆角矩形 4"/>
            <p:cNvSpPr/>
            <p:nvPr/>
          </p:nvSpPr>
          <p:spPr>
            <a:xfrm>
              <a:off x="317394" y="51006"/>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国内外研究现状及分析</a:t>
              </a:r>
            </a:p>
          </p:txBody>
        </p:sp>
      </p:grpSp>
      <p:sp>
        <p:nvSpPr>
          <p:cNvPr id="31" name="AutoShape 38"/>
          <p:cNvSpPr>
            <a:spLocks noChangeArrowheads="1"/>
          </p:cNvSpPr>
          <p:nvPr/>
        </p:nvSpPr>
        <p:spPr bwMode="gray">
          <a:xfrm>
            <a:off x="7232229" y="52264"/>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2" name="Text Box 40"/>
          <p:cNvSpPr txBox="1">
            <a:spLocks noChangeArrowheads="1"/>
          </p:cNvSpPr>
          <p:nvPr/>
        </p:nvSpPr>
        <p:spPr bwMode="gray">
          <a:xfrm>
            <a:off x="7507678" y="83272"/>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33" name="AutoShape 5"/>
          <p:cNvSpPr>
            <a:spLocks noChangeArrowheads="1"/>
          </p:cNvSpPr>
          <p:nvPr/>
        </p:nvSpPr>
        <p:spPr bwMode="gray">
          <a:xfrm>
            <a:off x="1875700" y="1132384"/>
            <a:ext cx="3781425" cy="500063"/>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2.1 </a:t>
            </a:r>
            <a:r>
              <a:rPr lang="zh-CN" altLang="en-US" sz="2800" dirty="0">
                <a:solidFill>
                  <a:srgbClr val="000000"/>
                </a:solidFill>
                <a:latin typeface="华文中宋" pitchFamily="2" charset="-122"/>
                <a:ea typeface="华文中宋" pitchFamily="2" charset="-122"/>
              </a:rPr>
              <a:t>发展历程</a:t>
            </a:r>
          </a:p>
        </p:txBody>
      </p:sp>
      <p:sp>
        <p:nvSpPr>
          <p:cNvPr id="34" name="矩形 33"/>
          <p:cNvSpPr/>
          <p:nvPr/>
        </p:nvSpPr>
        <p:spPr>
          <a:xfrm>
            <a:off x="1461840" y="1819027"/>
            <a:ext cx="9466053" cy="461665"/>
          </a:xfrm>
          <a:prstGeom prst="rect">
            <a:avLst/>
          </a:prstGeom>
        </p:spPr>
        <p:txBody>
          <a:bodyPr wrap="none">
            <a:spAutoFit/>
          </a:bodyPr>
          <a:lstStyle/>
          <a:p>
            <a:r>
              <a:rPr lang="zh-CN" altLang="en-US" sz="2400" b="1" dirty="0">
                <a:solidFill>
                  <a:srgbClr val="C00000"/>
                </a:solidFill>
              </a:rPr>
              <a:t>萌芽期：军方率先发现电子设备运行旁路泄露问题，并秘密开展研究</a:t>
            </a:r>
            <a:endParaRPr lang="en-US" altLang="zh-CN" sz="2400" b="1" dirty="0">
              <a:solidFill>
                <a:srgbClr val="C00000"/>
              </a:solidFill>
            </a:endParaRPr>
          </a:p>
        </p:txBody>
      </p:sp>
      <p:sp>
        <p:nvSpPr>
          <p:cNvPr id="35" name="Rectangle 6"/>
          <p:cNvSpPr>
            <a:spLocks noChangeArrowheads="1"/>
          </p:cNvSpPr>
          <p:nvPr/>
        </p:nvSpPr>
        <p:spPr bwMode="auto">
          <a:xfrm>
            <a:off x="669752" y="2496940"/>
            <a:ext cx="6977573" cy="47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50000"/>
              </a:lnSpc>
            </a:pPr>
            <a:r>
              <a:rPr lang="zh-CN" altLang="en-US" sz="2400" dirty="0">
                <a:solidFill>
                  <a:srgbClr val="000066"/>
                </a:solidFill>
                <a:latin typeface="Times New Roman" pitchFamily="18" charset="0"/>
                <a:ea typeface="黑体" pitchFamily="49" charset="-122"/>
              </a:rPr>
              <a:t>（</a:t>
            </a:r>
            <a:r>
              <a:rPr lang="en-US" altLang="zh-CN" sz="2400" dirty="0">
                <a:solidFill>
                  <a:srgbClr val="000066"/>
                </a:solidFill>
                <a:latin typeface="Times New Roman" pitchFamily="18" charset="0"/>
                <a:ea typeface="黑体" pitchFamily="49" charset="-122"/>
              </a:rPr>
              <a:t>1</a:t>
            </a:r>
            <a:r>
              <a:rPr lang="zh-CN" altLang="en-US" sz="2400" dirty="0">
                <a:solidFill>
                  <a:srgbClr val="000066"/>
                </a:solidFill>
                <a:latin typeface="Times New Roman" pitchFamily="18" charset="0"/>
                <a:ea typeface="黑体" pitchFamily="49" charset="-122"/>
              </a:rPr>
              <a:t>）瞬态电磁脉冲辐射监测技术研究</a:t>
            </a:r>
            <a:endParaRPr lang="en-US" altLang="zh-CN" sz="2400" dirty="0">
              <a:solidFill>
                <a:srgbClr val="000066"/>
              </a:solidFill>
              <a:latin typeface="Times New Roman" pitchFamily="18" charset="0"/>
              <a:ea typeface="黑体" pitchFamily="49" charset="-122"/>
            </a:endParaRPr>
          </a:p>
          <a:p>
            <a:pPr>
              <a:lnSpc>
                <a:spcPct val="150000"/>
              </a:lnSpc>
            </a:pPr>
            <a:r>
              <a:rPr lang="zh-CN" altLang="en-US" sz="2400" dirty="0">
                <a:solidFill>
                  <a:srgbClr val="000066"/>
                </a:solidFill>
                <a:latin typeface="Times New Roman" pitchFamily="18" charset="0"/>
                <a:ea typeface="黑体" pitchFamily="49" charset="-122"/>
              </a:rPr>
              <a:t>       早在</a:t>
            </a:r>
            <a:r>
              <a:rPr lang="en-US" altLang="zh-CN" sz="2400" dirty="0">
                <a:solidFill>
                  <a:srgbClr val="000066"/>
                </a:solidFill>
                <a:latin typeface="Times New Roman" pitchFamily="18" charset="0"/>
                <a:ea typeface="黑体" pitchFamily="49" charset="-122"/>
              </a:rPr>
              <a:t>1943</a:t>
            </a:r>
            <a:r>
              <a:rPr lang="zh-CN" altLang="en-US" sz="2400" dirty="0">
                <a:solidFill>
                  <a:srgbClr val="000066"/>
                </a:solidFill>
                <a:latin typeface="Times New Roman" pitchFamily="18" charset="0"/>
                <a:ea typeface="黑体" pitchFamily="49" charset="-122"/>
              </a:rPr>
              <a:t>年，美国军方在调试加密电传终端（贝尔电话</a:t>
            </a:r>
            <a:r>
              <a:rPr lang="en-US" altLang="zh-CN" sz="2400" dirty="0">
                <a:solidFill>
                  <a:srgbClr val="000066"/>
                </a:solidFill>
                <a:latin typeface="Times New Roman" pitchFamily="18" charset="0"/>
                <a:ea typeface="黑体" pitchFamily="49" charset="-122"/>
              </a:rPr>
              <a:t>131-B2</a:t>
            </a:r>
            <a:r>
              <a:rPr lang="zh-CN" altLang="en-US" sz="2400" dirty="0">
                <a:solidFill>
                  <a:srgbClr val="000066"/>
                </a:solidFill>
                <a:latin typeface="Times New Roman" pitchFamily="18" charset="0"/>
                <a:ea typeface="黑体" pitchFamily="49" charset="-122"/>
              </a:rPr>
              <a:t>）时，就发现电子设备的杂散电磁脉冲辐射会导致敏感信息泄露，并认为这将成为信息对抗的新领域，展开了瞬态电磁脉冲辐射监测技术（</a:t>
            </a:r>
            <a:r>
              <a:rPr lang="en-US" altLang="zh-CN" sz="2400" dirty="0">
                <a:solidFill>
                  <a:srgbClr val="000066"/>
                </a:solidFill>
                <a:latin typeface="Times New Roman" pitchFamily="18" charset="0"/>
                <a:ea typeface="黑体" pitchFamily="49" charset="-122"/>
              </a:rPr>
              <a:t>Transient Electromagnetic Pulse Emanation Surveillance Technology: TEMPEST</a:t>
            </a:r>
            <a:r>
              <a:rPr lang="zh-CN" altLang="en-US" sz="2400" dirty="0">
                <a:solidFill>
                  <a:srgbClr val="000066"/>
                </a:solidFill>
                <a:latin typeface="Times New Roman" pitchFamily="18" charset="0"/>
                <a:ea typeface="黑体" pitchFamily="49" charset="-122"/>
              </a:rPr>
              <a:t>）研究。</a:t>
            </a:r>
            <a:endParaRPr lang="en-US" altLang="zh-CN" sz="2400" dirty="0">
              <a:solidFill>
                <a:srgbClr val="000066"/>
              </a:solidFill>
              <a:latin typeface="Times New Roman" pitchFamily="18" charset="0"/>
              <a:ea typeface="黑体" pitchFamily="49" charset="-122"/>
            </a:endParaRPr>
          </a:p>
          <a:p>
            <a:pPr>
              <a:lnSpc>
                <a:spcPct val="150000"/>
              </a:lnSpc>
            </a:pPr>
            <a:r>
              <a:rPr lang="zh-CN" altLang="en-US" sz="2400" dirty="0">
                <a:solidFill>
                  <a:srgbClr val="000066"/>
                </a:solidFill>
                <a:latin typeface="Times New Roman" pitchFamily="18" charset="0"/>
                <a:ea typeface="黑体" pitchFamily="49" charset="-122"/>
              </a:rPr>
              <a:t>      </a:t>
            </a:r>
          </a:p>
        </p:txBody>
      </p:sp>
      <p:pic>
        <p:nvPicPr>
          <p:cNvPr id="57346" name="Picture 2" descr="E:\郭总报告\参考\素材\sigaba_m134c_csp888_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7909" y="2644552"/>
            <a:ext cx="4924119" cy="368605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969402" y="6823050"/>
            <a:ext cx="10456472" cy="2308324"/>
          </a:xfrm>
          <a:prstGeom prst="rect">
            <a:avLst/>
          </a:prstGeom>
        </p:spPr>
        <p:txBody>
          <a:bodyPr wrap="square">
            <a:spAutoFit/>
          </a:bodyPr>
          <a:lstStyle/>
          <a:p>
            <a:pPr>
              <a:lnSpc>
                <a:spcPct val="150000"/>
              </a:lnSpc>
            </a:pPr>
            <a:r>
              <a:rPr lang="en-US" altLang="zh-CN" sz="2400" dirty="0">
                <a:solidFill>
                  <a:srgbClr val="000066"/>
                </a:solidFill>
                <a:latin typeface="Times New Roman" pitchFamily="18" charset="0"/>
                <a:ea typeface="黑体" pitchFamily="49" charset="-122"/>
              </a:rPr>
              <a:t>       1960</a:t>
            </a:r>
            <a:r>
              <a:rPr lang="zh-CN" altLang="en-US" sz="2400" dirty="0">
                <a:solidFill>
                  <a:srgbClr val="000066"/>
                </a:solidFill>
                <a:latin typeface="Times New Roman" pitchFamily="18" charset="0"/>
                <a:ea typeface="黑体" pitchFamily="49" charset="-122"/>
              </a:rPr>
              <a:t>年，英国情报人员在英国加入欧共体的谈判中也发现了泄漏发射问题。 德国、加拿大、荷兰、澳大利亚等国也逐渐认识到这一问题，相继投入研究，但都是秘密进行的。</a:t>
            </a:r>
            <a:endParaRPr lang="en-US" altLang="zh-CN" sz="2400" dirty="0">
              <a:solidFill>
                <a:srgbClr val="000066"/>
              </a:solidFill>
              <a:latin typeface="Times New Roman" pitchFamily="18" charset="0"/>
              <a:ea typeface="黑体" pitchFamily="49" charset="-122"/>
            </a:endParaRPr>
          </a:p>
          <a:p>
            <a:pPr>
              <a:lnSpc>
                <a:spcPct val="150000"/>
              </a:lnSpc>
            </a:pPr>
            <a:r>
              <a:rPr lang="en-US" altLang="zh-CN" sz="2400" dirty="0">
                <a:solidFill>
                  <a:srgbClr val="000066"/>
                </a:solidFill>
                <a:latin typeface="Times New Roman" pitchFamily="18" charset="0"/>
                <a:ea typeface="黑体" pitchFamily="49" charset="-122"/>
              </a:rPr>
              <a:t>      TEMPEST</a:t>
            </a:r>
            <a:r>
              <a:rPr lang="zh-CN" altLang="en-US" sz="2400" dirty="0">
                <a:solidFill>
                  <a:srgbClr val="000066"/>
                </a:solidFill>
                <a:latin typeface="Times New Roman" pitchFamily="18" charset="0"/>
                <a:ea typeface="黑体" pitchFamily="49" charset="-122"/>
              </a:rPr>
              <a:t>研究直至</a:t>
            </a:r>
            <a:r>
              <a:rPr lang="en-US" altLang="zh-CN" sz="2400" dirty="0">
                <a:solidFill>
                  <a:srgbClr val="000066"/>
                </a:solidFill>
                <a:latin typeface="Times New Roman" pitchFamily="18" charset="0"/>
                <a:ea typeface="黑体" pitchFamily="49" charset="-122"/>
              </a:rPr>
              <a:t>1995</a:t>
            </a:r>
            <a:r>
              <a:rPr lang="zh-CN" altLang="en-US" sz="2400" dirty="0">
                <a:solidFill>
                  <a:srgbClr val="000066"/>
                </a:solidFill>
                <a:latin typeface="Times New Roman" pitchFamily="18" charset="0"/>
                <a:ea typeface="黑体" pitchFamily="49" charset="-122"/>
              </a:rPr>
              <a:t>年才被美国正式解密。</a:t>
            </a:r>
          </a:p>
        </p:txBody>
      </p:sp>
      <p:sp>
        <p:nvSpPr>
          <p:cNvPr id="4" name="矩形 3"/>
          <p:cNvSpPr/>
          <p:nvPr/>
        </p:nvSpPr>
        <p:spPr>
          <a:xfrm>
            <a:off x="9484439" y="6330607"/>
            <a:ext cx="1773242" cy="461665"/>
          </a:xfrm>
          <a:prstGeom prst="rect">
            <a:avLst/>
          </a:prstGeom>
        </p:spPr>
        <p:txBody>
          <a:bodyPr wrap="none">
            <a:spAutoFit/>
          </a:bodyPr>
          <a:lstStyle/>
          <a:p>
            <a:r>
              <a:rPr lang="en-US" altLang="zh-CN" sz="2400" b="1" dirty="0">
                <a:solidFill>
                  <a:srgbClr val="FF0000"/>
                </a:solidFill>
                <a:latin typeface="Times New Roman" pitchFamily="18" charset="0"/>
                <a:ea typeface="黑体" pitchFamily="49" charset="-122"/>
              </a:rPr>
              <a:t>Bell 131-B2 </a:t>
            </a:r>
            <a:endParaRPr lang="zh-CN" altLang="en-US" sz="2400" b="1" dirty="0">
              <a:solidFill>
                <a:srgbClr val="FF0000"/>
              </a:solidFill>
              <a:latin typeface="Times New Roman" pitchFamily="18" charset="0"/>
              <a:ea typeface="黑体" pitchFamily="49" charset="-122"/>
            </a:endParaRPr>
          </a:p>
        </p:txBody>
      </p:sp>
    </p:spTree>
    <p:extLst>
      <p:ext uri="{BB962C8B-B14F-4D97-AF65-F5344CB8AC3E}">
        <p14:creationId xmlns:p14="http://schemas.microsoft.com/office/powerpoint/2010/main" val="2850617905"/>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2" name="组合 4"/>
          <p:cNvGrpSpPr>
            <a:grpSpLocks/>
          </p:cNvGrpSpPr>
          <p:nvPr/>
        </p:nvGrpSpPr>
        <p:grpSpPr bwMode="auto">
          <a:xfrm>
            <a:off x="8423613" y="124272"/>
            <a:ext cx="4199467" cy="589281"/>
            <a:chOff x="288838" y="21598"/>
            <a:chExt cx="4278985" cy="590400"/>
          </a:xfrm>
        </p:grpSpPr>
        <p:sp>
          <p:nvSpPr>
            <p:cNvPr id="43" name="圆角矩形 42"/>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4" name="圆角矩形 4"/>
            <p:cNvSpPr/>
            <p:nvPr/>
          </p:nvSpPr>
          <p:spPr>
            <a:xfrm>
              <a:off x="317394" y="51006"/>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国内外研究现状及分析</a:t>
              </a:r>
            </a:p>
          </p:txBody>
        </p:sp>
      </p:grpSp>
      <p:sp>
        <p:nvSpPr>
          <p:cNvPr id="31" name="AutoShape 38"/>
          <p:cNvSpPr>
            <a:spLocks noChangeArrowheads="1"/>
          </p:cNvSpPr>
          <p:nvPr/>
        </p:nvSpPr>
        <p:spPr bwMode="gray">
          <a:xfrm>
            <a:off x="7232229" y="52264"/>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2" name="Text Box 40"/>
          <p:cNvSpPr txBox="1">
            <a:spLocks noChangeArrowheads="1"/>
          </p:cNvSpPr>
          <p:nvPr/>
        </p:nvSpPr>
        <p:spPr bwMode="gray">
          <a:xfrm>
            <a:off x="7507678" y="83272"/>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33" name="AutoShape 5"/>
          <p:cNvSpPr>
            <a:spLocks noChangeArrowheads="1"/>
          </p:cNvSpPr>
          <p:nvPr/>
        </p:nvSpPr>
        <p:spPr bwMode="gray">
          <a:xfrm>
            <a:off x="1875700" y="1132384"/>
            <a:ext cx="3781425" cy="500063"/>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2.1 </a:t>
            </a:r>
            <a:r>
              <a:rPr lang="zh-CN" altLang="en-US" sz="2800" dirty="0">
                <a:solidFill>
                  <a:srgbClr val="000000"/>
                </a:solidFill>
                <a:latin typeface="华文中宋" pitchFamily="2" charset="-122"/>
                <a:ea typeface="华文中宋" pitchFamily="2" charset="-122"/>
              </a:rPr>
              <a:t>发展历程</a:t>
            </a:r>
          </a:p>
        </p:txBody>
      </p:sp>
      <p:sp>
        <p:nvSpPr>
          <p:cNvPr id="35" name="Rectangle 6"/>
          <p:cNvSpPr>
            <a:spLocks noChangeArrowheads="1"/>
          </p:cNvSpPr>
          <p:nvPr/>
        </p:nvSpPr>
        <p:spPr bwMode="auto">
          <a:xfrm>
            <a:off x="957783" y="2716560"/>
            <a:ext cx="6274445" cy="5947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50000"/>
              </a:lnSpc>
            </a:pPr>
            <a:r>
              <a:rPr lang="zh-CN" altLang="en-US" dirty="0">
                <a:solidFill>
                  <a:srgbClr val="000066"/>
                </a:solidFill>
                <a:latin typeface="Times New Roman" pitchFamily="18" charset="0"/>
                <a:ea typeface="黑体" pitchFamily="49" charset="-122"/>
              </a:rPr>
              <a:t>（</a:t>
            </a:r>
            <a:r>
              <a:rPr lang="en-US" altLang="zh-CN" dirty="0">
                <a:solidFill>
                  <a:srgbClr val="000066"/>
                </a:solidFill>
                <a:latin typeface="Times New Roman" pitchFamily="18" charset="0"/>
                <a:ea typeface="黑体" pitchFamily="49" charset="-122"/>
              </a:rPr>
              <a:t>2</a:t>
            </a:r>
            <a:r>
              <a:rPr lang="zh-CN" altLang="en-US" dirty="0">
                <a:solidFill>
                  <a:srgbClr val="000066"/>
                </a:solidFill>
                <a:latin typeface="Times New Roman" pitchFamily="18" charset="0"/>
                <a:ea typeface="黑体" pitchFamily="49" charset="-122"/>
              </a:rPr>
              <a:t>）声音分析技术研究</a:t>
            </a:r>
            <a:endParaRPr lang="en-US" altLang="zh-CN" dirty="0">
              <a:solidFill>
                <a:srgbClr val="000066"/>
              </a:solidFill>
              <a:latin typeface="Times New Roman" pitchFamily="18" charset="0"/>
              <a:ea typeface="黑体" pitchFamily="49" charset="-122"/>
            </a:endParaRPr>
          </a:p>
          <a:p>
            <a:pPr>
              <a:lnSpc>
                <a:spcPct val="150000"/>
              </a:lnSpc>
            </a:pPr>
            <a:r>
              <a:rPr lang="en-US" altLang="zh-CN" dirty="0">
                <a:solidFill>
                  <a:srgbClr val="000066"/>
                </a:solidFill>
                <a:latin typeface="Times New Roman" pitchFamily="18" charset="0"/>
                <a:ea typeface="黑体" pitchFamily="49" charset="-122"/>
              </a:rPr>
              <a:t>    1956</a:t>
            </a:r>
            <a:r>
              <a:rPr lang="zh-CN" altLang="en-US" dirty="0">
                <a:solidFill>
                  <a:srgbClr val="000066"/>
                </a:solidFill>
                <a:latin typeface="Times New Roman" pitchFamily="18" charset="0"/>
                <a:ea typeface="黑体" pitchFamily="49" charset="-122"/>
              </a:rPr>
              <a:t>年，英国情报部门军情五处特工</a:t>
            </a:r>
            <a:r>
              <a:rPr lang="en-US" altLang="zh-CN" dirty="0">
                <a:solidFill>
                  <a:srgbClr val="000066"/>
                </a:solidFill>
                <a:latin typeface="Times New Roman" pitchFamily="18" charset="0"/>
                <a:ea typeface="黑体" pitchFamily="49" charset="-122"/>
              </a:rPr>
              <a:t>Peter Wright</a:t>
            </a:r>
            <a:r>
              <a:rPr lang="zh-CN" altLang="en-US" dirty="0">
                <a:solidFill>
                  <a:srgbClr val="000066"/>
                </a:solidFill>
                <a:latin typeface="Times New Roman" pitchFamily="18" charset="0"/>
                <a:ea typeface="黑体" pitchFamily="49" charset="-122"/>
              </a:rPr>
              <a:t>利用声音分析手段，执行了代号为“咽吞”的计划，将监听器放至埃及驻伦敦大使馆</a:t>
            </a:r>
            <a:r>
              <a:rPr lang="en-US" altLang="zh-CN" dirty="0" err="1">
                <a:solidFill>
                  <a:srgbClr val="000066"/>
                </a:solidFill>
                <a:latin typeface="Times New Roman" pitchFamily="18" charset="0"/>
                <a:ea typeface="黑体" pitchFamily="49" charset="-122"/>
              </a:rPr>
              <a:t>Hagelin</a:t>
            </a:r>
            <a:r>
              <a:rPr lang="zh-CN" altLang="en-US" dirty="0">
                <a:solidFill>
                  <a:srgbClr val="000066"/>
                </a:solidFill>
                <a:latin typeface="Times New Roman" pitchFamily="18" charset="0"/>
                <a:ea typeface="黑体" pitchFamily="49" charset="-122"/>
              </a:rPr>
              <a:t>密码机旁边的电话机中，通过秘密监听密码机齿轮滚动的咔喀声，成功破译了当时埃及驻伦敦大使馆所用的密钥。通过执行“咽吞”计划，英国在整个苏伊士运河危机时期得到了埃及方面的大部分情报。</a:t>
            </a:r>
          </a:p>
        </p:txBody>
      </p:sp>
      <p:sp>
        <p:nvSpPr>
          <p:cNvPr id="10" name="矩形 9"/>
          <p:cNvSpPr/>
          <p:nvPr/>
        </p:nvSpPr>
        <p:spPr>
          <a:xfrm>
            <a:off x="1461840" y="1996480"/>
            <a:ext cx="9466053" cy="461665"/>
          </a:xfrm>
          <a:prstGeom prst="rect">
            <a:avLst/>
          </a:prstGeom>
        </p:spPr>
        <p:txBody>
          <a:bodyPr wrap="none">
            <a:spAutoFit/>
          </a:bodyPr>
          <a:lstStyle/>
          <a:p>
            <a:r>
              <a:rPr lang="zh-CN" altLang="en-US" sz="2400" b="1" dirty="0">
                <a:solidFill>
                  <a:srgbClr val="C00000"/>
                </a:solidFill>
              </a:rPr>
              <a:t>萌芽期：军方率先发现电子设备运行旁路泄露问题，并秘密开展研究</a:t>
            </a:r>
            <a:endParaRPr lang="en-US" altLang="zh-CN" sz="2400" b="1" dirty="0">
              <a:solidFill>
                <a:srgbClr val="C00000"/>
              </a:solidFill>
            </a:endParaRPr>
          </a:p>
        </p:txBody>
      </p:sp>
      <p:pic>
        <p:nvPicPr>
          <p:cNvPr id="58370" name="Picture 2" descr="E:\郭总报告\参考\素材\peter-wrigh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601" y="2962781"/>
            <a:ext cx="3513841" cy="263024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9073" y="5690083"/>
            <a:ext cx="3640896" cy="3189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7295970" y="3444280"/>
            <a:ext cx="1127643" cy="830997"/>
          </a:xfrm>
          <a:prstGeom prst="rect">
            <a:avLst/>
          </a:prstGeom>
        </p:spPr>
        <p:txBody>
          <a:bodyPr wrap="square">
            <a:spAutoFit/>
          </a:bodyPr>
          <a:lstStyle/>
          <a:p>
            <a:r>
              <a:rPr lang="en-US" altLang="zh-CN" sz="2400" b="1" dirty="0">
                <a:solidFill>
                  <a:srgbClr val="FF0000"/>
                </a:solidFill>
                <a:latin typeface="Times New Roman" pitchFamily="18" charset="0"/>
                <a:ea typeface="黑体" pitchFamily="49" charset="-122"/>
              </a:rPr>
              <a:t>Peter Wright</a:t>
            </a:r>
            <a:endParaRPr lang="zh-CN" altLang="en-US" sz="2400" b="1" dirty="0">
              <a:solidFill>
                <a:srgbClr val="FF0000"/>
              </a:solidFill>
              <a:latin typeface="Times New Roman" pitchFamily="18" charset="0"/>
              <a:ea typeface="黑体" pitchFamily="49" charset="-122"/>
            </a:endParaRPr>
          </a:p>
        </p:txBody>
      </p:sp>
      <p:sp>
        <p:nvSpPr>
          <p:cNvPr id="15" name="矩形 14"/>
          <p:cNvSpPr/>
          <p:nvPr/>
        </p:nvSpPr>
        <p:spPr>
          <a:xfrm>
            <a:off x="7320968" y="6529346"/>
            <a:ext cx="1285929" cy="830997"/>
          </a:xfrm>
          <a:prstGeom prst="rect">
            <a:avLst/>
          </a:prstGeom>
        </p:spPr>
        <p:txBody>
          <a:bodyPr wrap="none">
            <a:spAutoFit/>
          </a:bodyPr>
          <a:lstStyle/>
          <a:p>
            <a:r>
              <a:rPr lang="en-US" altLang="zh-CN" sz="2400" b="1" dirty="0" err="1">
                <a:solidFill>
                  <a:srgbClr val="FF0000"/>
                </a:solidFill>
                <a:latin typeface="Times New Roman" pitchFamily="18" charset="0"/>
                <a:ea typeface="黑体" pitchFamily="49" charset="-122"/>
              </a:rPr>
              <a:t>Hagelin</a:t>
            </a:r>
            <a:r>
              <a:rPr lang="en-US" altLang="zh-CN" sz="2400" b="1" dirty="0">
                <a:solidFill>
                  <a:srgbClr val="FF0000"/>
                </a:solidFill>
                <a:latin typeface="Times New Roman" pitchFamily="18" charset="0"/>
                <a:ea typeface="黑体" pitchFamily="49" charset="-122"/>
              </a:rPr>
              <a:t> </a:t>
            </a:r>
          </a:p>
          <a:p>
            <a:r>
              <a:rPr lang="en-US" altLang="zh-CN" sz="2400" b="1" dirty="0">
                <a:solidFill>
                  <a:srgbClr val="FF0000"/>
                </a:solidFill>
                <a:latin typeface="Times New Roman" pitchFamily="18" charset="0"/>
                <a:ea typeface="黑体" pitchFamily="49" charset="-122"/>
              </a:rPr>
              <a:t>M-209</a:t>
            </a:r>
            <a:endParaRPr lang="zh-CN" altLang="en-US" sz="2400" b="1" dirty="0">
              <a:solidFill>
                <a:srgbClr val="FF0000"/>
              </a:solidFill>
              <a:latin typeface="Times New Roman" pitchFamily="18" charset="0"/>
              <a:ea typeface="黑体" pitchFamily="49" charset="-122"/>
            </a:endParaRPr>
          </a:p>
        </p:txBody>
      </p:sp>
    </p:spTree>
    <p:extLst>
      <p:ext uri="{BB962C8B-B14F-4D97-AF65-F5344CB8AC3E}">
        <p14:creationId xmlns:p14="http://schemas.microsoft.com/office/powerpoint/2010/main" val="1508439863"/>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2" name="组合 4"/>
          <p:cNvGrpSpPr>
            <a:grpSpLocks/>
          </p:cNvGrpSpPr>
          <p:nvPr/>
        </p:nvGrpSpPr>
        <p:grpSpPr bwMode="auto">
          <a:xfrm>
            <a:off x="8423613" y="124272"/>
            <a:ext cx="4199467" cy="589281"/>
            <a:chOff x="288838" y="21598"/>
            <a:chExt cx="4278985" cy="590400"/>
          </a:xfrm>
        </p:grpSpPr>
        <p:sp>
          <p:nvSpPr>
            <p:cNvPr id="43" name="圆角矩形 42"/>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4" name="圆角矩形 4"/>
            <p:cNvSpPr/>
            <p:nvPr/>
          </p:nvSpPr>
          <p:spPr>
            <a:xfrm>
              <a:off x="317394" y="51006"/>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国内外研究现状及分析</a:t>
              </a:r>
            </a:p>
          </p:txBody>
        </p:sp>
      </p:grpSp>
      <p:sp>
        <p:nvSpPr>
          <p:cNvPr id="31" name="AutoShape 38"/>
          <p:cNvSpPr>
            <a:spLocks noChangeArrowheads="1"/>
          </p:cNvSpPr>
          <p:nvPr/>
        </p:nvSpPr>
        <p:spPr bwMode="gray">
          <a:xfrm>
            <a:off x="7232229" y="52264"/>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2" name="Text Box 40"/>
          <p:cNvSpPr txBox="1">
            <a:spLocks noChangeArrowheads="1"/>
          </p:cNvSpPr>
          <p:nvPr/>
        </p:nvSpPr>
        <p:spPr bwMode="gray">
          <a:xfrm>
            <a:off x="7507678" y="83272"/>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33" name="AutoShape 5"/>
          <p:cNvSpPr>
            <a:spLocks noChangeArrowheads="1"/>
          </p:cNvSpPr>
          <p:nvPr/>
        </p:nvSpPr>
        <p:spPr bwMode="gray">
          <a:xfrm>
            <a:off x="1875700" y="1132384"/>
            <a:ext cx="3781425" cy="500063"/>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2.1 </a:t>
            </a:r>
            <a:r>
              <a:rPr lang="zh-CN" altLang="en-US" sz="2800" dirty="0">
                <a:solidFill>
                  <a:srgbClr val="000000"/>
                </a:solidFill>
                <a:latin typeface="华文中宋" pitchFamily="2" charset="-122"/>
                <a:ea typeface="华文中宋" pitchFamily="2" charset="-122"/>
              </a:rPr>
              <a:t>发展历程</a:t>
            </a:r>
          </a:p>
        </p:txBody>
      </p:sp>
      <p:sp>
        <p:nvSpPr>
          <p:cNvPr id="10" name="矩形 9"/>
          <p:cNvSpPr/>
          <p:nvPr/>
        </p:nvSpPr>
        <p:spPr>
          <a:xfrm>
            <a:off x="1461840" y="1996480"/>
            <a:ext cx="8847294" cy="461665"/>
          </a:xfrm>
          <a:prstGeom prst="rect">
            <a:avLst/>
          </a:prstGeom>
        </p:spPr>
        <p:txBody>
          <a:bodyPr wrap="none">
            <a:spAutoFit/>
          </a:bodyPr>
          <a:lstStyle/>
          <a:p>
            <a:r>
              <a:rPr lang="zh-CN" altLang="en-US" sz="2400" b="1" dirty="0">
                <a:solidFill>
                  <a:srgbClr val="C00000"/>
                </a:solidFill>
              </a:rPr>
              <a:t>提出期：不同类型的旁路泄露被学术界陆续发现并用于密钥分析</a:t>
            </a:r>
            <a:endParaRPr lang="en-US" altLang="zh-CN" sz="2400" b="1" dirty="0">
              <a:solidFill>
                <a:srgbClr val="C00000"/>
              </a:solidFill>
            </a:endParaRPr>
          </a:p>
        </p:txBody>
      </p:sp>
      <p:sp>
        <p:nvSpPr>
          <p:cNvPr id="14" name="Rectangle 6"/>
          <p:cNvSpPr>
            <a:spLocks noChangeArrowheads="1"/>
          </p:cNvSpPr>
          <p:nvPr/>
        </p:nvSpPr>
        <p:spPr bwMode="auto">
          <a:xfrm>
            <a:off x="669752" y="2496940"/>
            <a:ext cx="6977573" cy="867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50000"/>
              </a:lnSpc>
            </a:pPr>
            <a:r>
              <a:rPr lang="zh-CN" altLang="en-US" sz="2400" dirty="0">
                <a:solidFill>
                  <a:srgbClr val="000066"/>
                </a:solidFill>
                <a:latin typeface="Times New Roman" pitchFamily="18" charset="0"/>
                <a:ea typeface="黑体" pitchFamily="49" charset="-122"/>
              </a:rPr>
              <a:t>（</a:t>
            </a:r>
            <a:r>
              <a:rPr lang="en-US" altLang="zh-CN" sz="2400" dirty="0">
                <a:solidFill>
                  <a:srgbClr val="000066"/>
                </a:solidFill>
                <a:latin typeface="Times New Roman" pitchFamily="18" charset="0"/>
                <a:ea typeface="黑体" pitchFamily="49" charset="-122"/>
              </a:rPr>
              <a:t>1</a:t>
            </a:r>
            <a:r>
              <a:rPr lang="zh-CN" altLang="en-US" sz="2400" dirty="0">
                <a:solidFill>
                  <a:srgbClr val="000066"/>
                </a:solidFill>
                <a:latin typeface="Times New Roman" pitchFamily="18" charset="0"/>
                <a:ea typeface="黑体" pitchFamily="49" charset="-122"/>
              </a:rPr>
              <a:t>）时间旁路泄露</a:t>
            </a:r>
            <a:r>
              <a:rPr lang="en-US" altLang="zh-CN" sz="2400" dirty="0">
                <a:solidFill>
                  <a:srgbClr val="000066"/>
                </a:solidFill>
                <a:latin typeface="Times New Roman" pitchFamily="18" charset="0"/>
                <a:ea typeface="黑体" pitchFamily="49" charset="-122"/>
              </a:rPr>
              <a:t>1996</a:t>
            </a:r>
            <a:r>
              <a:rPr lang="zh-CN" altLang="en-US" sz="2400" dirty="0">
                <a:solidFill>
                  <a:srgbClr val="000066"/>
                </a:solidFill>
                <a:latin typeface="Times New Roman" pitchFamily="18" charset="0"/>
                <a:ea typeface="黑体" pitchFamily="49" charset="-122"/>
              </a:rPr>
              <a:t>年被发现</a:t>
            </a:r>
            <a:r>
              <a:rPr lang="en-US" altLang="zh-CN" sz="2400" dirty="0">
                <a:solidFill>
                  <a:srgbClr val="000066"/>
                </a:solidFill>
                <a:latin typeface="Times New Roman" pitchFamily="18" charset="0"/>
                <a:ea typeface="黑体" pitchFamily="49" charset="-122"/>
              </a:rPr>
              <a:t> </a:t>
            </a:r>
            <a:endParaRPr lang="zh-CN" altLang="en-US" sz="2400" dirty="0">
              <a:solidFill>
                <a:srgbClr val="000066"/>
              </a:solidFill>
              <a:latin typeface="Times New Roman" pitchFamily="18" charset="0"/>
              <a:ea typeface="黑体" pitchFamily="49" charset="-122"/>
            </a:endParaRPr>
          </a:p>
        </p:txBody>
      </p:sp>
      <p:sp>
        <p:nvSpPr>
          <p:cNvPr id="19" name="Text Box 8"/>
          <p:cNvSpPr txBox="1">
            <a:spLocks noChangeArrowheads="1"/>
          </p:cNvSpPr>
          <p:nvPr/>
        </p:nvSpPr>
        <p:spPr bwMode="auto">
          <a:xfrm>
            <a:off x="2116975" y="7534632"/>
            <a:ext cx="1570682" cy="65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lgn="ctr" eaLnBrk="1" hangingPunct="1"/>
            <a:r>
              <a:rPr lang="zh-CN" altLang="en-US" sz="3400" dirty="0">
                <a:solidFill>
                  <a:srgbClr val="CC0000"/>
                </a:solidFill>
                <a:latin typeface="华文中宋" pitchFamily="2" charset="-122"/>
                <a:ea typeface="华文中宋" pitchFamily="2" charset="-122"/>
              </a:rPr>
              <a:t>攻击者</a:t>
            </a:r>
            <a:endParaRPr lang="en-US" altLang="zh-CN" sz="3400" dirty="0">
              <a:solidFill>
                <a:srgbClr val="CC0000"/>
              </a:solidFill>
              <a:latin typeface="华文中宋" pitchFamily="2" charset="-122"/>
              <a:ea typeface="华文中宋" pitchFamily="2" charset="-122"/>
            </a:endParaRPr>
          </a:p>
        </p:txBody>
      </p:sp>
      <p:sp>
        <p:nvSpPr>
          <p:cNvPr id="20" name="Text Box 9"/>
          <p:cNvSpPr txBox="1">
            <a:spLocks noChangeArrowheads="1"/>
          </p:cNvSpPr>
          <p:nvPr/>
        </p:nvSpPr>
        <p:spPr bwMode="auto">
          <a:xfrm>
            <a:off x="9234405" y="7534632"/>
            <a:ext cx="2442717" cy="65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lgn="ctr" eaLnBrk="1" hangingPunct="1"/>
            <a:r>
              <a:rPr lang="zh-CN" altLang="en-US" sz="3400" dirty="0">
                <a:solidFill>
                  <a:srgbClr val="CC0000"/>
                </a:solidFill>
                <a:latin typeface="华文中宋" pitchFamily="2" charset="-122"/>
                <a:ea typeface="华文中宋" pitchFamily="2" charset="-122"/>
              </a:rPr>
              <a:t>密码服务器</a:t>
            </a:r>
            <a:endParaRPr lang="en-US" altLang="zh-CN" sz="3400" dirty="0">
              <a:solidFill>
                <a:srgbClr val="CC0000"/>
              </a:solidFill>
              <a:latin typeface="华文中宋" pitchFamily="2" charset="-122"/>
              <a:ea typeface="华文中宋" pitchFamily="2" charset="-122"/>
            </a:endParaRPr>
          </a:p>
        </p:txBody>
      </p:sp>
      <p:sp>
        <p:nvSpPr>
          <p:cNvPr id="21" name="Line 10"/>
          <p:cNvSpPr>
            <a:spLocks noChangeShapeType="1"/>
          </p:cNvSpPr>
          <p:nvPr/>
        </p:nvSpPr>
        <p:spPr bwMode="auto">
          <a:xfrm flipH="1">
            <a:off x="3473692" y="5992275"/>
            <a:ext cx="5310293" cy="0"/>
          </a:xfrm>
          <a:prstGeom prst="line">
            <a:avLst/>
          </a:prstGeom>
          <a:noFill/>
          <a:ln w="31750">
            <a:solidFill>
              <a:schemeClr val="tx1"/>
            </a:solidFill>
            <a:round/>
            <a:headEnd type="triangle" w="med" len="med"/>
            <a:tailEnd/>
          </a:ln>
          <a:extLst>
            <a:ext uri="{909E8E84-426E-40DD-AFC4-6F175D3DCCD1}">
              <a14:hiddenFill xmlns:a14="http://schemas.microsoft.com/office/drawing/2010/main">
                <a:noFill/>
              </a14:hiddenFill>
            </a:ext>
          </a:extLst>
        </p:spPr>
        <p:txBody>
          <a:bodyPr wrap="none" lIns="130046" tIns="65023" rIns="130046" bIns="65023" anchor="ctr"/>
          <a:lstStyle/>
          <a:p>
            <a:endParaRPr lang="zh-CN" altLang="en-US">
              <a:latin typeface="华文中宋" pitchFamily="2" charset="-122"/>
              <a:ea typeface="华文中宋" pitchFamily="2" charset="-122"/>
            </a:endParaRPr>
          </a:p>
        </p:txBody>
      </p:sp>
      <p:sp>
        <p:nvSpPr>
          <p:cNvPr id="22" name="Line 11"/>
          <p:cNvSpPr>
            <a:spLocks noChangeShapeType="1"/>
          </p:cNvSpPr>
          <p:nvPr/>
        </p:nvSpPr>
        <p:spPr bwMode="auto">
          <a:xfrm flipH="1">
            <a:off x="3712986" y="7320034"/>
            <a:ext cx="5310293" cy="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endParaRPr lang="zh-CN" altLang="en-US">
              <a:latin typeface="华文中宋" pitchFamily="2" charset="-122"/>
              <a:ea typeface="华文中宋" pitchFamily="2" charset="-122"/>
            </a:endParaRPr>
          </a:p>
        </p:txBody>
      </p:sp>
      <p:sp>
        <p:nvSpPr>
          <p:cNvPr id="25" name="Text Box 14"/>
          <p:cNvSpPr txBox="1">
            <a:spLocks noChangeArrowheads="1"/>
          </p:cNvSpPr>
          <p:nvPr/>
        </p:nvSpPr>
        <p:spPr bwMode="auto">
          <a:xfrm>
            <a:off x="3734752" y="5331832"/>
            <a:ext cx="1584176" cy="56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lgn="ctr" eaLnBrk="1" hangingPunct="1"/>
            <a:r>
              <a:rPr lang="zh-CN" altLang="en-US" sz="2800" dirty="0">
                <a:solidFill>
                  <a:schemeClr val="hlink"/>
                </a:solidFill>
                <a:latin typeface="华文中宋" pitchFamily="2" charset="-122"/>
                <a:ea typeface="华文中宋" pitchFamily="2" charset="-122"/>
              </a:rPr>
              <a:t>明文</a:t>
            </a:r>
            <a:endParaRPr lang="en-US" altLang="zh-CN" sz="2800" dirty="0">
              <a:solidFill>
                <a:schemeClr val="hlink"/>
              </a:solidFill>
              <a:latin typeface="华文中宋" pitchFamily="2" charset="-122"/>
              <a:ea typeface="华文中宋" pitchFamily="2" charset="-122"/>
            </a:endParaRPr>
          </a:p>
        </p:txBody>
      </p:sp>
      <p:pic>
        <p:nvPicPr>
          <p:cNvPr id="26" name="Picture 15" descr="j009198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9832" y="5746054"/>
            <a:ext cx="2763520" cy="1566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6" descr="j00919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8529" y="5680887"/>
            <a:ext cx="2894471" cy="1639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17"/>
          <p:cNvSpPr txBox="1">
            <a:spLocks noChangeArrowheads="1"/>
          </p:cNvSpPr>
          <p:nvPr/>
        </p:nvSpPr>
        <p:spPr bwMode="auto">
          <a:xfrm>
            <a:off x="7757327" y="7626965"/>
            <a:ext cx="1687711" cy="56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squar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lgn="ctr" eaLnBrk="1" hangingPunct="1"/>
            <a:r>
              <a:rPr lang="zh-CN" altLang="en-US" sz="2800" dirty="0">
                <a:solidFill>
                  <a:schemeClr val="hlink"/>
                </a:solidFill>
                <a:latin typeface="华文中宋" pitchFamily="2" charset="-122"/>
                <a:ea typeface="华文中宋" pitchFamily="2" charset="-122"/>
              </a:rPr>
              <a:t>密文</a:t>
            </a:r>
            <a:endParaRPr lang="en-US" altLang="zh-CN" sz="2800" dirty="0">
              <a:solidFill>
                <a:schemeClr val="hlink"/>
              </a:solidFill>
              <a:latin typeface="华文中宋" pitchFamily="2" charset="-122"/>
              <a:ea typeface="华文中宋" pitchFamily="2" charset="-122"/>
            </a:endParaRPr>
          </a:p>
        </p:txBody>
      </p:sp>
      <p:sp>
        <p:nvSpPr>
          <p:cNvPr id="29" name="圆角矩形 28"/>
          <p:cNvSpPr/>
          <p:nvPr/>
        </p:nvSpPr>
        <p:spPr>
          <a:xfrm>
            <a:off x="1672826" y="3152694"/>
            <a:ext cx="1584393" cy="1925063"/>
          </a:xfrm>
          <a:prstGeom prst="roundRect">
            <a:avLst>
              <a:gd name="adj" fmla="val 10000"/>
            </a:avLst>
          </a:prstGeom>
          <a:blipFill rotWithShape="0">
            <a:blip r:embed="rId4"/>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 name="矩形 3"/>
          <p:cNvSpPr/>
          <p:nvPr/>
        </p:nvSpPr>
        <p:spPr>
          <a:xfrm>
            <a:off x="1687758" y="5043258"/>
            <a:ext cx="1745991" cy="492443"/>
          </a:xfrm>
          <a:prstGeom prst="rect">
            <a:avLst/>
          </a:prstGeom>
        </p:spPr>
        <p:txBody>
          <a:bodyPr wrap="none">
            <a:spAutoFit/>
          </a:bodyPr>
          <a:lstStyle/>
          <a:p>
            <a:r>
              <a:rPr lang="en-US" altLang="zh-CN" dirty="0">
                <a:latin typeface="华文中宋" pitchFamily="2" charset="-122"/>
                <a:ea typeface="华文中宋" pitchFamily="2" charset="-122"/>
              </a:rPr>
              <a:t>P. Kocher</a:t>
            </a:r>
            <a:endParaRPr lang="zh-CN" altLang="en-US" dirty="0">
              <a:latin typeface="华文中宋" pitchFamily="2" charset="-122"/>
              <a:ea typeface="华文中宋" pitchFamily="2" charset="-122"/>
            </a:endParaRPr>
          </a:p>
        </p:txBody>
      </p:sp>
      <p:sp>
        <p:nvSpPr>
          <p:cNvPr id="5" name="矩形 4"/>
          <p:cNvSpPr/>
          <p:nvPr/>
        </p:nvSpPr>
        <p:spPr>
          <a:xfrm>
            <a:off x="3851384" y="3515060"/>
            <a:ext cx="8771696" cy="1200329"/>
          </a:xfrm>
          <a:prstGeom prst="rect">
            <a:avLst/>
          </a:prstGeom>
        </p:spPr>
        <p:txBody>
          <a:bodyPr wrap="square">
            <a:spAutoFit/>
          </a:bodyPr>
          <a:lstStyle/>
          <a:p>
            <a:pPr>
              <a:lnSpc>
                <a:spcPct val="150000"/>
              </a:lnSpc>
            </a:pPr>
            <a:r>
              <a:rPr lang="en-US" altLang="zh-CN" sz="2400" dirty="0">
                <a:latin typeface="华文中宋" pitchFamily="2" charset="-122"/>
                <a:ea typeface="华文中宋" pitchFamily="2" charset="-122"/>
              </a:rPr>
              <a:t>    Cryptography Research</a:t>
            </a:r>
            <a:r>
              <a:rPr lang="zh-CN" altLang="en-US" sz="2400" dirty="0">
                <a:latin typeface="华文中宋" pitchFamily="2" charset="-122"/>
                <a:ea typeface="华文中宋" pitchFamily="2" charset="-122"/>
              </a:rPr>
              <a:t>公司总裁兼首席科学家，率先提出旁路分析的思想，并利用计时分析方法对</a:t>
            </a:r>
            <a:r>
              <a:rPr lang="en-US" altLang="zh-CN" sz="2400" dirty="0">
                <a:latin typeface="华文中宋" pitchFamily="2" charset="-122"/>
                <a:ea typeface="华文中宋" pitchFamily="2" charset="-122"/>
              </a:rPr>
              <a:t>RSA</a:t>
            </a:r>
            <a:r>
              <a:rPr lang="zh-CN" altLang="en-US" sz="2400" dirty="0">
                <a:latin typeface="华文中宋" pitchFamily="2" charset="-122"/>
                <a:ea typeface="华文中宋" pitchFamily="2" charset="-122"/>
              </a:rPr>
              <a:t>密钥进行了分析。</a:t>
            </a:r>
          </a:p>
        </p:txBody>
      </p:sp>
      <p:pic>
        <p:nvPicPr>
          <p:cNvPr id="30" name="Picture 3"/>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0494" y="5535701"/>
            <a:ext cx="1259840" cy="130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351885"/>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2" name="组合 4"/>
          <p:cNvGrpSpPr>
            <a:grpSpLocks/>
          </p:cNvGrpSpPr>
          <p:nvPr/>
        </p:nvGrpSpPr>
        <p:grpSpPr bwMode="auto">
          <a:xfrm>
            <a:off x="8423613" y="124272"/>
            <a:ext cx="4199467" cy="589281"/>
            <a:chOff x="288838" y="21598"/>
            <a:chExt cx="4278985" cy="590400"/>
          </a:xfrm>
        </p:grpSpPr>
        <p:sp>
          <p:nvSpPr>
            <p:cNvPr id="43" name="圆角矩形 42"/>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4" name="圆角矩形 4"/>
            <p:cNvSpPr/>
            <p:nvPr/>
          </p:nvSpPr>
          <p:spPr>
            <a:xfrm>
              <a:off x="317394" y="51006"/>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国内外研究现状及分析</a:t>
              </a:r>
            </a:p>
          </p:txBody>
        </p:sp>
      </p:grpSp>
      <p:sp>
        <p:nvSpPr>
          <p:cNvPr id="31" name="AutoShape 38"/>
          <p:cNvSpPr>
            <a:spLocks noChangeArrowheads="1"/>
          </p:cNvSpPr>
          <p:nvPr/>
        </p:nvSpPr>
        <p:spPr bwMode="gray">
          <a:xfrm>
            <a:off x="7232229" y="52264"/>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2" name="Text Box 40"/>
          <p:cNvSpPr txBox="1">
            <a:spLocks noChangeArrowheads="1"/>
          </p:cNvSpPr>
          <p:nvPr/>
        </p:nvSpPr>
        <p:spPr bwMode="gray">
          <a:xfrm>
            <a:off x="7507678" y="83272"/>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33" name="AutoShape 5"/>
          <p:cNvSpPr>
            <a:spLocks noChangeArrowheads="1"/>
          </p:cNvSpPr>
          <p:nvPr/>
        </p:nvSpPr>
        <p:spPr bwMode="gray">
          <a:xfrm>
            <a:off x="1875700" y="1132384"/>
            <a:ext cx="3781425" cy="500063"/>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2.1 </a:t>
            </a:r>
            <a:r>
              <a:rPr lang="zh-CN" altLang="en-US" sz="2800" dirty="0">
                <a:solidFill>
                  <a:srgbClr val="000000"/>
                </a:solidFill>
                <a:latin typeface="华文中宋" pitchFamily="2" charset="-122"/>
                <a:ea typeface="华文中宋" pitchFamily="2" charset="-122"/>
              </a:rPr>
              <a:t>发展历程</a:t>
            </a:r>
          </a:p>
        </p:txBody>
      </p:sp>
      <p:sp>
        <p:nvSpPr>
          <p:cNvPr id="10" name="矩形 9"/>
          <p:cNvSpPr/>
          <p:nvPr/>
        </p:nvSpPr>
        <p:spPr>
          <a:xfrm>
            <a:off x="1461840" y="1996480"/>
            <a:ext cx="8847294" cy="461665"/>
          </a:xfrm>
          <a:prstGeom prst="rect">
            <a:avLst/>
          </a:prstGeom>
        </p:spPr>
        <p:txBody>
          <a:bodyPr wrap="none">
            <a:spAutoFit/>
          </a:bodyPr>
          <a:lstStyle/>
          <a:p>
            <a:r>
              <a:rPr lang="zh-CN" altLang="en-US" sz="2400" b="1" dirty="0">
                <a:solidFill>
                  <a:srgbClr val="C00000"/>
                </a:solidFill>
              </a:rPr>
              <a:t>提出期：不同类型的旁路泄露被学术界陆续发现并用于密钥分析</a:t>
            </a:r>
            <a:endParaRPr lang="en-US" altLang="zh-CN" sz="2400" b="1" dirty="0">
              <a:solidFill>
                <a:srgbClr val="C00000"/>
              </a:solidFill>
            </a:endParaRPr>
          </a:p>
        </p:txBody>
      </p:sp>
      <p:sp>
        <p:nvSpPr>
          <p:cNvPr id="14" name="Rectangle 6"/>
          <p:cNvSpPr>
            <a:spLocks noChangeArrowheads="1"/>
          </p:cNvSpPr>
          <p:nvPr/>
        </p:nvSpPr>
        <p:spPr bwMode="auto">
          <a:xfrm>
            <a:off x="669752" y="2496940"/>
            <a:ext cx="6977573" cy="867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50000"/>
              </a:lnSpc>
            </a:pPr>
            <a:r>
              <a:rPr lang="zh-CN" altLang="en-US" sz="2400" dirty="0">
                <a:solidFill>
                  <a:srgbClr val="000066"/>
                </a:solidFill>
                <a:latin typeface="Times New Roman" pitchFamily="18" charset="0"/>
                <a:ea typeface="黑体" pitchFamily="49" charset="-122"/>
              </a:rPr>
              <a:t>（</a:t>
            </a:r>
            <a:r>
              <a:rPr lang="en-US" altLang="zh-CN" sz="2400" dirty="0">
                <a:solidFill>
                  <a:srgbClr val="000066"/>
                </a:solidFill>
                <a:latin typeface="Times New Roman" pitchFamily="18" charset="0"/>
                <a:ea typeface="黑体" pitchFamily="49" charset="-122"/>
              </a:rPr>
              <a:t>2</a:t>
            </a:r>
            <a:r>
              <a:rPr lang="zh-CN" altLang="en-US" sz="2400" dirty="0">
                <a:solidFill>
                  <a:srgbClr val="000066"/>
                </a:solidFill>
                <a:latin typeface="Times New Roman" pitchFamily="18" charset="0"/>
                <a:ea typeface="黑体" pitchFamily="49" charset="-122"/>
              </a:rPr>
              <a:t>）故障泄露</a:t>
            </a:r>
            <a:r>
              <a:rPr lang="en-US" altLang="zh-CN" sz="2400" dirty="0">
                <a:solidFill>
                  <a:srgbClr val="000066"/>
                </a:solidFill>
                <a:latin typeface="Times New Roman" pitchFamily="18" charset="0"/>
                <a:ea typeface="黑体" pitchFamily="49" charset="-122"/>
              </a:rPr>
              <a:t>1997</a:t>
            </a:r>
            <a:r>
              <a:rPr lang="zh-CN" altLang="en-US" sz="2400" dirty="0">
                <a:solidFill>
                  <a:srgbClr val="000066"/>
                </a:solidFill>
                <a:latin typeface="Times New Roman" pitchFamily="18" charset="0"/>
                <a:ea typeface="黑体" pitchFamily="49" charset="-122"/>
              </a:rPr>
              <a:t>年被发现</a:t>
            </a:r>
            <a:r>
              <a:rPr lang="en-US" altLang="zh-CN" sz="2400" dirty="0">
                <a:solidFill>
                  <a:srgbClr val="000066"/>
                </a:solidFill>
                <a:latin typeface="Times New Roman" pitchFamily="18" charset="0"/>
                <a:ea typeface="黑体" pitchFamily="49" charset="-122"/>
              </a:rPr>
              <a:t> </a:t>
            </a:r>
            <a:endParaRPr lang="zh-CN" altLang="en-US" sz="2400" dirty="0">
              <a:solidFill>
                <a:srgbClr val="000066"/>
              </a:solidFill>
              <a:latin typeface="Times New Roman" pitchFamily="18" charset="0"/>
              <a:ea typeface="黑体" pitchFamily="49" charset="-122"/>
            </a:endParaRPr>
          </a:p>
        </p:txBody>
      </p:sp>
      <p:sp>
        <p:nvSpPr>
          <p:cNvPr id="4" name="矩形 3"/>
          <p:cNvSpPr/>
          <p:nvPr/>
        </p:nvSpPr>
        <p:spPr>
          <a:xfrm>
            <a:off x="1787166" y="5120490"/>
            <a:ext cx="1491114" cy="492443"/>
          </a:xfrm>
          <a:prstGeom prst="rect">
            <a:avLst/>
          </a:prstGeom>
        </p:spPr>
        <p:txBody>
          <a:bodyPr wrap="none">
            <a:spAutoFit/>
          </a:bodyPr>
          <a:lstStyle/>
          <a:p>
            <a:r>
              <a:rPr lang="en-US" altLang="zh-CN" dirty="0">
                <a:latin typeface="华文中宋" pitchFamily="2" charset="-122"/>
                <a:ea typeface="华文中宋" pitchFamily="2" charset="-122"/>
              </a:rPr>
              <a:t>D. Bone</a:t>
            </a:r>
            <a:endParaRPr lang="zh-CN" altLang="en-US" dirty="0">
              <a:latin typeface="华文中宋" pitchFamily="2" charset="-122"/>
              <a:ea typeface="华文中宋" pitchFamily="2" charset="-122"/>
            </a:endParaRPr>
          </a:p>
        </p:txBody>
      </p:sp>
      <p:sp>
        <p:nvSpPr>
          <p:cNvPr id="24" name="圆角矩形 23"/>
          <p:cNvSpPr/>
          <p:nvPr/>
        </p:nvSpPr>
        <p:spPr>
          <a:xfrm>
            <a:off x="1721525" y="3139652"/>
            <a:ext cx="1745991" cy="2052828"/>
          </a:xfrm>
          <a:prstGeom prst="roundRect">
            <a:avLst>
              <a:gd name="adj" fmla="val 10000"/>
            </a:avLst>
          </a:prstGeom>
          <a:blipFill rotWithShape="0">
            <a:blip r:embed="rId2"/>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 name="矩形 1"/>
          <p:cNvSpPr/>
          <p:nvPr/>
        </p:nvSpPr>
        <p:spPr>
          <a:xfrm>
            <a:off x="4043275" y="3428388"/>
            <a:ext cx="8098078" cy="1754326"/>
          </a:xfrm>
          <a:prstGeom prst="rect">
            <a:avLst/>
          </a:prstGeom>
        </p:spPr>
        <p:txBody>
          <a:bodyPr wrap="square">
            <a:spAutoFit/>
          </a:bodyPr>
          <a:lstStyle/>
          <a:p>
            <a:pPr>
              <a:lnSpc>
                <a:spcPct val="150000"/>
              </a:lnSpc>
            </a:pPr>
            <a:r>
              <a:rPr lang="zh-CN" altLang="en-US" sz="2400" dirty="0">
                <a:latin typeface="华文中宋" pitchFamily="2" charset="-122"/>
                <a:ea typeface="华文中宋" pitchFamily="2" charset="-122"/>
              </a:rPr>
              <a:t>    美国斯坦福大学的教授，发现智能卡上密码算法执行过程可能会受到干扰产生故障（或错误）输出用于密钥恢复，成功对</a:t>
            </a:r>
            <a:r>
              <a:rPr lang="en-US" altLang="zh-CN" sz="2400" dirty="0">
                <a:latin typeface="华文中宋" pitchFamily="2" charset="-122"/>
                <a:ea typeface="华文中宋" pitchFamily="2" charset="-122"/>
              </a:rPr>
              <a:t>RSA</a:t>
            </a:r>
            <a:r>
              <a:rPr lang="zh-CN" altLang="en-US" sz="2400" dirty="0">
                <a:latin typeface="华文中宋" pitchFamily="2" charset="-122"/>
                <a:ea typeface="华文中宋" pitchFamily="2" charset="-122"/>
              </a:rPr>
              <a:t>密码算法进行了故障分析。</a:t>
            </a:r>
          </a:p>
        </p:txBody>
      </p:sp>
      <p:pic>
        <p:nvPicPr>
          <p:cNvPr id="30" name="Picture 2"/>
          <p:cNvPicPr>
            <a:picLocks noChangeAspect="1" noChangeArrowheads="1"/>
          </p:cNvPicPr>
          <p:nvPr/>
        </p:nvPicPr>
        <p:blipFill>
          <a:blip r:embed="rId3"/>
          <a:srcRect/>
          <a:stretch>
            <a:fillRect/>
          </a:stretch>
        </p:blipFill>
        <p:spPr bwMode="auto">
          <a:xfrm>
            <a:off x="4224299" y="5956920"/>
            <a:ext cx="7186250" cy="1944216"/>
          </a:xfrm>
          <a:prstGeom prst="rect">
            <a:avLst/>
          </a:prstGeom>
          <a:noFill/>
          <a:ln w="9525">
            <a:noFill/>
            <a:miter lim="800000"/>
            <a:headEnd/>
            <a:tailEnd/>
          </a:ln>
        </p:spPr>
      </p:pic>
    </p:spTree>
    <p:extLst>
      <p:ext uri="{BB962C8B-B14F-4D97-AF65-F5344CB8AC3E}">
        <p14:creationId xmlns:p14="http://schemas.microsoft.com/office/powerpoint/2010/main" val="2153927421"/>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2" name="组合 4"/>
          <p:cNvGrpSpPr>
            <a:grpSpLocks/>
          </p:cNvGrpSpPr>
          <p:nvPr/>
        </p:nvGrpSpPr>
        <p:grpSpPr bwMode="auto">
          <a:xfrm>
            <a:off x="8423613" y="124272"/>
            <a:ext cx="4199467" cy="589281"/>
            <a:chOff x="288838" y="21598"/>
            <a:chExt cx="4278985" cy="590400"/>
          </a:xfrm>
        </p:grpSpPr>
        <p:sp>
          <p:nvSpPr>
            <p:cNvPr id="43" name="圆角矩形 42"/>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4" name="圆角矩形 4"/>
            <p:cNvSpPr/>
            <p:nvPr/>
          </p:nvSpPr>
          <p:spPr>
            <a:xfrm>
              <a:off x="317394" y="51006"/>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国内外研究现状及分析</a:t>
              </a:r>
            </a:p>
          </p:txBody>
        </p:sp>
      </p:grpSp>
      <p:sp>
        <p:nvSpPr>
          <p:cNvPr id="31" name="AutoShape 38"/>
          <p:cNvSpPr>
            <a:spLocks noChangeArrowheads="1"/>
          </p:cNvSpPr>
          <p:nvPr/>
        </p:nvSpPr>
        <p:spPr bwMode="gray">
          <a:xfrm>
            <a:off x="7232229" y="52264"/>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2" name="Text Box 40"/>
          <p:cNvSpPr txBox="1">
            <a:spLocks noChangeArrowheads="1"/>
          </p:cNvSpPr>
          <p:nvPr/>
        </p:nvSpPr>
        <p:spPr bwMode="gray">
          <a:xfrm>
            <a:off x="7507678" y="83272"/>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33" name="AutoShape 5"/>
          <p:cNvSpPr>
            <a:spLocks noChangeArrowheads="1"/>
          </p:cNvSpPr>
          <p:nvPr/>
        </p:nvSpPr>
        <p:spPr bwMode="gray">
          <a:xfrm>
            <a:off x="1875700" y="1132384"/>
            <a:ext cx="3781425" cy="500063"/>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2.1 </a:t>
            </a:r>
            <a:r>
              <a:rPr lang="zh-CN" altLang="en-US" sz="2800" dirty="0">
                <a:solidFill>
                  <a:srgbClr val="000000"/>
                </a:solidFill>
                <a:latin typeface="华文中宋" pitchFamily="2" charset="-122"/>
                <a:ea typeface="华文中宋" pitchFamily="2" charset="-122"/>
              </a:rPr>
              <a:t>发展历程</a:t>
            </a:r>
          </a:p>
        </p:txBody>
      </p:sp>
      <p:sp>
        <p:nvSpPr>
          <p:cNvPr id="10" name="矩形 9"/>
          <p:cNvSpPr/>
          <p:nvPr/>
        </p:nvSpPr>
        <p:spPr>
          <a:xfrm>
            <a:off x="1461840" y="1996480"/>
            <a:ext cx="8847294" cy="461665"/>
          </a:xfrm>
          <a:prstGeom prst="rect">
            <a:avLst/>
          </a:prstGeom>
        </p:spPr>
        <p:txBody>
          <a:bodyPr wrap="none">
            <a:spAutoFit/>
          </a:bodyPr>
          <a:lstStyle/>
          <a:p>
            <a:r>
              <a:rPr lang="zh-CN" altLang="en-US" sz="2400" b="1" dirty="0">
                <a:solidFill>
                  <a:srgbClr val="C00000"/>
                </a:solidFill>
              </a:rPr>
              <a:t>提出期：不同类型的旁路泄露被学术界陆续发现并用于密钥分析</a:t>
            </a:r>
            <a:endParaRPr lang="en-US" altLang="zh-CN" sz="2400" b="1" dirty="0">
              <a:solidFill>
                <a:srgbClr val="C00000"/>
              </a:solidFill>
            </a:endParaRPr>
          </a:p>
        </p:txBody>
      </p:sp>
      <p:sp>
        <p:nvSpPr>
          <p:cNvPr id="14" name="Rectangle 6"/>
          <p:cNvSpPr>
            <a:spLocks noChangeArrowheads="1"/>
          </p:cNvSpPr>
          <p:nvPr/>
        </p:nvSpPr>
        <p:spPr bwMode="auto">
          <a:xfrm>
            <a:off x="669752" y="2496940"/>
            <a:ext cx="6977573" cy="867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50000"/>
              </a:lnSpc>
            </a:pPr>
            <a:r>
              <a:rPr lang="zh-CN" altLang="en-US" sz="2400" dirty="0">
                <a:solidFill>
                  <a:srgbClr val="000066"/>
                </a:solidFill>
                <a:latin typeface="Times New Roman" pitchFamily="18" charset="0"/>
                <a:ea typeface="黑体" pitchFamily="49" charset="-122"/>
              </a:rPr>
              <a:t>（</a:t>
            </a:r>
            <a:r>
              <a:rPr lang="en-US" altLang="zh-CN" sz="2400" dirty="0">
                <a:solidFill>
                  <a:srgbClr val="000066"/>
                </a:solidFill>
                <a:latin typeface="Times New Roman" pitchFamily="18" charset="0"/>
                <a:ea typeface="黑体" pitchFamily="49" charset="-122"/>
              </a:rPr>
              <a:t>3</a:t>
            </a:r>
            <a:r>
              <a:rPr lang="zh-CN" altLang="en-US" sz="2400" dirty="0">
                <a:solidFill>
                  <a:srgbClr val="000066"/>
                </a:solidFill>
                <a:latin typeface="Times New Roman" pitchFamily="18" charset="0"/>
                <a:ea typeface="黑体" pitchFamily="49" charset="-122"/>
              </a:rPr>
              <a:t>）功耗旁路泄露</a:t>
            </a:r>
            <a:r>
              <a:rPr lang="en-US" altLang="zh-CN" sz="2400" dirty="0">
                <a:solidFill>
                  <a:srgbClr val="000066"/>
                </a:solidFill>
                <a:latin typeface="Times New Roman" pitchFamily="18" charset="0"/>
                <a:ea typeface="黑体" pitchFamily="49" charset="-122"/>
              </a:rPr>
              <a:t>1998</a:t>
            </a:r>
            <a:r>
              <a:rPr lang="zh-CN" altLang="en-US" sz="2400" dirty="0">
                <a:solidFill>
                  <a:srgbClr val="000066"/>
                </a:solidFill>
                <a:latin typeface="Times New Roman" pitchFamily="18" charset="0"/>
                <a:ea typeface="黑体" pitchFamily="49" charset="-122"/>
              </a:rPr>
              <a:t>年被发现</a:t>
            </a:r>
            <a:r>
              <a:rPr lang="en-US" altLang="zh-CN" sz="2400" dirty="0">
                <a:solidFill>
                  <a:srgbClr val="000066"/>
                </a:solidFill>
                <a:latin typeface="Times New Roman" pitchFamily="18" charset="0"/>
                <a:ea typeface="黑体" pitchFamily="49" charset="-122"/>
              </a:rPr>
              <a:t> </a:t>
            </a:r>
            <a:endParaRPr lang="zh-CN" altLang="en-US" sz="2400" dirty="0">
              <a:solidFill>
                <a:srgbClr val="000066"/>
              </a:solidFill>
              <a:latin typeface="Times New Roman" pitchFamily="18" charset="0"/>
              <a:ea typeface="黑体" pitchFamily="49" charset="-122"/>
            </a:endParaRPr>
          </a:p>
        </p:txBody>
      </p:sp>
      <p:pic>
        <p:nvPicPr>
          <p:cNvPr id="24" name="Picture 4" descr="koc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473" y="4139280"/>
            <a:ext cx="3765361" cy="2884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Freeform 50"/>
          <p:cNvSpPr>
            <a:spLocks/>
          </p:cNvSpPr>
          <p:nvPr/>
        </p:nvSpPr>
        <p:spPr bwMode="auto">
          <a:xfrm>
            <a:off x="4978697" y="5071120"/>
            <a:ext cx="2220912" cy="1192213"/>
          </a:xfrm>
          <a:custGeom>
            <a:avLst/>
            <a:gdLst>
              <a:gd name="T0" fmla="*/ 1954 w 2042"/>
              <a:gd name="T1" fmla="*/ 1334 h 1335"/>
              <a:gd name="T2" fmla="*/ 1972 w 2042"/>
              <a:gd name="T3" fmla="*/ 1329 h 1335"/>
              <a:gd name="T4" fmla="*/ 1990 w 2042"/>
              <a:gd name="T5" fmla="*/ 1321 h 1335"/>
              <a:gd name="T6" fmla="*/ 2005 w 2042"/>
              <a:gd name="T7" fmla="*/ 1310 h 1335"/>
              <a:gd name="T8" fmla="*/ 2018 w 2042"/>
              <a:gd name="T9" fmla="*/ 1297 h 1335"/>
              <a:gd name="T10" fmla="*/ 2028 w 2042"/>
              <a:gd name="T11" fmla="*/ 1284 h 1335"/>
              <a:gd name="T12" fmla="*/ 2036 w 2042"/>
              <a:gd name="T13" fmla="*/ 1265 h 1335"/>
              <a:gd name="T14" fmla="*/ 2041 w 2042"/>
              <a:gd name="T15" fmla="*/ 1244 h 1335"/>
              <a:gd name="T16" fmla="*/ 2041 w 2042"/>
              <a:gd name="T17" fmla="*/ 98 h 1335"/>
              <a:gd name="T18" fmla="*/ 2038 w 2042"/>
              <a:gd name="T19" fmla="*/ 79 h 1335"/>
              <a:gd name="T20" fmla="*/ 2033 w 2042"/>
              <a:gd name="T21" fmla="*/ 61 h 1335"/>
              <a:gd name="T22" fmla="*/ 2023 w 2042"/>
              <a:gd name="T23" fmla="*/ 45 h 1335"/>
              <a:gd name="T24" fmla="*/ 2013 w 2042"/>
              <a:gd name="T25" fmla="*/ 29 h 1335"/>
              <a:gd name="T26" fmla="*/ 1997 w 2042"/>
              <a:gd name="T27" fmla="*/ 16 h 1335"/>
              <a:gd name="T28" fmla="*/ 1982 w 2042"/>
              <a:gd name="T29" fmla="*/ 8 h 1335"/>
              <a:gd name="T30" fmla="*/ 1964 w 2042"/>
              <a:gd name="T31" fmla="*/ 3 h 1335"/>
              <a:gd name="T32" fmla="*/ 1946 w 2042"/>
              <a:gd name="T33" fmla="*/ 0 h 1335"/>
              <a:gd name="T34" fmla="*/ 85 w 2042"/>
              <a:gd name="T35" fmla="*/ 0 h 1335"/>
              <a:gd name="T36" fmla="*/ 67 w 2042"/>
              <a:gd name="T37" fmla="*/ 3 h 1335"/>
              <a:gd name="T38" fmla="*/ 49 w 2042"/>
              <a:gd name="T39" fmla="*/ 13 h 1335"/>
              <a:gd name="T40" fmla="*/ 33 w 2042"/>
              <a:gd name="T41" fmla="*/ 24 h 1335"/>
              <a:gd name="T42" fmla="*/ 21 w 2042"/>
              <a:gd name="T43" fmla="*/ 34 h 1335"/>
              <a:gd name="T44" fmla="*/ 10 w 2042"/>
              <a:gd name="T45" fmla="*/ 50 h 1335"/>
              <a:gd name="T46" fmla="*/ 3 w 2042"/>
              <a:gd name="T47" fmla="*/ 69 h 1335"/>
              <a:gd name="T48" fmla="*/ 0 w 2042"/>
              <a:gd name="T49" fmla="*/ 87 h 1335"/>
              <a:gd name="T50" fmla="*/ 0 w 2042"/>
              <a:gd name="T51" fmla="*/ 1236 h 1335"/>
              <a:gd name="T52" fmla="*/ 3 w 2042"/>
              <a:gd name="T53" fmla="*/ 1255 h 1335"/>
              <a:gd name="T54" fmla="*/ 8 w 2042"/>
              <a:gd name="T55" fmla="*/ 1273 h 1335"/>
              <a:gd name="T56" fmla="*/ 15 w 2042"/>
              <a:gd name="T57" fmla="*/ 1289 h 1335"/>
              <a:gd name="T58" fmla="*/ 28 w 2042"/>
              <a:gd name="T59" fmla="*/ 1305 h 1335"/>
              <a:gd name="T60" fmla="*/ 41 w 2042"/>
              <a:gd name="T61" fmla="*/ 1316 h 1335"/>
              <a:gd name="T62" fmla="*/ 59 w 2042"/>
              <a:gd name="T63" fmla="*/ 1326 h 1335"/>
              <a:gd name="T64" fmla="*/ 77 w 2042"/>
              <a:gd name="T65" fmla="*/ 1331 h 1335"/>
              <a:gd name="T66" fmla="*/ 95 w 2042"/>
              <a:gd name="T67" fmla="*/ 1334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2" h="1335">
                <a:moveTo>
                  <a:pt x="1946" y="1334"/>
                </a:moveTo>
                <a:lnTo>
                  <a:pt x="1954" y="1334"/>
                </a:lnTo>
                <a:lnTo>
                  <a:pt x="1964" y="1331"/>
                </a:lnTo>
                <a:lnTo>
                  <a:pt x="1972" y="1329"/>
                </a:lnTo>
                <a:lnTo>
                  <a:pt x="1982" y="1326"/>
                </a:lnTo>
                <a:lnTo>
                  <a:pt x="1990" y="1321"/>
                </a:lnTo>
                <a:lnTo>
                  <a:pt x="1997" y="1316"/>
                </a:lnTo>
                <a:lnTo>
                  <a:pt x="2005" y="1310"/>
                </a:lnTo>
                <a:lnTo>
                  <a:pt x="2013" y="1305"/>
                </a:lnTo>
                <a:lnTo>
                  <a:pt x="2018" y="1297"/>
                </a:lnTo>
                <a:lnTo>
                  <a:pt x="2023" y="1289"/>
                </a:lnTo>
                <a:lnTo>
                  <a:pt x="2028" y="1284"/>
                </a:lnTo>
                <a:lnTo>
                  <a:pt x="2033" y="1273"/>
                </a:lnTo>
                <a:lnTo>
                  <a:pt x="2036" y="1265"/>
                </a:lnTo>
                <a:lnTo>
                  <a:pt x="2038" y="1255"/>
                </a:lnTo>
                <a:lnTo>
                  <a:pt x="2041" y="1244"/>
                </a:lnTo>
                <a:lnTo>
                  <a:pt x="2041" y="1236"/>
                </a:lnTo>
                <a:lnTo>
                  <a:pt x="2041" y="98"/>
                </a:lnTo>
                <a:lnTo>
                  <a:pt x="2041" y="87"/>
                </a:lnTo>
                <a:lnTo>
                  <a:pt x="2038" y="79"/>
                </a:lnTo>
                <a:lnTo>
                  <a:pt x="2036" y="69"/>
                </a:lnTo>
                <a:lnTo>
                  <a:pt x="2033" y="61"/>
                </a:lnTo>
                <a:lnTo>
                  <a:pt x="2028" y="50"/>
                </a:lnTo>
                <a:lnTo>
                  <a:pt x="2023" y="45"/>
                </a:lnTo>
                <a:lnTo>
                  <a:pt x="2018" y="34"/>
                </a:lnTo>
                <a:lnTo>
                  <a:pt x="2013" y="29"/>
                </a:lnTo>
                <a:lnTo>
                  <a:pt x="2005" y="24"/>
                </a:lnTo>
                <a:lnTo>
                  <a:pt x="1997" y="16"/>
                </a:lnTo>
                <a:lnTo>
                  <a:pt x="1990" y="13"/>
                </a:lnTo>
                <a:lnTo>
                  <a:pt x="1982" y="8"/>
                </a:lnTo>
                <a:lnTo>
                  <a:pt x="1972" y="3"/>
                </a:lnTo>
                <a:lnTo>
                  <a:pt x="1964" y="3"/>
                </a:lnTo>
                <a:lnTo>
                  <a:pt x="1954" y="0"/>
                </a:lnTo>
                <a:lnTo>
                  <a:pt x="1946" y="0"/>
                </a:lnTo>
                <a:lnTo>
                  <a:pt x="95" y="0"/>
                </a:lnTo>
                <a:lnTo>
                  <a:pt x="85" y="0"/>
                </a:lnTo>
                <a:lnTo>
                  <a:pt x="77" y="3"/>
                </a:lnTo>
                <a:lnTo>
                  <a:pt x="67" y="3"/>
                </a:lnTo>
                <a:lnTo>
                  <a:pt x="59" y="8"/>
                </a:lnTo>
                <a:lnTo>
                  <a:pt x="49" y="13"/>
                </a:lnTo>
                <a:lnTo>
                  <a:pt x="41" y="16"/>
                </a:lnTo>
                <a:lnTo>
                  <a:pt x="33" y="24"/>
                </a:lnTo>
                <a:lnTo>
                  <a:pt x="28" y="29"/>
                </a:lnTo>
                <a:lnTo>
                  <a:pt x="21" y="34"/>
                </a:lnTo>
                <a:lnTo>
                  <a:pt x="15" y="45"/>
                </a:lnTo>
                <a:lnTo>
                  <a:pt x="10" y="50"/>
                </a:lnTo>
                <a:lnTo>
                  <a:pt x="8" y="61"/>
                </a:lnTo>
                <a:lnTo>
                  <a:pt x="3" y="69"/>
                </a:lnTo>
                <a:lnTo>
                  <a:pt x="3" y="79"/>
                </a:lnTo>
                <a:lnTo>
                  <a:pt x="0" y="87"/>
                </a:lnTo>
                <a:lnTo>
                  <a:pt x="0" y="98"/>
                </a:lnTo>
                <a:lnTo>
                  <a:pt x="0" y="1236"/>
                </a:lnTo>
                <a:lnTo>
                  <a:pt x="0" y="1244"/>
                </a:lnTo>
                <a:lnTo>
                  <a:pt x="3" y="1255"/>
                </a:lnTo>
                <a:lnTo>
                  <a:pt x="3" y="1265"/>
                </a:lnTo>
                <a:lnTo>
                  <a:pt x="8" y="1273"/>
                </a:lnTo>
                <a:lnTo>
                  <a:pt x="10" y="1284"/>
                </a:lnTo>
                <a:lnTo>
                  <a:pt x="15" y="1289"/>
                </a:lnTo>
                <a:lnTo>
                  <a:pt x="21" y="1297"/>
                </a:lnTo>
                <a:lnTo>
                  <a:pt x="28" y="1305"/>
                </a:lnTo>
                <a:lnTo>
                  <a:pt x="33" y="1310"/>
                </a:lnTo>
                <a:lnTo>
                  <a:pt x="41" y="1316"/>
                </a:lnTo>
                <a:lnTo>
                  <a:pt x="49" y="1321"/>
                </a:lnTo>
                <a:lnTo>
                  <a:pt x="59" y="1326"/>
                </a:lnTo>
                <a:lnTo>
                  <a:pt x="67" y="1329"/>
                </a:lnTo>
                <a:lnTo>
                  <a:pt x="77" y="1331"/>
                </a:lnTo>
                <a:lnTo>
                  <a:pt x="85" y="1334"/>
                </a:lnTo>
                <a:lnTo>
                  <a:pt x="95" y="1334"/>
                </a:lnTo>
                <a:lnTo>
                  <a:pt x="1946" y="1334"/>
                </a:lnTo>
              </a:path>
            </a:pathLst>
          </a:custGeom>
          <a:solidFill>
            <a:schemeClr val="bg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Rectangle 51"/>
          <p:cNvSpPr>
            <a:spLocks noChangeArrowheads="1"/>
          </p:cNvSpPr>
          <p:nvPr/>
        </p:nvSpPr>
        <p:spPr bwMode="auto">
          <a:xfrm>
            <a:off x="6818609" y="773812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Rectangle 52"/>
          <p:cNvSpPr>
            <a:spLocks noChangeArrowheads="1"/>
          </p:cNvSpPr>
          <p:nvPr/>
        </p:nvSpPr>
        <p:spPr bwMode="auto">
          <a:xfrm>
            <a:off x="6818609" y="773812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Rectangle 53"/>
          <p:cNvSpPr>
            <a:spLocks noChangeArrowheads="1"/>
          </p:cNvSpPr>
          <p:nvPr/>
        </p:nvSpPr>
        <p:spPr bwMode="auto">
          <a:xfrm>
            <a:off x="6818609" y="773812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Rectangle 54"/>
          <p:cNvSpPr>
            <a:spLocks noChangeArrowheads="1"/>
          </p:cNvSpPr>
          <p:nvPr/>
        </p:nvSpPr>
        <p:spPr bwMode="auto">
          <a:xfrm>
            <a:off x="6818609" y="7738120"/>
            <a:ext cx="2895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8" name="Group 55"/>
          <p:cNvGrpSpPr>
            <a:grpSpLocks/>
          </p:cNvGrpSpPr>
          <p:nvPr/>
        </p:nvGrpSpPr>
        <p:grpSpPr bwMode="auto">
          <a:xfrm>
            <a:off x="4902497" y="5147320"/>
            <a:ext cx="2220912" cy="1192213"/>
            <a:chOff x="425" y="1096"/>
            <a:chExt cx="2042" cy="1335"/>
          </a:xfrm>
        </p:grpSpPr>
        <p:sp>
          <p:nvSpPr>
            <p:cNvPr id="39" name="Freeform 56"/>
            <p:cNvSpPr>
              <a:spLocks/>
            </p:cNvSpPr>
            <p:nvPr/>
          </p:nvSpPr>
          <p:spPr bwMode="auto">
            <a:xfrm>
              <a:off x="425" y="1096"/>
              <a:ext cx="2042" cy="1335"/>
            </a:xfrm>
            <a:custGeom>
              <a:avLst/>
              <a:gdLst>
                <a:gd name="T0" fmla="*/ 1954 w 2042"/>
                <a:gd name="T1" fmla="*/ 1334 h 1335"/>
                <a:gd name="T2" fmla="*/ 1972 w 2042"/>
                <a:gd name="T3" fmla="*/ 1329 h 1335"/>
                <a:gd name="T4" fmla="*/ 1990 w 2042"/>
                <a:gd name="T5" fmla="*/ 1321 h 1335"/>
                <a:gd name="T6" fmla="*/ 2005 w 2042"/>
                <a:gd name="T7" fmla="*/ 1310 h 1335"/>
                <a:gd name="T8" fmla="*/ 2018 w 2042"/>
                <a:gd name="T9" fmla="*/ 1297 h 1335"/>
                <a:gd name="T10" fmla="*/ 2028 w 2042"/>
                <a:gd name="T11" fmla="*/ 1284 h 1335"/>
                <a:gd name="T12" fmla="*/ 2036 w 2042"/>
                <a:gd name="T13" fmla="*/ 1265 h 1335"/>
                <a:gd name="T14" fmla="*/ 2041 w 2042"/>
                <a:gd name="T15" fmla="*/ 1244 h 1335"/>
                <a:gd name="T16" fmla="*/ 2041 w 2042"/>
                <a:gd name="T17" fmla="*/ 98 h 1335"/>
                <a:gd name="T18" fmla="*/ 2038 w 2042"/>
                <a:gd name="T19" fmla="*/ 79 h 1335"/>
                <a:gd name="T20" fmla="*/ 2033 w 2042"/>
                <a:gd name="T21" fmla="*/ 61 h 1335"/>
                <a:gd name="T22" fmla="*/ 2023 w 2042"/>
                <a:gd name="T23" fmla="*/ 45 h 1335"/>
                <a:gd name="T24" fmla="*/ 2013 w 2042"/>
                <a:gd name="T25" fmla="*/ 29 h 1335"/>
                <a:gd name="T26" fmla="*/ 1997 w 2042"/>
                <a:gd name="T27" fmla="*/ 16 h 1335"/>
                <a:gd name="T28" fmla="*/ 1982 w 2042"/>
                <a:gd name="T29" fmla="*/ 8 h 1335"/>
                <a:gd name="T30" fmla="*/ 1964 w 2042"/>
                <a:gd name="T31" fmla="*/ 3 h 1335"/>
                <a:gd name="T32" fmla="*/ 1946 w 2042"/>
                <a:gd name="T33" fmla="*/ 0 h 1335"/>
                <a:gd name="T34" fmla="*/ 85 w 2042"/>
                <a:gd name="T35" fmla="*/ 0 h 1335"/>
                <a:gd name="T36" fmla="*/ 67 w 2042"/>
                <a:gd name="T37" fmla="*/ 3 h 1335"/>
                <a:gd name="T38" fmla="*/ 49 w 2042"/>
                <a:gd name="T39" fmla="*/ 13 h 1335"/>
                <a:gd name="T40" fmla="*/ 33 w 2042"/>
                <a:gd name="T41" fmla="*/ 24 h 1335"/>
                <a:gd name="T42" fmla="*/ 21 w 2042"/>
                <a:gd name="T43" fmla="*/ 34 h 1335"/>
                <a:gd name="T44" fmla="*/ 10 w 2042"/>
                <a:gd name="T45" fmla="*/ 50 h 1335"/>
                <a:gd name="T46" fmla="*/ 3 w 2042"/>
                <a:gd name="T47" fmla="*/ 69 h 1335"/>
                <a:gd name="T48" fmla="*/ 0 w 2042"/>
                <a:gd name="T49" fmla="*/ 87 h 1335"/>
                <a:gd name="T50" fmla="*/ 0 w 2042"/>
                <a:gd name="T51" fmla="*/ 1236 h 1335"/>
                <a:gd name="T52" fmla="*/ 3 w 2042"/>
                <a:gd name="T53" fmla="*/ 1255 h 1335"/>
                <a:gd name="T54" fmla="*/ 8 w 2042"/>
                <a:gd name="T55" fmla="*/ 1273 h 1335"/>
                <a:gd name="T56" fmla="*/ 15 w 2042"/>
                <a:gd name="T57" fmla="*/ 1289 h 1335"/>
                <a:gd name="T58" fmla="*/ 28 w 2042"/>
                <a:gd name="T59" fmla="*/ 1305 h 1335"/>
                <a:gd name="T60" fmla="*/ 41 w 2042"/>
                <a:gd name="T61" fmla="*/ 1316 h 1335"/>
                <a:gd name="T62" fmla="*/ 59 w 2042"/>
                <a:gd name="T63" fmla="*/ 1326 h 1335"/>
                <a:gd name="T64" fmla="*/ 77 w 2042"/>
                <a:gd name="T65" fmla="*/ 1331 h 1335"/>
                <a:gd name="T66" fmla="*/ 95 w 2042"/>
                <a:gd name="T67" fmla="*/ 1334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2" h="1335">
                  <a:moveTo>
                    <a:pt x="1946" y="1334"/>
                  </a:moveTo>
                  <a:lnTo>
                    <a:pt x="1954" y="1334"/>
                  </a:lnTo>
                  <a:lnTo>
                    <a:pt x="1964" y="1331"/>
                  </a:lnTo>
                  <a:lnTo>
                    <a:pt x="1972" y="1329"/>
                  </a:lnTo>
                  <a:lnTo>
                    <a:pt x="1982" y="1326"/>
                  </a:lnTo>
                  <a:lnTo>
                    <a:pt x="1990" y="1321"/>
                  </a:lnTo>
                  <a:lnTo>
                    <a:pt x="1997" y="1316"/>
                  </a:lnTo>
                  <a:lnTo>
                    <a:pt x="2005" y="1310"/>
                  </a:lnTo>
                  <a:lnTo>
                    <a:pt x="2013" y="1305"/>
                  </a:lnTo>
                  <a:lnTo>
                    <a:pt x="2018" y="1297"/>
                  </a:lnTo>
                  <a:lnTo>
                    <a:pt x="2023" y="1289"/>
                  </a:lnTo>
                  <a:lnTo>
                    <a:pt x="2028" y="1284"/>
                  </a:lnTo>
                  <a:lnTo>
                    <a:pt x="2033" y="1273"/>
                  </a:lnTo>
                  <a:lnTo>
                    <a:pt x="2036" y="1265"/>
                  </a:lnTo>
                  <a:lnTo>
                    <a:pt x="2038" y="1255"/>
                  </a:lnTo>
                  <a:lnTo>
                    <a:pt x="2041" y="1244"/>
                  </a:lnTo>
                  <a:lnTo>
                    <a:pt x="2041" y="1236"/>
                  </a:lnTo>
                  <a:lnTo>
                    <a:pt x="2041" y="98"/>
                  </a:lnTo>
                  <a:lnTo>
                    <a:pt x="2041" y="87"/>
                  </a:lnTo>
                  <a:lnTo>
                    <a:pt x="2038" y="79"/>
                  </a:lnTo>
                  <a:lnTo>
                    <a:pt x="2036" y="69"/>
                  </a:lnTo>
                  <a:lnTo>
                    <a:pt x="2033" y="61"/>
                  </a:lnTo>
                  <a:lnTo>
                    <a:pt x="2028" y="50"/>
                  </a:lnTo>
                  <a:lnTo>
                    <a:pt x="2023" y="45"/>
                  </a:lnTo>
                  <a:lnTo>
                    <a:pt x="2018" y="34"/>
                  </a:lnTo>
                  <a:lnTo>
                    <a:pt x="2013" y="29"/>
                  </a:lnTo>
                  <a:lnTo>
                    <a:pt x="2005" y="24"/>
                  </a:lnTo>
                  <a:lnTo>
                    <a:pt x="1997" y="16"/>
                  </a:lnTo>
                  <a:lnTo>
                    <a:pt x="1990" y="13"/>
                  </a:lnTo>
                  <a:lnTo>
                    <a:pt x="1982" y="8"/>
                  </a:lnTo>
                  <a:lnTo>
                    <a:pt x="1972" y="3"/>
                  </a:lnTo>
                  <a:lnTo>
                    <a:pt x="1964" y="3"/>
                  </a:lnTo>
                  <a:lnTo>
                    <a:pt x="1954" y="0"/>
                  </a:lnTo>
                  <a:lnTo>
                    <a:pt x="1946" y="0"/>
                  </a:lnTo>
                  <a:lnTo>
                    <a:pt x="95" y="0"/>
                  </a:lnTo>
                  <a:lnTo>
                    <a:pt x="85" y="0"/>
                  </a:lnTo>
                  <a:lnTo>
                    <a:pt x="77" y="3"/>
                  </a:lnTo>
                  <a:lnTo>
                    <a:pt x="67" y="3"/>
                  </a:lnTo>
                  <a:lnTo>
                    <a:pt x="59" y="8"/>
                  </a:lnTo>
                  <a:lnTo>
                    <a:pt x="49" y="13"/>
                  </a:lnTo>
                  <a:lnTo>
                    <a:pt x="41" y="16"/>
                  </a:lnTo>
                  <a:lnTo>
                    <a:pt x="33" y="24"/>
                  </a:lnTo>
                  <a:lnTo>
                    <a:pt x="28" y="29"/>
                  </a:lnTo>
                  <a:lnTo>
                    <a:pt x="21" y="34"/>
                  </a:lnTo>
                  <a:lnTo>
                    <a:pt x="15" y="45"/>
                  </a:lnTo>
                  <a:lnTo>
                    <a:pt x="10" y="50"/>
                  </a:lnTo>
                  <a:lnTo>
                    <a:pt x="8" y="61"/>
                  </a:lnTo>
                  <a:lnTo>
                    <a:pt x="3" y="69"/>
                  </a:lnTo>
                  <a:lnTo>
                    <a:pt x="3" y="79"/>
                  </a:lnTo>
                  <a:lnTo>
                    <a:pt x="0" y="87"/>
                  </a:lnTo>
                  <a:lnTo>
                    <a:pt x="0" y="98"/>
                  </a:lnTo>
                  <a:lnTo>
                    <a:pt x="0" y="1236"/>
                  </a:lnTo>
                  <a:lnTo>
                    <a:pt x="0" y="1244"/>
                  </a:lnTo>
                  <a:lnTo>
                    <a:pt x="3" y="1255"/>
                  </a:lnTo>
                  <a:lnTo>
                    <a:pt x="3" y="1265"/>
                  </a:lnTo>
                  <a:lnTo>
                    <a:pt x="8" y="1273"/>
                  </a:lnTo>
                  <a:lnTo>
                    <a:pt x="10" y="1284"/>
                  </a:lnTo>
                  <a:lnTo>
                    <a:pt x="15" y="1289"/>
                  </a:lnTo>
                  <a:lnTo>
                    <a:pt x="21" y="1297"/>
                  </a:lnTo>
                  <a:lnTo>
                    <a:pt x="28" y="1305"/>
                  </a:lnTo>
                  <a:lnTo>
                    <a:pt x="33" y="1310"/>
                  </a:lnTo>
                  <a:lnTo>
                    <a:pt x="41" y="1316"/>
                  </a:lnTo>
                  <a:lnTo>
                    <a:pt x="49" y="1321"/>
                  </a:lnTo>
                  <a:lnTo>
                    <a:pt x="59" y="1326"/>
                  </a:lnTo>
                  <a:lnTo>
                    <a:pt x="67" y="1329"/>
                  </a:lnTo>
                  <a:lnTo>
                    <a:pt x="77" y="1331"/>
                  </a:lnTo>
                  <a:lnTo>
                    <a:pt x="85" y="1334"/>
                  </a:lnTo>
                  <a:lnTo>
                    <a:pt x="95" y="1334"/>
                  </a:lnTo>
                  <a:lnTo>
                    <a:pt x="1946" y="1334"/>
                  </a:lnTo>
                </a:path>
              </a:pathLst>
            </a:custGeom>
            <a:solidFill>
              <a:schemeClr val="bg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Freeform 57"/>
            <p:cNvSpPr>
              <a:spLocks/>
            </p:cNvSpPr>
            <p:nvPr/>
          </p:nvSpPr>
          <p:spPr bwMode="auto">
            <a:xfrm>
              <a:off x="596" y="1544"/>
              <a:ext cx="277" cy="305"/>
            </a:xfrm>
            <a:custGeom>
              <a:avLst/>
              <a:gdLst>
                <a:gd name="T0" fmla="*/ 256 w 277"/>
                <a:gd name="T1" fmla="*/ 304 h 305"/>
                <a:gd name="T2" fmla="*/ 260 w 277"/>
                <a:gd name="T3" fmla="*/ 304 h 305"/>
                <a:gd name="T4" fmla="*/ 262 w 277"/>
                <a:gd name="T5" fmla="*/ 304 h 305"/>
                <a:gd name="T6" fmla="*/ 264 w 277"/>
                <a:gd name="T7" fmla="*/ 301 h 305"/>
                <a:gd name="T8" fmla="*/ 266 w 277"/>
                <a:gd name="T9" fmla="*/ 301 h 305"/>
                <a:gd name="T10" fmla="*/ 268 w 277"/>
                <a:gd name="T11" fmla="*/ 299 h 305"/>
                <a:gd name="T12" fmla="*/ 270 w 277"/>
                <a:gd name="T13" fmla="*/ 299 h 305"/>
                <a:gd name="T14" fmla="*/ 270 w 277"/>
                <a:gd name="T15" fmla="*/ 296 h 305"/>
                <a:gd name="T16" fmla="*/ 272 w 277"/>
                <a:gd name="T17" fmla="*/ 293 h 305"/>
                <a:gd name="T18" fmla="*/ 274 w 277"/>
                <a:gd name="T19" fmla="*/ 291 h 305"/>
                <a:gd name="T20" fmla="*/ 276 w 277"/>
                <a:gd name="T21" fmla="*/ 288 h 305"/>
                <a:gd name="T22" fmla="*/ 276 w 277"/>
                <a:gd name="T23" fmla="*/ 285 h 305"/>
                <a:gd name="T24" fmla="*/ 276 w 277"/>
                <a:gd name="T25" fmla="*/ 283 h 305"/>
                <a:gd name="T26" fmla="*/ 276 w 277"/>
                <a:gd name="T27" fmla="*/ 278 h 305"/>
                <a:gd name="T28" fmla="*/ 276 w 277"/>
                <a:gd name="T29" fmla="*/ 26 h 305"/>
                <a:gd name="T30" fmla="*/ 276 w 277"/>
                <a:gd name="T31" fmla="*/ 21 h 305"/>
                <a:gd name="T32" fmla="*/ 276 w 277"/>
                <a:gd name="T33" fmla="*/ 19 h 305"/>
                <a:gd name="T34" fmla="*/ 276 w 277"/>
                <a:gd name="T35" fmla="*/ 16 h 305"/>
                <a:gd name="T36" fmla="*/ 274 w 277"/>
                <a:gd name="T37" fmla="*/ 13 h 305"/>
                <a:gd name="T38" fmla="*/ 272 w 277"/>
                <a:gd name="T39" fmla="*/ 11 h 305"/>
                <a:gd name="T40" fmla="*/ 270 w 277"/>
                <a:gd name="T41" fmla="*/ 8 h 305"/>
                <a:gd name="T42" fmla="*/ 270 w 277"/>
                <a:gd name="T43" fmla="*/ 5 h 305"/>
                <a:gd name="T44" fmla="*/ 268 w 277"/>
                <a:gd name="T45" fmla="*/ 5 h 305"/>
                <a:gd name="T46" fmla="*/ 266 w 277"/>
                <a:gd name="T47" fmla="*/ 3 h 305"/>
                <a:gd name="T48" fmla="*/ 264 w 277"/>
                <a:gd name="T49" fmla="*/ 3 h 305"/>
                <a:gd name="T50" fmla="*/ 262 w 277"/>
                <a:gd name="T51" fmla="*/ 0 h 305"/>
                <a:gd name="T52" fmla="*/ 260 w 277"/>
                <a:gd name="T53" fmla="*/ 0 h 305"/>
                <a:gd name="T54" fmla="*/ 256 w 277"/>
                <a:gd name="T55" fmla="*/ 0 h 305"/>
                <a:gd name="T56" fmla="*/ 20 w 277"/>
                <a:gd name="T57" fmla="*/ 0 h 305"/>
                <a:gd name="T58" fmla="*/ 18 w 277"/>
                <a:gd name="T59" fmla="*/ 0 h 305"/>
                <a:gd name="T60" fmla="*/ 16 w 277"/>
                <a:gd name="T61" fmla="*/ 0 h 305"/>
                <a:gd name="T62" fmla="*/ 14 w 277"/>
                <a:gd name="T63" fmla="*/ 0 h 305"/>
                <a:gd name="T64" fmla="*/ 12 w 277"/>
                <a:gd name="T65" fmla="*/ 3 h 305"/>
                <a:gd name="T66" fmla="*/ 10 w 277"/>
                <a:gd name="T67" fmla="*/ 5 h 305"/>
                <a:gd name="T68" fmla="*/ 8 w 277"/>
                <a:gd name="T69" fmla="*/ 5 h 305"/>
                <a:gd name="T70" fmla="*/ 6 w 277"/>
                <a:gd name="T71" fmla="*/ 8 h 305"/>
                <a:gd name="T72" fmla="*/ 6 w 277"/>
                <a:gd name="T73" fmla="*/ 11 h 305"/>
                <a:gd name="T74" fmla="*/ 4 w 277"/>
                <a:gd name="T75" fmla="*/ 11 h 305"/>
                <a:gd name="T76" fmla="*/ 4 w 277"/>
                <a:gd name="T77" fmla="*/ 13 h 305"/>
                <a:gd name="T78" fmla="*/ 2 w 277"/>
                <a:gd name="T79" fmla="*/ 16 h 305"/>
                <a:gd name="T80" fmla="*/ 2 w 277"/>
                <a:gd name="T81" fmla="*/ 19 h 305"/>
                <a:gd name="T82" fmla="*/ 2 w 277"/>
                <a:gd name="T83" fmla="*/ 21 h 305"/>
                <a:gd name="T84" fmla="*/ 0 w 277"/>
                <a:gd name="T85" fmla="*/ 21 h 305"/>
                <a:gd name="T86" fmla="*/ 0 w 277"/>
                <a:gd name="T87" fmla="*/ 26 h 305"/>
                <a:gd name="T88" fmla="*/ 0 w 277"/>
                <a:gd name="T89" fmla="*/ 278 h 305"/>
                <a:gd name="T90" fmla="*/ 0 w 277"/>
                <a:gd name="T91" fmla="*/ 283 h 305"/>
                <a:gd name="T92" fmla="*/ 2 w 277"/>
                <a:gd name="T93" fmla="*/ 283 h 305"/>
                <a:gd name="T94" fmla="*/ 2 w 277"/>
                <a:gd name="T95" fmla="*/ 285 h 305"/>
                <a:gd name="T96" fmla="*/ 2 w 277"/>
                <a:gd name="T97" fmla="*/ 288 h 305"/>
                <a:gd name="T98" fmla="*/ 4 w 277"/>
                <a:gd name="T99" fmla="*/ 291 h 305"/>
                <a:gd name="T100" fmla="*/ 4 w 277"/>
                <a:gd name="T101" fmla="*/ 293 h 305"/>
                <a:gd name="T102" fmla="*/ 6 w 277"/>
                <a:gd name="T103" fmla="*/ 293 h 305"/>
                <a:gd name="T104" fmla="*/ 6 w 277"/>
                <a:gd name="T105" fmla="*/ 296 h 305"/>
                <a:gd name="T106" fmla="*/ 8 w 277"/>
                <a:gd name="T107" fmla="*/ 299 h 305"/>
                <a:gd name="T108" fmla="*/ 10 w 277"/>
                <a:gd name="T109" fmla="*/ 299 h 305"/>
                <a:gd name="T110" fmla="*/ 12 w 277"/>
                <a:gd name="T111" fmla="*/ 301 h 305"/>
                <a:gd name="T112" fmla="*/ 14 w 277"/>
                <a:gd name="T113" fmla="*/ 304 h 305"/>
                <a:gd name="T114" fmla="*/ 16 w 277"/>
                <a:gd name="T115" fmla="*/ 304 h 305"/>
                <a:gd name="T116" fmla="*/ 18 w 277"/>
                <a:gd name="T117" fmla="*/ 304 h 305"/>
                <a:gd name="T118" fmla="*/ 20 w 277"/>
                <a:gd name="T119" fmla="*/ 304 h 305"/>
                <a:gd name="T120" fmla="*/ 256 w 277"/>
                <a:gd name="T121" fmla="*/ 30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7" h="305">
                  <a:moveTo>
                    <a:pt x="256" y="304"/>
                  </a:moveTo>
                  <a:lnTo>
                    <a:pt x="260" y="304"/>
                  </a:lnTo>
                  <a:lnTo>
                    <a:pt x="262" y="304"/>
                  </a:lnTo>
                  <a:lnTo>
                    <a:pt x="264" y="301"/>
                  </a:lnTo>
                  <a:lnTo>
                    <a:pt x="266" y="301"/>
                  </a:lnTo>
                  <a:lnTo>
                    <a:pt x="268" y="299"/>
                  </a:lnTo>
                  <a:lnTo>
                    <a:pt x="270" y="299"/>
                  </a:lnTo>
                  <a:lnTo>
                    <a:pt x="270" y="296"/>
                  </a:lnTo>
                  <a:lnTo>
                    <a:pt x="272" y="293"/>
                  </a:lnTo>
                  <a:lnTo>
                    <a:pt x="274" y="291"/>
                  </a:lnTo>
                  <a:lnTo>
                    <a:pt x="276" y="288"/>
                  </a:lnTo>
                  <a:lnTo>
                    <a:pt x="276" y="285"/>
                  </a:lnTo>
                  <a:lnTo>
                    <a:pt x="276" y="283"/>
                  </a:lnTo>
                  <a:lnTo>
                    <a:pt x="276" y="278"/>
                  </a:lnTo>
                  <a:lnTo>
                    <a:pt x="276" y="26"/>
                  </a:lnTo>
                  <a:lnTo>
                    <a:pt x="276" y="21"/>
                  </a:lnTo>
                  <a:lnTo>
                    <a:pt x="276" y="19"/>
                  </a:lnTo>
                  <a:lnTo>
                    <a:pt x="276" y="16"/>
                  </a:lnTo>
                  <a:lnTo>
                    <a:pt x="274" y="13"/>
                  </a:lnTo>
                  <a:lnTo>
                    <a:pt x="272" y="11"/>
                  </a:lnTo>
                  <a:lnTo>
                    <a:pt x="270" y="8"/>
                  </a:lnTo>
                  <a:lnTo>
                    <a:pt x="270" y="5"/>
                  </a:lnTo>
                  <a:lnTo>
                    <a:pt x="268" y="5"/>
                  </a:lnTo>
                  <a:lnTo>
                    <a:pt x="266" y="3"/>
                  </a:lnTo>
                  <a:lnTo>
                    <a:pt x="264" y="3"/>
                  </a:lnTo>
                  <a:lnTo>
                    <a:pt x="262" y="0"/>
                  </a:lnTo>
                  <a:lnTo>
                    <a:pt x="260" y="0"/>
                  </a:lnTo>
                  <a:lnTo>
                    <a:pt x="256" y="0"/>
                  </a:lnTo>
                  <a:lnTo>
                    <a:pt x="20" y="0"/>
                  </a:lnTo>
                  <a:lnTo>
                    <a:pt x="18" y="0"/>
                  </a:lnTo>
                  <a:lnTo>
                    <a:pt x="16" y="0"/>
                  </a:lnTo>
                  <a:lnTo>
                    <a:pt x="14" y="0"/>
                  </a:lnTo>
                  <a:lnTo>
                    <a:pt x="12" y="3"/>
                  </a:lnTo>
                  <a:lnTo>
                    <a:pt x="10" y="5"/>
                  </a:lnTo>
                  <a:lnTo>
                    <a:pt x="8" y="5"/>
                  </a:lnTo>
                  <a:lnTo>
                    <a:pt x="6" y="8"/>
                  </a:lnTo>
                  <a:lnTo>
                    <a:pt x="6" y="11"/>
                  </a:lnTo>
                  <a:lnTo>
                    <a:pt x="4" y="11"/>
                  </a:lnTo>
                  <a:lnTo>
                    <a:pt x="4" y="13"/>
                  </a:lnTo>
                  <a:lnTo>
                    <a:pt x="2" y="16"/>
                  </a:lnTo>
                  <a:lnTo>
                    <a:pt x="2" y="19"/>
                  </a:lnTo>
                  <a:lnTo>
                    <a:pt x="2" y="21"/>
                  </a:lnTo>
                  <a:lnTo>
                    <a:pt x="0" y="21"/>
                  </a:lnTo>
                  <a:lnTo>
                    <a:pt x="0" y="26"/>
                  </a:lnTo>
                  <a:lnTo>
                    <a:pt x="0" y="278"/>
                  </a:lnTo>
                  <a:lnTo>
                    <a:pt x="0" y="283"/>
                  </a:lnTo>
                  <a:lnTo>
                    <a:pt x="2" y="283"/>
                  </a:lnTo>
                  <a:lnTo>
                    <a:pt x="2" y="285"/>
                  </a:lnTo>
                  <a:lnTo>
                    <a:pt x="2" y="288"/>
                  </a:lnTo>
                  <a:lnTo>
                    <a:pt x="4" y="291"/>
                  </a:lnTo>
                  <a:lnTo>
                    <a:pt x="4" y="293"/>
                  </a:lnTo>
                  <a:lnTo>
                    <a:pt x="6" y="293"/>
                  </a:lnTo>
                  <a:lnTo>
                    <a:pt x="6" y="296"/>
                  </a:lnTo>
                  <a:lnTo>
                    <a:pt x="8" y="299"/>
                  </a:lnTo>
                  <a:lnTo>
                    <a:pt x="10" y="299"/>
                  </a:lnTo>
                  <a:lnTo>
                    <a:pt x="12" y="301"/>
                  </a:lnTo>
                  <a:lnTo>
                    <a:pt x="14" y="304"/>
                  </a:lnTo>
                  <a:lnTo>
                    <a:pt x="16" y="304"/>
                  </a:lnTo>
                  <a:lnTo>
                    <a:pt x="18" y="304"/>
                  </a:lnTo>
                  <a:lnTo>
                    <a:pt x="20" y="304"/>
                  </a:lnTo>
                  <a:lnTo>
                    <a:pt x="256" y="304"/>
                  </a:lnTo>
                </a:path>
              </a:pathLst>
            </a:custGeom>
            <a:solidFill>
              <a:srgbClr val="E2BA1C"/>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Freeform 58"/>
            <p:cNvSpPr>
              <a:spLocks/>
            </p:cNvSpPr>
            <p:nvPr/>
          </p:nvSpPr>
          <p:spPr bwMode="auto">
            <a:xfrm>
              <a:off x="596" y="1544"/>
              <a:ext cx="277" cy="305"/>
            </a:xfrm>
            <a:custGeom>
              <a:avLst/>
              <a:gdLst>
                <a:gd name="T0" fmla="*/ 256 w 277"/>
                <a:gd name="T1" fmla="*/ 304 h 305"/>
                <a:gd name="T2" fmla="*/ 260 w 277"/>
                <a:gd name="T3" fmla="*/ 304 h 305"/>
                <a:gd name="T4" fmla="*/ 262 w 277"/>
                <a:gd name="T5" fmla="*/ 304 h 305"/>
                <a:gd name="T6" fmla="*/ 264 w 277"/>
                <a:gd name="T7" fmla="*/ 301 h 305"/>
                <a:gd name="T8" fmla="*/ 266 w 277"/>
                <a:gd name="T9" fmla="*/ 301 h 305"/>
                <a:gd name="T10" fmla="*/ 268 w 277"/>
                <a:gd name="T11" fmla="*/ 299 h 305"/>
                <a:gd name="T12" fmla="*/ 270 w 277"/>
                <a:gd name="T13" fmla="*/ 299 h 305"/>
                <a:gd name="T14" fmla="*/ 270 w 277"/>
                <a:gd name="T15" fmla="*/ 296 h 305"/>
                <a:gd name="T16" fmla="*/ 272 w 277"/>
                <a:gd name="T17" fmla="*/ 293 h 305"/>
                <a:gd name="T18" fmla="*/ 274 w 277"/>
                <a:gd name="T19" fmla="*/ 291 h 305"/>
                <a:gd name="T20" fmla="*/ 276 w 277"/>
                <a:gd name="T21" fmla="*/ 288 h 305"/>
                <a:gd name="T22" fmla="*/ 276 w 277"/>
                <a:gd name="T23" fmla="*/ 285 h 305"/>
                <a:gd name="T24" fmla="*/ 276 w 277"/>
                <a:gd name="T25" fmla="*/ 283 h 305"/>
                <a:gd name="T26" fmla="*/ 276 w 277"/>
                <a:gd name="T27" fmla="*/ 278 h 305"/>
                <a:gd name="T28" fmla="*/ 276 w 277"/>
                <a:gd name="T29" fmla="*/ 26 h 305"/>
                <a:gd name="T30" fmla="*/ 276 w 277"/>
                <a:gd name="T31" fmla="*/ 21 h 305"/>
                <a:gd name="T32" fmla="*/ 276 w 277"/>
                <a:gd name="T33" fmla="*/ 19 h 305"/>
                <a:gd name="T34" fmla="*/ 276 w 277"/>
                <a:gd name="T35" fmla="*/ 16 h 305"/>
                <a:gd name="T36" fmla="*/ 274 w 277"/>
                <a:gd name="T37" fmla="*/ 13 h 305"/>
                <a:gd name="T38" fmla="*/ 272 w 277"/>
                <a:gd name="T39" fmla="*/ 11 h 305"/>
                <a:gd name="T40" fmla="*/ 270 w 277"/>
                <a:gd name="T41" fmla="*/ 8 h 305"/>
                <a:gd name="T42" fmla="*/ 270 w 277"/>
                <a:gd name="T43" fmla="*/ 5 h 305"/>
                <a:gd name="T44" fmla="*/ 268 w 277"/>
                <a:gd name="T45" fmla="*/ 5 h 305"/>
                <a:gd name="T46" fmla="*/ 266 w 277"/>
                <a:gd name="T47" fmla="*/ 3 h 305"/>
                <a:gd name="T48" fmla="*/ 264 w 277"/>
                <a:gd name="T49" fmla="*/ 3 h 305"/>
                <a:gd name="T50" fmla="*/ 262 w 277"/>
                <a:gd name="T51" fmla="*/ 0 h 305"/>
                <a:gd name="T52" fmla="*/ 260 w 277"/>
                <a:gd name="T53" fmla="*/ 0 h 305"/>
                <a:gd name="T54" fmla="*/ 256 w 277"/>
                <a:gd name="T55" fmla="*/ 0 h 305"/>
                <a:gd name="T56" fmla="*/ 20 w 277"/>
                <a:gd name="T57" fmla="*/ 0 h 305"/>
                <a:gd name="T58" fmla="*/ 18 w 277"/>
                <a:gd name="T59" fmla="*/ 0 h 305"/>
                <a:gd name="T60" fmla="*/ 16 w 277"/>
                <a:gd name="T61" fmla="*/ 0 h 305"/>
                <a:gd name="T62" fmla="*/ 14 w 277"/>
                <a:gd name="T63" fmla="*/ 0 h 305"/>
                <a:gd name="T64" fmla="*/ 12 w 277"/>
                <a:gd name="T65" fmla="*/ 3 h 305"/>
                <a:gd name="T66" fmla="*/ 10 w 277"/>
                <a:gd name="T67" fmla="*/ 5 h 305"/>
                <a:gd name="T68" fmla="*/ 8 w 277"/>
                <a:gd name="T69" fmla="*/ 5 h 305"/>
                <a:gd name="T70" fmla="*/ 6 w 277"/>
                <a:gd name="T71" fmla="*/ 8 h 305"/>
                <a:gd name="T72" fmla="*/ 6 w 277"/>
                <a:gd name="T73" fmla="*/ 11 h 305"/>
                <a:gd name="T74" fmla="*/ 4 w 277"/>
                <a:gd name="T75" fmla="*/ 11 h 305"/>
                <a:gd name="T76" fmla="*/ 4 w 277"/>
                <a:gd name="T77" fmla="*/ 13 h 305"/>
                <a:gd name="T78" fmla="*/ 2 w 277"/>
                <a:gd name="T79" fmla="*/ 16 h 305"/>
                <a:gd name="T80" fmla="*/ 2 w 277"/>
                <a:gd name="T81" fmla="*/ 19 h 305"/>
                <a:gd name="T82" fmla="*/ 2 w 277"/>
                <a:gd name="T83" fmla="*/ 21 h 305"/>
                <a:gd name="T84" fmla="*/ 0 w 277"/>
                <a:gd name="T85" fmla="*/ 21 h 305"/>
                <a:gd name="T86" fmla="*/ 0 w 277"/>
                <a:gd name="T87" fmla="*/ 26 h 305"/>
                <a:gd name="T88" fmla="*/ 0 w 277"/>
                <a:gd name="T89" fmla="*/ 278 h 305"/>
                <a:gd name="T90" fmla="*/ 0 w 277"/>
                <a:gd name="T91" fmla="*/ 283 h 305"/>
                <a:gd name="T92" fmla="*/ 2 w 277"/>
                <a:gd name="T93" fmla="*/ 283 h 305"/>
                <a:gd name="T94" fmla="*/ 2 w 277"/>
                <a:gd name="T95" fmla="*/ 285 h 305"/>
                <a:gd name="T96" fmla="*/ 2 w 277"/>
                <a:gd name="T97" fmla="*/ 288 h 305"/>
                <a:gd name="T98" fmla="*/ 4 w 277"/>
                <a:gd name="T99" fmla="*/ 291 h 305"/>
                <a:gd name="T100" fmla="*/ 4 w 277"/>
                <a:gd name="T101" fmla="*/ 293 h 305"/>
                <a:gd name="T102" fmla="*/ 6 w 277"/>
                <a:gd name="T103" fmla="*/ 293 h 305"/>
                <a:gd name="T104" fmla="*/ 6 w 277"/>
                <a:gd name="T105" fmla="*/ 296 h 305"/>
                <a:gd name="T106" fmla="*/ 8 w 277"/>
                <a:gd name="T107" fmla="*/ 299 h 305"/>
                <a:gd name="T108" fmla="*/ 10 w 277"/>
                <a:gd name="T109" fmla="*/ 299 h 305"/>
                <a:gd name="T110" fmla="*/ 12 w 277"/>
                <a:gd name="T111" fmla="*/ 301 h 305"/>
                <a:gd name="T112" fmla="*/ 14 w 277"/>
                <a:gd name="T113" fmla="*/ 304 h 305"/>
                <a:gd name="T114" fmla="*/ 16 w 277"/>
                <a:gd name="T115" fmla="*/ 304 h 305"/>
                <a:gd name="T116" fmla="*/ 18 w 277"/>
                <a:gd name="T117" fmla="*/ 304 h 305"/>
                <a:gd name="T118" fmla="*/ 20 w 277"/>
                <a:gd name="T119" fmla="*/ 304 h 305"/>
                <a:gd name="T120" fmla="*/ 256 w 277"/>
                <a:gd name="T121" fmla="*/ 30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7" h="305">
                  <a:moveTo>
                    <a:pt x="256" y="304"/>
                  </a:moveTo>
                  <a:lnTo>
                    <a:pt x="260" y="304"/>
                  </a:lnTo>
                  <a:lnTo>
                    <a:pt x="262" y="304"/>
                  </a:lnTo>
                  <a:lnTo>
                    <a:pt x="264" y="301"/>
                  </a:lnTo>
                  <a:lnTo>
                    <a:pt x="266" y="301"/>
                  </a:lnTo>
                  <a:lnTo>
                    <a:pt x="268" y="299"/>
                  </a:lnTo>
                  <a:lnTo>
                    <a:pt x="270" y="299"/>
                  </a:lnTo>
                  <a:lnTo>
                    <a:pt x="270" y="296"/>
                  </a:lnTo>
                  <a:lnTo>
                    <a:pt x="272" y="293"/>
                  </a:lnTo>
                  <a:lnTo>
                    <a:pt x="274" y="291"/>
                  </a:lnTo>
                  <a:lnTo>
                    <a:pt x="276" y="288"/>
                  </a:lnTo>
                  <a:lnTo>
                    <a:pt x="276" y="285"/>
                  </a:lnTo>
                  <a:lnTo>
                    <a:pt x="276" y="283"/>
                  </a:lnTo>
                  <a:lnTo>
                    <a:pt x="276" y="278"/>
                  </a:lnTo>
                  <a:lnTo>
                    <a:pt x="276" y="26"/>
                  </a:lnTo>
                  <a:lnTo>
                    <a:pt x="276" y="21"/>
                  </a:lnTo>
                  <a:lnTo>
                    <a:pt x="276" y="19"/>
                  </a:lnTo>
                  <a:lnTo>
                    <a:pt x="276" y="16"/>
                  </a:lnTo>
                  <a:lnTo>
                    <a:pt x="274" y="13"/>
                  </a:lnTo>
                  <a:lnTo>
                    <a:pt x="272" y="11"/>
                  </a:lnTo>
                  <a:lnTo>
                    <a:pt x="270" y="8"/>
                  </a:lnTo>
                  <a:lnTo>
                    <a:pt x="270" y="5"/>
                  </a:lnTo>
                  <a:lnTo>
                    <a:pt x="268" y="5"/>
                  </a:lnTo>
                  <a:lnTo>
                    <a:pt x="266" y="3"/>
                  </a:lnTo>
                  <a:lnTo>
                    <a:pt x="264" y="3"/>
                  </a:lnTo>
                  <a:lnTo>
                    <a:pt x="262" y="0"/>
                  </a:lnTo>
                  <a:lnTo>
                    <a:pt x="260" y="0"/>
                  </a:lnTo>
                  <a:lnTo>
                    <a:pt x="256" y="0"/>
                  </a:lnTo>
                  <a:lnTo>
                    <a:pt x="20" y="0"/>
                  </a:lnTo>
                  <a:lnTo>
                    <a:pt x="18" y="0"/>
                  </a:lnTo>
                  <a:lnTo>
                    <a:pt x="16" y="0"/>
                  </a:lnTo>
                  <a:lnTo>
                    <a:pt x="14" y="0"/>
                  </a:lnTo>
                  <a:lnTo>
                    <a:pt x="12" y="3"/>
                  </a:lnTo>
                  <a:lnTo>
                    <a:pt x="10" y="5"/>
                  </a:lnTo>
                  <a:lnTo>
                    <a:pt x="8" y="5"/>
                  </a:lnTo>
                  <a:lnTo>
                    <a:pt x="6" y="8"/>
                  </a:lnTo>
                  <a:lnTo>
                    <a:pt x="6" y="11"/>
                  </a:lnTo>
                  <a:lnTo>
                    <a:pt x="4" y="11"/>
                  </a:lnTo>
                  <a:lnTo>
                    <a:pt x="4" y="13"/>
                  </a:lnTo>
                  <a:lnTo>
                    <a:pt x="2" y="16"/>
                  </a:lnTo>
                  <a:lnTo>
                    <a:pt x="2" y="19"/>
                  </a:lnTo>
                  <a:lnTo>
                    <a:pt x="2" y="21"/>
                  </a:lnTo>
                  <a:lnTo>
                    <a:pt x="0" y="21"/>
                  </a:lnTo>
                  <a:lnTo>
                    <a:pt x="0" y="26"/>
                  </a:lnTo>
                  <a:lnTo>
                    <a:pt x="0" y="278"/>
                  </a:lnTo>
                  <a:lnTo>
                    <a:pt x="0" y="283"/>
                  </a:lnTo>
                  <a:lnTo>
                    <a:pt x="2" y="283"/>
                  </a:lnTo>
                  <a:lnTo>
                    <a:pt x="2" y="285"/>
                  </a:lnTo>
                  <a:lnTo>
                    <a:pt x="2" y="288"/>
                  </a:lnTo>
                  <a:lnTo>
                    <a:pt x="4" y="291"/>
                  </a:lnTo>
                  <a:lnTo>
                    <a:pt x="4" y="293"/>
                  </a:lnTo>
                  <a:lnTo>
                    <a:pt x="6" y="293"/>
                  </a:lnTo>
                  <a:lnTo>
                    <a:pt x="6" y="296"/>
                  </a:lnTo>
                  <a:lnTo>
                    <a:pt x="8" y="299"/>
                  </a:lnTo>
                  <a:lnTo>
                    <a:pt x="10" y="299"/>
                  </a:lnTo>
                  <a:lnTo>
                    <a:pt x="12" y="301"/>
                  </a:lnTo>
                  <a:lnTo>
                    <a:pt x="14" y="304"/>
                  </a:lnTo>
                  <a:lnTo>
                    <a:pt x="16" y="304"/>
                  </a:lnTo>
                  <a:lnTo>
                    <a:pt x="18" y="304"/>
                  </a:lnTo>
                  <a:lnTo>
                    <a:pt x="20" y="304"/>
                  </a:lnTo>
                  <a:lnTo>
                    <a:pt x="256" y="30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Freeform 59"/>
            <p:cNvSpPr>
              <a:spLocks/>
            </p:cNvSpPr>
            <p:nvPr/>
          </p:nvSpPr>
          <p:spPr bwMode="auto">
            <a:xfrm>
              <a:off x="694" y="1544"/>
              <a:ext cx="19" cy="77"/>
            </a:xfrm>
            <a:custGeom>
              <a:avLst/>
              <a:gdLst>
                <a:gd name="T0" fmla="*/ 18 w 19"/>
                <a:gd name="T1" fmla="*/ 0 h 77"/>
                <a:gd name="T2" fmla="*/ 18 w 19"/>
                <a:gd name="T3" fmla="*/ 56 h 77"/>
                <a:gd name="T4" fmla="*/ 7 w 19"/>
                <a:gd name="T5" fmla="*/ 76 h 77"/>
                <a:gd name="T6" fmla="*/ 0 w 19"/>
                <a:gd name="T7" fmla="*/ 76 h 77"/>
                <a:gd name="T8" fmla="*/ 18 w 19"/>
                <a:gd name="T9" fmla="*/ 0 h 77"/>
              </a:gdLst>
              <a:ahLst/>
              <a:cxnLst>
                <a:cxn ang="0">
                  <a:pos x="T0" y="T1"/>
                </a:cxn>
                <a:cxn ang="0">
                  <a:pos x="T2" y="T3"/>
                </a:cxn>
                <a:cxn ang="0">
                  <a:pos x="T4" y="T5"/>
                </a:cxn>
                <a:cxn ang="0">
                  <a:pos x="T6" y="T7"/>
                </a:cxn>
                <a:cxn ang="0">
                  <a:pos x="T8" y="T9"/>
                </a:cxn>
              </a:cxnLst>
              <a:rect l="0" t="0" r="r" b="b"/>
              <a:pathLst>
                <a:path w="19" h="77">
                  <a:moveTo>
                    <a:pt x="18" y="0"/>
                  </a:moveTo>
                  <a:lnTo>
                    <a:pt x="18" y="56"/>
                  </a:lnTo>
                  <a:lnTo>
                    <a:pt x="7" y="76"/>
                  </a:lnTo>
                  <a:lnTo>
                    <a:pt x="0" y="76"/>
                  </a:lnTo>
                  <a:lnTo>
                    <a:pt x="18" y="0"/>
                  </a:lnTo>
                </a:path>
              </a:pathLst>
            </a:custGeom>
            <a:solidFill>
              <a:srgbClr val="E2BA1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Freeform 60"/>
            <p:cNvSpPr>
              <a:spLocks/>
            </p:cNvSpPr>
            <p:nvPr/>
          </p:nvSpPr>
          <p:spPr bwMode="auto">
            <a:xfrm>
              <a:off x="694" y="1544"/>
              <a:ext cx="40" cy="104"/>
            </a:xfrm>
            <a:custGeom>
              <a:avLst/>
              <a:gdLst>
                <a:gd name="T0" fmla="*/ 39 w 40"/>
                <a:gd name="T1" fmla="*/ 0 h 104"/>
                <a:gd name="T2" fmla="*/ 39 w 40"/>
                <a:gd name="T3" fmla="*/ 76 h 104"/>
                <a:gd name="T4" fmla="*/ 14 w 40"/>
                <a:gd name="T5" fmla="*/ 103 h 104"/>
                <a:gd name="T6" fmla="*/ 0 w 40"/>
                <a:gd name="T7" fmla="*/ 103 h 104"/>
              </a:gdLst>
              <a:ahLst/>
              <a:cxnLst>
                <a:cxn ang="0">
                  <a:pos x="T0" y="T1"/>
                </a:cxn>
                <a:cxn ang="0">
                  <a:pos x="T2" y="T3"/>
                </a:cxn>
                <a:cxn ang="0">
                  <a:pos x="T4" y="T5"/>
                </a:cxn>
                <a:cxn ang="0">
                  <a:pos x="T6" y="T7"/>
                </a:cxn>
              </a:cxnLst>
              <a:rect l="0" t="0" r="r" b="b"/>
              <a:pathLst>
                <a:path w="40" h="104">
                  <a:moveTo>
                    <a:pt x="39" y="0"/>
                  </a:moveTo>
                  <a:lnTo>
                    <a:pt x="39" y="76"/>
                  </a:lnTo>
                  <a:lnTo>
                    <a:pt x="14" y="103"/>
                  </a:lnTo>
                  <a:lnTo>
                    <a:pt x="0" y="10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Freeform 61"/>
            <p:cNvSpPr>
              <a:spLocks/>
            </p:cNvSpPr>
            <p:nvPr/>
          </p:nvSpPr>
          <p:spPr bwMode="auto">
            <a:xfrm>
              <a:off x="599" y="1620"/>
              <a:ext cx="76" cy="125"/>
            </a:xfrm>
            <a:custGeom>
              <a:avLst/>
              <a:gdLst>
                <a:gd name="T0" fmla="*/ 0 w 76"/>
                <a:gd name="T1" fmla="*/ 0 h 125"/>
                <a:gd name="T2" fmla="*/ 75 w 76"/>
                <a:gd name="T3" fmla="*/ 0 h 125"/>
                <a:gd name="T4" fmla="*/ 75 w 76"/>
                <a:gd name="T5" fmla="*/ 124 h 125"/>
                <a:gd name="T6" fmla="*/ 0 w 76"/>
                <a:gd name="T7" fmla="*/ 124 h 125"/>
                <a:gd name="T8" fmla="*/ 0 w 76"/>
                <a:gd name="T9" fmla="*/ 0 h 125"/>
              </a:gdLst>
              <a:ahLst/>
              <a:cxnLst>
                <a:cxn ang="0">
                  <a:pos x="T0" y="T1"/>
                </a:cxn>
                <a:cxn ang="0">
                  <a:pos x="T2" y="T3"/>
                </a:cxn>
                <a:cxn ang="0">
                  <a:pos x="T4" y="T5"/>
                </a:cxn>
                <a:cxn ang="0">
                  <a:pos x="T6" y="T7"/>
                </a:cxn>
                <a:cxn ang="0">
                  <a:pos x="T8" y="T9"/>
                </a:cxn>
              </a:cxnLst>
              <a:rect l="0" t="0" r="r" b="b"/>
              <a:pathLst>
                <a:path w="76" h="125">
                  <a:moveTo>
                    <a:pt x="0" y="0"/>
                  </a:moveTo>
                  <a:lnTo>
                    <a:pt x="75" y="0"/>
                  </a:lnTo>
                  <a:lnTo>
                    <a:pt x="75" y="124"/>
                  </a:lnTo>
                  <a:lnTo>
                    <a:pt x="0" y="124"/>
                  </a:lnTo>
                  <a:lnTo>
                    <a:pt x="0" y="0"/>
                  </a:lnTo>
                </a:path>
              </a:pathLst>
            </a:custGeom>
            <a:solidFill>
              <a:srgbClr val="E2BA1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Freeform 62"/>
            <p:cNvSpPr>
              <a:spLocks/>
            </p:cNvSpPr>
            <p:nvPr/>
          </p:nvSpPr>
          <p:spPr bwMode="auto">
            <a:xfrm>
              <a:off x="599" y="1620"/>
              <a:ext cx="96" cy="149"/>
            </a:xfrm>
            <a:custGeom>
              <a:avLst/>
              <a:gdLst>
                <a:gd name="T0" fmla="*/ 0 w 96"/>
                <a:gd name="T1" fmla="*/ 0 h 149"/>
                <a:gd name="T2" fmla="*/ 95 w 96"/>
                <a:gd name="T3" fmla="*/ 0 h 149"/>
                <a:gd name="T4" fmla="*/ 95 w 96"/>
                <a:gd name="T5" fmla="*/ 148 h 149"/>
                <a:gd name="T6" fmla="*/ 0 w 96"/>
                <a:gd name="T7" fmla="*/ 148 h 149"/>
              </a:gdLst>
              <a:ahLst/>
              <a:cxnLst>
                <a:cxn ang="0">
                  <a:pos x="T0" y="T1"/>
                </a:cxn>
                <a:cxn ang="0">
                  <a:pos x="T2" y="T3"/>
                </a:cxn>
                <a:cxn ang="0">
                  <a:pos x="T4" y="T5"/>
                </a:cxn>
                <a:cxn ang="0">
                  <a:pos x="T6" y="T7"/>
                </a:cxn>
              </a:cxnLst>
              <a:rect l="0" t="0" r="r" b="b"/>
              <a:pathLst>
                <a:path w="96" h="149">
                  <a:moveTo>
                    <a:pt x="0" y="0"/>
                  </a:moveTo>
                  <a:lnTo>
                    <a:pt x="95" y="0"/>
                  </a:lnTo>
                  <a:lnTo>
                    <a:pt x="95" y="148"/>
                  </a:lnTo>
                  <a:lnTo>
                    <a:pt x="0" y="14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63"/>
            <p:cNvSpPr>
              <a:spLocks noChangeShapeType="1"/>
            </p:cNvSpPr>
            <p:nvPr/>
          </p:nvSpPr>
          <p:spPr bwMode="auto">
            <a:xfrm>
              <a:off x="599" y="1695"/>
              <a:ext cx="9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64"/>
            <p:cNvSpPr>
              <a:spLocks noChangeShapeType="1"/>
            </p:cNvSpPr>
            <p:nvPr/>
          </p:nvSpPr>
          <p:spPr bwMode="auto">
            <a:xfrm>
              <a:off x="603" y="1695"/>
              <a:ext cx="8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Freeform 65"/>
            <p:cNvSpPr>
              <a:spLocks/>
            </p:cNvSpPr>
            <p:nvPr/>
          </p:nvSpPr>
          <p:spPr bwMode="auto">
            <a:xfrm>
              <a:off x="779" y="1620"/>
              <a:ext cx="73" cy="125"/>
            </a:xfrm>
            <a:custGeom>
              <a:avLst/>
              <a:gdLst>
                <a:gd name="T0" fmla="*/ 72 w 73"/>
                <a:gd name="T1" fmla="*/ 124 h 125"/>
                <a:gd name="T2" fmla="*/ 3 w 73"/>
                <a:gd name="T3" fmla="*/ 124 h 125"/>
                <a:gd name="T4" fmla="*/ 0 w 73"/>
                <a:gd name="T5" fmla="*/ 102 h 125"/>
                <a:gd name="T6" fmla="*/ 0 w 73"/>
                <a:gd name="T7" fmla="*/ 48 h 125"/>
                <a:gd name="T8" fmla="*/ 13 w 73"/>
                <a:gd name="T9" fmla="*/ 9 h 125"/>
                <a:gd name="T10" fmla="*/ 13 w 73"/>
                <a:gd name="T11" fmla="*/ 0 h 125"/>
                <a:gd name="T12" fmla="*/ 72 w 73"/>
                <a:gd name="T13" fmla="*/ 0 h 125"/>
                <a:gd name="T14" fmla="*/ 72 w 73"/>
                <a:gd name="T15" fmla="*/ 124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25">
                  <a:moveTo>
                    <a:pt x="72" y="124"/>
                  </a:moveTo>
                  <a:lnTo>
                    <a:pt x="3" y="124"/>
                  </a:lnTo>
                  <a:lnTo>
                    <a:pt x="0" y="102"/>
                  </a:lnTo>
                  <a:lnTo>
                    <a:pt x="0" y="48"/>
                  </a:lnTo>
                  <a:lnTo>
                    <a:pt x="13" y="9"/>
                  </a:lnTo>
                  <a:lnTo>
                    <a:pt x="13" y="0"/>
                  </a:lnTo>
                  <a:lnTo>
                    <a:pt x="72" y="0"/>
                  </a:lnTo>
                  <a:lnTo>
                    <a:pt x="72" y="124"/>
                  </a:lnTo>
                </a:path>
              </a:pathLst>
            </a:custGeom>
            <a:solidFill>
              <a:srgbClr val="E2BA1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Freeform 66"/>
            <p:cNvSpPr>
              <a:spLocks/>
            </p:cNvSpPr>
            <p:nvPr/>
          </p:nvSpPr>
          <p:spPr bwMode="auto">
            <a:xfrm>
              <a:off x="779" y="1620"/>
              <a:ext cx="94" cy="149"/>
            </a:xfrm>
            <a:custGeom>
              <a:avLst/>
              <a:gdLst>
                <a:gd name="T0" fmla="*/ 93 w 94"/>
                <a:gd name="T1" fmla="*/ 148 h 149"/>
                <a:gd name="T2" fmla="*/ 4 w 94"/>
                <a:gd name="T3" fmla="*/ 148 h 149"/>
                <a:gd name="T4" fmla="*/ 0 w 94"/>
                <a:gd name="T5" fmla="*/ 122 h 149"/>
                <a:gd name="T6" fmla="*/ 0 w 94"/>
                <a:gd name="T7" fmla="*/ 57 h 149"/>
                <a:gd name="T8" fmla="*/ 16 w 94"/>
                <a:gd name="T9" fmla="*/ 10 h 149"/>
                <a:gd name="T10" fmla="*/ 16 w 94"/>
                <a:gd name="T11" fmla="*/ 0 h 149"/>
                <a:gd name="T12" fmla="*/ 93 w 94"/>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94" h="149">
                  <a:moveTo>
                    <a:pt x="93" y="148"/>
                  </a:moveTo>
                  <a:lnTo>
                    <a:pt x="4" y="148"/>
                  </a:lnTo>
                  <a:lnTo>
                    <a:pt x="0" y="122"/>
                  </a:lnTo>
                  <a:lnTo>
                    <a:pt x="0" y="57"/>
                  </a:lnTo>
                  <a:lnTo>
                    <a:pt x="16" y="10"/>
                  </a:lnTo>
                  <a:lnTo>
                    <a:pt x="16" y="0"/>
                  </a:lnTo>
                  <a:lnTo>
                    <a:pt x="93"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Line 67"/>
            <p:cNvSpPr>
              <a:spLocks noChangeShapeType="1"/>
            </p:cNvSpPr>
            <p:nvPr/>
          </p:nvSpPr>
          <p:spPr bwMode="auto">
            <a:xfrm>
              <a:off x="779" y="1695"/>
              <a:ext cx="93"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68"/>
            <p:cNvSpPr>
              <a:spLocks noChangeShapeType="1"/>
            </p:cNvSpPr>
            <p:nvPr/>
          </p:nvSpPr>
          <p:spPr bwMode="auto">
            <a:xfrm>
              <a:off x="783" y="1695"/>
              <a:ext cx="8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Freeform 69"/>
            <p:cNvSpPr>
              <a:spLocks/>
            </p:cNvSpPr>
            <p:nvPr/>
          </p:nvSpPr>
          <p:spPr bwMode="auto">
            <a:xfrm>
              <a:off x="738" y="1749"/>
              <a:ext cx="22" cy="74"/>
            </a:xfrm>
            <a:custGeom>
              <a:avLst/>
              <a:gdLst>
                <a:gd name="T0" fmla="*/ 0 w 22"/>
                <a:gd name="T1" fmla="*/ 73 h 74"/>
                <a:gd name="T2" fmla="*/ 0 w 22"/>
                <a:gd name="T3" fmla="*/ 15 h 74"/>
                <a:gd name="T4" fmla="*/ 6 w 22"/>
                <a:gd name="T5" fmla="*/ 0 h 74"/>
                <a:gd name="T6" fmla="*/ 21 w 22"/>
                <a:gd name="T7" fmla="*/ 0 h 74"/>
                <a:gd name="T8" fmla="*/ 0 w 22"/>
                <a:gd name="T9" fmla="*/ 73 h 74"/>
              </a:gdLst>
              <a:ahLst/>
              <a:cxnLst>
                <a:cxn ang="0">
                  <a:pos x="T0" y="T1"/>
                </a:cxn>
                <a:cxn ang="0">
                  <a:pos x="T2" y="T3"/>
                </a:cxn>
                <a:cxn ang="0">
                  <a:pos x="T4" y="T5"/>
                </a:cxn>
                <a:cxn ang="0">
                  <a:pos x="T6" y="T7"/>
                </a:cxn>
                <a:cxn ang="0">
                  <a:pos x="T8" y="T9"/>
                </a:cxn>
              </a:cxnLst>
              <a:rect l="0" t="0" r="r" b="b"/>
              <a:pathLst>
                <a:path w="22" h="74">
                  <a:moveTo>
                    <a:pt x="0" y="73"/>
                  </a:moveTo>
                  <a:lnTo>
                    <a:pt x="0" y="15"/>
                  </a:lnTo>
                  <a:lnTo>
                    <a:pt x="6" y="0"/>
                  </a:lnTo>
                  <a:lnTo>
                    <a:pt x="21" y="0"/>
                  </a:lnTo>
                  <a:lnTo>
                    <a:pt x="0" y="73"/>
                  </a:lnTo>
                </a:path>
              </a:pathLst>
            </a:custGeom>
            <a:solidFill>
              <a:srgbClr val="E2BA1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Freeform 70"/>
            <p:cNvSpPr>
              <a:spLocks/>
            </p:cNvSpPr>
            <p:nvPr/>
          </p:nvSpPr>
          <p:spPr bwMode="auto">
            <a:xfrm>
              <a:off x="738" y="1749"/>
              <a:ext cx="42" cy="100"/>
            </a:xfrm>
            <a:custGeom>
              <a:avLst/>
              <a:gdLst>
                <a:gd name="T0" fmla="*/ 0 w 42"/>
                <a:gd name="T1" fmla="*/ 99 h 100"/>
                <a:gd name="T2" fmla="*/ 0 w 42"/>
                <a:gd name="T3" fmla="*/ 21 h 100"/>
                <a:gd name="T4" fmla="*/ 12 w 42"/>
                <a:gd name="T5" fmla="*/ 0 h 100"/>
                <a:gd name="T6" fmla="*/ 41 w 42"/>
                <a:gd name="T7" fmla="*/ 0 h 100"/>
              </a:gdLst>
              <a:ahLst/>
              <a:cxnLst>
                <a:cxn ang="0">
                  <a:pos x="T0" y="T1"/>
                </a:cxn>
                <a:cxn ang="0">
                  <a:pos x="T2" y="T3"/>
                </a:cxn>
                <a:cxn ang="0">
                  <a:pos x="T4" y="T5"/>
                </a:cxn>
                <a:cxn ang="0">
                  <a:pos x="T6" y="T7"/>
                </a:cxn>
              </a:cxnLst>
              <a:rect l="0" t="0" r="r" b="b"/>
              <a:pathLst>
                <a:path w="42" h="100">
                  <a:moveTo>
                    <a:pt x="0" y="99"/>
                  </a:moveTo>
                  <a:lnTo>
                    <a:pt x="0" y="21"/>
                  </a:lnTo>
                  <a:lnTo>
                    <a:pt x="12" y="0"/>
                  </a:lnTo>
                  <a:lnTo>
                    <a:pt x="41"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Freeform 71"/>
            <p:cNvSpPr>
              <a:spLocks/>
            </p:cNvSpPr>
            <p:nvPr/>
          </p:nvSpPr>
          <p:spPr bwMode="auto">
            <a:xfrm>
              <a:off x="694" y="1744"/>
              <a:ext cx="24" cy="7"/>
            </a:xfrm>
            <a:custGeom>
              <a:avLst/>
              <a:gdLst>
                <a:gd name="T0" fmla="*/ 23 w 24"/>
                <a:gd name="T1" fmla="*/ 6 h 7"/>
                <a:gd name="T2" fmla="*/ 18 w 24"/>
                <a:gd name="T3" fmla="*/ 0 h 7"/>
                <a:gd name="T4" fmla="*/ 0 w 24"/>
                <a:gd name="T5" fmla="*/ 0 h 7"/>
                <a:gd name="T6" fmla="*/ 23 w 24"/>
                <a:gd name="T7" fmla="*/ 6 h 7"/>
              </a:gdLst>
              <a:ahLst/>
              <a:cxnLst>
                <a:cxn ang="0">
                  <a:pos x="T0" y="T1"/>
                </a:cxn>
                <a:cxn ang="0">
                  <a:pos x="T2" y="T3"/>
                </a:cxn>
                <a:cxn ang="0">
                  <a:pos x="T4" y="T5"/>
                </a:cxn>
                <a:cxn ang="0">
                  <a:pos x="T6" y="T7"/>
                </a:cxn>
              </a:cxnLst>
              <a:rect l="0" t="0" r="r" b="b"/>
              <a:pathLst>
                <a:path w="24" h="7">
                  <a:moveTo>
                    <a:pt x="23" y="6"/>
                  </a:moveTo>
                  <a:lnTo>
                    <a:pt x="18" y="0"/>
                  </a:lnTo>
                  <a:lnTo>
                    <a:pt x="0" y="0"/>
                  </a:lnTo>
                  <a:lnTo>
                    <a:pt x="23" y="6"/>
                  </a:lnTo>
                </a:path>
              </a:pathLst>
            </a:custGeom>
            <a:solidFill>
              <a:srgbClr val="E2BA1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Freeform 72"/>
            <p:cNvSpPr>
              <a:spLocks/>
            </p:cNvSpPr>
            <p:nvPr/>
          </p:nvSpPr>
          <p:spPr bwMode="auto">
            <a:xfrm>
              <a:off x="694" y="1750"/>
              <a:ext cx="45" cy="19"/>
            </a:xfrm>
            <a:custGeom>
              <a:avLst/>
              <a:gdLst>
                <a:gd name="T0" fmla="*/ 44 w 45"/>
                <a:gd name="T1" fmla="*/ 18 h 19"/>
                <a:gd name="T2" fmla="*/ 34 w 45"/>
                <a:gd name="T3" fmla="*/ 0 h 19"/>
                <a:gd name="T4" fmla="*/ 0 w 45"/>
                <a:gd name="T5" fmla="*/ 0 h 19"/>
              </a:gdLst>
              <a:ahLst/>
              <a:cxnLst>
                <a:cxn ang="0">
                  <a:pos x="T0" y="T1"/>
                </a:cxn>
                <a:cxn ang="0">
                  <a:pos x="T2" y="T3"/>
                </a:cxn>
                <a:cxn ang="0">
                  <a:pos x="T4" y="T5"/>
                </a:cxn>
              </a:cxnLst>
              <a:rect l="0" t="0" r="r" b="b"/>
              <a:pathLst>
                <a:path w="45" h="19">
                  <a:moveTo>
                    <a:pt x="44" y="18"/>
                  </a:moveTo>
                  <a:lnTo>
                    <a:pt x="34" y="0"/>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8" name="Line 73"/>
          <p:cNvSpPr>
            <a:spLocks noChangeShapeType="1"/>
          </p:cNvSpPr>
          <p:nvPr/>
        </p:nvSpPr>
        <p:spPr bwMode="auto">
          <a:xfrm>
            <a:off x="6062959" y="6595120"/>
            <a:ext cx="1968500" cy="1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74"/>
          <p:cNvSpPr>
            <a:spLocks noChangeShapeType="1"/>
          </p:cNvSpPr>
          <p:nvPr/>
        </p:nvSpPr>
        <p:spPr bwMode="auto">
          <a:xfrm>
            <a:off x="5294609" y="6366520"/>
            <a:ext cx="1588" cy="17462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Rectangle 75"/>
          <p:cNvSpPr>
            <a:spLocks noChangeArrowheads="1"/>
          </p:cNvSpPr>
          <p:nvPr/>
        </p:nvSpPr>
        <p:spPr bwMode="auto">
          <a:xfrm>
            <a:off x="5977234" y="6836420"/>
            <a:ext cx="149225" cy="438150"/>
          </a:xfrm>
          <a:prstGeom prst="rect">
            <a:avLst/>
          </a:prstGeom>
          <a:solidFill>
            <a:srgbClr val="CBCBCB"/>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76"/>
          <p:cNvSpPr>
            <a:spLocks noChangeShapeType="1"/>
          </p:cNvSpPr>
          <p:nvPr/>
        </p:nvSpPr>
        <p:spPr bwMode="auto">
          <a:xfrm>
            <a:off x="5910559" y="8119120"/>
            <a:ext cx="139700" cy="1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77"/>
          <p:cNvSpPr>
            <a:spLocks noChangeShapeType="1"/>
          </p:cNvSpPr>
          <p:nvPr/>
        </p:nvSpPr>
        <p:spPr bwMode="auto">
          <a:xfrm>
            <a:off x="5300959" y="8119120"/>
            <a:ext cx="139700" cy="1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78"/>
          <p:cNvSpPr>
            <a:spLocks noChangeShapeType="1"/>
          </p:cNvSpPr>
          <p:nvPr/>
        </p:nvSpPr>
        <p:spPr bwMode="auto">
          <a:xfrm>
            <a:off x="6056609" y="7287270"/>
            <a:ext cx="1588" cy="825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Oval 79"/>
          <p:cNvSpPr>
            <a:spLocks noChangeArrowheads="1"/>
          </p:cNvSpPr>
          <p:nvPr/>
        </p:nvSpPr>
        <p:spPr bwMode="auto">
          <a:xfrm>
            <a:off x="5453359" y="7896870"/>
            <a:ext cx="444500" cy="4445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Rectangle 80"/>
          <p:cNvSpPr>
            <a:spLocks noChangeArrowheads="1"/>
          </p:cNvSpPr>
          <p:nvPr/>
        </p:nvSpPr>
        <p:spPr bwMode="auto">
          <a:xfrm>
            <a:off x="5432722" y="7944495"/>
            <a:ext cx="546100" cy="36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lang="en-US" altLang="zh-CN" sz="1800" dirty="0">
                <a:latin typeface="Times New Roman" pitchFamily="18" charset="0"/>
              </a:rPr>
              <a:t>5V</a:t>
            </a:r>
          </a:p>
        </p:txBody>
      </p:sp>
      <p:grpSp>
        <p:nvGrpSpPr>
          <p:cNvPr id="66" name="Group 81"/>
          <p:cNvGrpSpPr>
            <a:grpSpLocks/>
          </p:cNvGrpSpPr>
          <p:nvPr/>
        </p:nvGrpSpPr>
        <p:grpSpPr bwMode="auto">
          <a:xfrm>
            <a:off x="8710909" y="4461520"/>
            <a:ext cx="1919288" cy="915988"/>
            <a:chOff x="2824" y="1248"/>
            <a:chExt cx="1209" cy="577"/>
          </a:xfrm>
        </p:grpSpPr>
        <p:sp>
          <p:nvSpPr>
            <p:cNvPr id="67" name="Freeform 82"/>
            <p:cNvSpPr>
              <a:spLocks/>
            </p:cNvSpPr>
            <p:nvPr/>
          </p:nvSpPr>
          <p:spPr bwMode="auto">
            <a:xfrm>
              <a:off x="3792" y="1248"/>
              <a:ext cx="241" cy="577"/>
            </a:xfrm>
            <a:custGeom>
              <a:avLst/>
              <a:gdLst>
                <a:gd name="T0" fmla="*/ 0 w 241"/>
                <a:gd name="T1" fmla="*/ 48 h 577"/>
                <a:gd name="T2" fmla="*/ 240 w 241"/>
                <a:gd name="T3" fmla="*/ 0 h 577"/>
                <a:gd name="T4" fmla="*/ 240 w 241"/>
                <a:gd name="T5" fmla="*/ 528 h 577"/>
                <a:gd name="T6" fmla="*/ 0 w 241"/>
                <a:gd name="T7" fmla="*/ 576 h 577"/>
                <a:gd name="T8" fmla="*/ 0 w 241"/>
                <a:gd name="T9" fmla="*/ 48 h 577"/>
              </a:gdLst>
              <a:ahLst/>
              <a:cxnLst>
                <a:cxn ang="0">
                  <a:pos x="T0" y="T1"/>
                </a:cxn>
                <a:cxn ang="0">
                  <a:pos x="T2" y="T3"/>
                </a:cxn>
                <a:cxn ang="0">
                  <a:pos x="T4" y="T5"/>
                </a:cxn>
                <a:cxn ang="0">
                  <a:pos x="T6" y="T7"/>
                </a:cxn>
                <a:cxn ang="0">
                  <a:pos x="T8" y="T9"/>
                </a:cxn>
              </a:cxnLst>
              <a:rect l="0" t="0" r="r" b="b"/>
              <a:pathLst>
                <a:path w="241" h="577">
                  <a:moveTo>
                    <a:pt x="0" y="48"/>
                  </a:moveTo>
                  <a:lnTo>
                    <a:pt x="240" y="0"/>
                  </a:lnTo>
                  <a:lnTo>
                    <a:pt x="240" y="528"/>
                  </a:lnTo>
                  <a:lnTo>
                    <a:pt x="0" y="576"/>
                  </a:lnTo>
                  <a:lnTo>
                    <a:pt x="0" y="48"/>
                  </a:lnTo>
                </a:path>
              </a:pathLst>
            </a:custGeom>
            <a:solidFill>
              <a:srgbClr val="CECECE"/>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8" name="Group 83"/>
            <p:cNvGrpSpPr>
              <a:grpSpLocks/>
            </p:cNvGrpSpPr>
            <p:nvPr/>
          </p:nvGrpSpPr>
          <p:grpSpPr bwMode="auto">
            <a:xfrm>
              <a:off x="2824" y="1298"/>
              <a:ext cx="964" cy="522"/>
              <a:chOff x="2824" y="1298"/>
              <a:chExt cx="964" cy="522"/>
            </a:xfrm>
          </p:grpSpPr>
          <p:grpSp>
            <p:nvGrpSpPr>
              <p:cNvPr id="70" name="Group 84"/>
              <p:cNvGrpSpPr>
                <a:grpSpLocks/>
              </p:cNvGrpSpPr>
              <p:nvPr/>
            </p:nvGrpSpPr>
            <p:grpSpPr bwMode="auto">
              <a:xfrm>
                <a:off x="2824" y="1298"/>
                <a:ext cx="964" cy="522"/>
                <a:chOff x="2824" y="1298"/>
                <a:chExt cx="964" cy="522"/>
              </a:xfrm>
            </p:grpSpPr>
            <p:sp>
              <p:nvSpPr>
                <p:cNvPr id="166" name="Rectangle 85"/>
                <p:cNvSpPr>
                  <a:spLocks noChangeArrowheads="1"/>
                </p:cNvSpPr>
                <p:nvPr/>
              </p:nvSpPr>
              <p:spPr bwMode="auto">
                <a:xfrm>
                  <a:off x="2824" y="1298"/>
                  <a:ext cx="964" cy="522"/>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7" name="Group 86"/>
                <p:cNvGrpSpPr>
                  <a:grpSpLocks/>
                </p:cNvGrpSpPr>
                <p:nvPr/>
              </p:nvGrpSpPr>
              <p:grpSpPr bwMode="auto">
                <a:xfrm>
                  <a:off x="2857" y="1312"/>
                  <a:ext cx="915" cy="479"/>
                  <a:chOff x="2857" y="1312"/>
                  <a:chExt cx="915" cy="479"/>
                </a:xfrm>
              </p:grpSpPr>
              <p:sp>
                <p:nvSpPr>
                  <p:cNvPr id="168" name="Rectangle 87"/>
                  <p:cNvSpPr>
                    <a:spLocks noChangeArrowheads="1"/>
                  </p:cNvSpPr>
                  <p:nvPr/>
                </p:nvSpPr>
                <p:spPr bwMode="auto">
                  <a:xfrm>
                    <a:off x="2857" y="1312"/>
                    <a:ext cx="401" cy="24"/>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 name="Rectangle 88"/>
                  <p:cNvSpPr>
                    <a:spLocks noChangeArrowheads="1"/>
                  </p:cNvSpPr>
                  <p:nvPr/>
                </p:nvSpPr>
                <p:spPr bwMode="auto">
                  <a:xfrm>
                    <a:off x="3286" y="1312"/>
                    <a:ext cx="475" cy="479"/>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 name="Rectangle 89"/>
                  <p:cNvSpPr>
                    <a:spLocks noChangeArrowheads="1"/>
                  </p:cNvSpPr>
                  <p:nvPr/>
                </p:nvSpPr>
                <p:spPr bwMode="auto">
                  <a:xfrm>
                    <a:off x="3299" y="1336"/>
                    <a:ext cx="190" cy="105"/>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 name="Freeform 90"/>
                  <p:cNvSpPr>
                    <a:spLocks/>
                  </p:cNvSpPr>
                  <p:nvPr/>
                </p:nvSpPr>
                <p:spPr bwMode="auto">
                  <a:xfrm>
                    <a:off x="3498" y="1333"/>
                    <a:ext cx="274" cy="352"/>
                  </a:xfrm>
                  <a:custGeom>
                    <a:avLst/>
                    <a:gdLst>
                      <a:gd name="T0" fmla="*/ 0 w 274"/>
                      <a:gd name="T1" fmla="*/ 0 h 352"/>
                      <a:gd name="T2" fmla="*/ 28 w 274"/>
                      <a:gd name="T3" fmla="*/ 0 h 352"/>
                      <a:gd name="T4" fmla="*/ 28 w 274"/>
                      <a:gd name="T5" fmla="*/ 337 h 352"/>
                      <a:gd name="T6" fmla="*/ 35 w 274"/>
                      <a:gd name="T7" fmla="*/ 351 h 352"/>
                      <a:gd name="T8" fmla="*/ 139 w 274"/>
                      <a:gd name="T9" fmla="*/ 351 h 352"/>
                      <a:gd name="T10" fmla="*/ 150 w 274"/>
                      <a:gd name="T11" fmla="*/ 337 h 352"/>
                      <a:gd name="T12" fmla="*/ 150 w 274"/>
                      <a:gd name="T13" fmla="*/ 231 h 352"/>
                      <a:gd name="T14" fmla="*/ 162 w 274"/>
                      <a:gd name="T15" fmla="*/ 221 h 352"/>
                      <a:gd name="T16" fmla="*/ 273 w 274"/>
                      <a:gd name="T17" fmla="*/ 22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 h="352">
                        <a:moveTo>
                          <a:pt x="0" y="0"/>
                        </a:moveTo>
                        <a:lnTo>
                          <a:pt x="28" y="0"/>
                        </a:lnTo>
                        <a:lnTo>
                          <a:pt x="28" y="337"/>
                        </a:lnTo>
                        <a:lnTo>
                          <a:pt x="35" y="351"/>
                        </a:lnTo>
                        <a:lnTo>
                          <a:pt x="139" y="351"/>
                        </a:lnTo>
                        <a:lnTo>
                          <a:pt x="150" y="337"/>
                        </a:lnTo>
                        <a:lnTo>
                          <a:pt x="150" y="231"/>
                        </a:lnTo>
                        <a:lnTo>
                          <a:pt x="162" y="221"/>
                        </a:lnTo>
                        <a:lnTo>
                          <a:pt x="273" y="221"/>
                        </a:lnTo>
                      </a:path>
                    </a:pathLst>
                  </a:custGeom>
                  <a:solidFill>
                    <a:srgbClr val="CECECE"/>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2" name="Rectangle 91"/>
                  <p:cNvSpPr>
                    <a:spLocks noChangeArrowheads="1"/>
                  </p:cNvSpPr>
                  <p:nvPr/>
                </p:nvSpPr>
                <p:spPr bwMode="auto">
                  <a:xfrm>
                    <a:off x="2859" y="1712"/>
                    <a:ext cx="399" cy="79"/>
                  </a:xfrm>
                  <a:prstGeom prst="rect">
                    <a:avLst/>
                  </a:prstGeom>
                  <a:solidFill>
                    <a:srgbClr val="CECECE"/>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71" name="Group 92"/>
              <p:cNvGrpSpPr>
                <a:grpSpLocks/>
              </p:cNvGrpSpPr>
              <p:nvPr/>
            </p:nvGrpSpPr>
            <p:grpSpPr bwMode="auto">
              <a:xfrm>
                <a:off x="2852" y="1367"/>
                <a:ext cx="420" cy="334"/>
                <a:chOff x="2852" y="1367"/>
                <a:chExt cx="420" cy="334"/>
              </a:xfrm>
            </p:grpSpPr>
            <p:grpSp>
              <p:nvGrpSpPr>
                <p:cNvPr id="140" name="Group 93"/>
                <p:cNvGrpSpPr>
                  <a:grpSpLocks/>
                </p:cNvGrpSpPr>
                <p:nvPr/>
              </p:nvGrpSpPr>
              <p:grpSpPr bwMode="auto">
                <a:xfrm>
                  <a:off x="2852" y="1367"/>
                  <a:ext cx="420" cy="334"/>
                  <a:chOff x="2852" y="1367"/>
                  <a:chExt cx="420" cy="334"/>
                </a:xfrm>
              </p:grpSpPr>
              <p:sp>
                <p:nvSpPr>
                  <p:cNvPr id="142" name="Rectangle 94"/>
                  <p:cNvSpPr>
                    <a:spLocks noChangeArrowheads="1"/>
                  </p:cNvSpPr>
                  <p:nvPr/>
                </p:nvSpPr>
                <p:spPr bwMode="auto">
                  <a:xfrm>
                    <a:off x="2859" y="1373"/>
                    <a:ext cx="398" cy="312"/>
                  </a:xfrm>
                  <a:prstGeom prst="rect">
                    <a:avLst/>
                  </a:prstGeom>
                  <a:solidFill>
                    <a:srgbClr val="80808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 name="Line 95"/>
                  <p:cNvSpPr>
                    <a:spLocks noChangeShapeType="1"/>
                  </p:cNvSpPr>
                  <p:nvPr/>
                </p:nvSpPr>
                <p:spPr bwMode="auto">
                  <a:xfrm>
                    <a:off x="3172" y="1375"/>
                    <a:ext cx="0" cy="31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 name="Line 96"/>
                  <p:cNvSpPr>
                    <a:spLocks noChangeShapeType="1"/>
                  </p:cNvSpPr>
                  <p:nvPr/>
                </p:nvSpPr>
                <p:spPr bwMode="auto">
                  <a:xfrm>
                    <a:off x="3205" y="1374"/>
                    <a:ext cx="0" cy="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 name="Line 97"/>
                  <p:cNvSpPr>
                    <a:spLocks noChangeShapeType="1"/>
                  </p:cNvSpPr>
                  <p:nvPr/>
                </p:nvSpPr>
                <p:spPr bwMode="auto">
                  <a:xfrm>
                    <a:off x="3236" y="1374"/>
                    <a:ext cx="0" cy="31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 name="Line 98"/>
                  <p:cNvSpPr>
                    <a:spLocks noChangeShapeType="1"/>
                  </p:cNvSpPr>
                  <p:nvPr/>
                </p:nvSpPr>
                <p:spPr bwMode="auto">
                  <a:xfrm>
                    <a:off x="3074" y="1375"/>
                    <a:ext cx="0" cy="31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 name="Line 99"/>
                  <p:cNvSpPr>
                    <a:spLocks noChangeShapeType="1"/>
                  </p:cNvSpPr>
                  <p:nvPr/>
                </p:nvSpPr>
                <p:spPr bwMode="auto">
                  <a:xfrm>
                    <a:off x="3107" y="1375"/>
                    <a:ext cx="0" cy="31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 name="Line 100"/>
                  <p:cNvSpPr>
                    <a:spLocks noChangeShapeType="1"/>
                  </p:cNvSpPr>
                  <p:nvPr/>
                </p:nvSpPr>
                <p:spPr bwMode="auto">
                  <a:xfrm>
                    <a:off x="3140" y="1374"/>
                    <a:ext cx="0" cy="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 name="Line 101"/>
                  <p:cNvSpPr>
                    <a:spLocks noChangeShapeType="1"/>
                  </p:cNvSpPr>
                  <p:nvPr/>
                </p:nvSpPr>
                <p:spPr bwMode="auto">
                  <a:xfrm>
                    <a:off x="2977" y="1375"/>
                    <a:ext cx="0" cy="31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 name="Line 102"/>
                  <p:cNvSpPr>
                    <a:spLocks noChangeShapeType="1"/>
                  </p:cNvSpPr>
                  <p:nvPr/>
                </p:nvSpPr>
                <p:spPr bwMode="auto">
                  <a:xfrm flipV="1">
                    <a:off x="3011" y="1367"/>
                    <a:ext cx="0" cy="33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 name="Line 103"/>
                  <p:cNvSpPr>
                    <a:spLocks noChangeShapeType="1"/>
                  </p:cNvSpPr>
                  <p:nvPr/>
                </p:nvSpPr>
                <p:spPr bwMode="auto">
                  <a:xfrm>
                    <a:off x="3042" y="1374"/>
                    <a:ext cx="0" cy="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 name="Line 104"/>
                  <p:cNvSpPr>
                    <a:spLocks noChangeShapeType="1"/>
                  </p:cNvSpPr>
                  <p:nvPr/>
                </p:nvSpPr>
                <p:spPr bwMode="auto">
                  <a:xfrm>
                    <a:off x="2886" y="1376"/>
                    <a:ext cx="0" cy="31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 name="Line 105"/>
                  <p:cNvSpPr>
                    <a:spLocks noChangeShapeType="1"/>
                  </p:cNvSpPr>
                  <p:nvPr/>
                </p:nvSpPr>
                <p:spPr bwMode="auto">
                  <a:xfrm>
                    <a:off x="2917" y="1374"/>
                    <a:ext cx="0" cy="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 name="Line 106"/>
                  <p:cNvSpPr>
                    <a:spLocks noChangeShapeType="1"/>
                  </p:cNvSpPr>
                  <p:nvPr/>
                </p:nvSpPr>
                <p:spPr bwMode="auto">
                  <a:xfrm flipV="1">
                    <a:off x="2947" y="1367"/>
                    <a:ext cx="0" cy="33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 name="Line 107"/>
                  <p:cNvSpPr>
                    <a:spLocks noChangeShapeType="1"/>
                  </p:cNvSpPr>
                  <p:nvPr/>
                </p:nvSpPr>
                <p:spPr bwMode="auto">
                  <a:xfrm>
                    <a:off x="2861" y="1397"/>
                    <a:ext cx="403"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 name="Line 108"/>
                  <p:cNvSpPr>
                    <a:spLocks noChangeShapeType="1"/>
                  </p:cNvSpPr>
                  <p:nvPr/>
                </p:nvSpPr>
                <p:spPr bwMode="auto">
                  <a:xfrm flipH="1">
                    <a:off x="2852" y="1427"/>
                    <a:ext cx="42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7" name="Line 109"/>
                  <p:cNvSpPr>
                    <a:spLocks noChangeShapeType="1"/>
                  </p:cNvSpPr>
                  <p:nvPr/>
                </p:nvSpPr>
                <p:spPr bwMode="auto">
                  <a:xfrm>
                    <a:off x="2861" y="1454"/>
                    <a:ext cx="403"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 name="Line 110"/>
                  <p:cNvSpPr>
                    <a:spLocks noChangeShapeType="1"/>
                  </p:cNvSpPr>
                  <p:nvPr/>
                </p:nvSpPr>
                <p:spPr bwMode="auto">
                  <a:xfrm>
                    <a:off x="2861" y="1481"/>
                    <a:ext cx="403"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 name="Line 111"/>
                  <p:cNvSpPr>
                    <a:spLocks noChangeShapeType="1"/>
                  </p:cNvSpPr>
                  <p:nvPr/>
                </p:nvSpPr>
                <p:spPr bwMode="auto">
                  <a:xfrm flipH="1">
                    <a:off x="2852" y="1511"/>
                    <a:ext cx="42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 name="Line 112"/>
                  <p:cNvSpPr>
                    <a:spLocks noChangeShapeType="1"/>
                  </p:cNvSpPr>
                  <p:nvPr/>
                </p:nvSpPr>
                <p:spPr bwMode="auto">
                  <a:xfrm>
                    <a:off x="2861" y="1540"/>
                    <a:ext cx="403"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 name="Line 113"/>
                  <p:cNvSpPr>
                    <a:spLocks noChangeShapeType="1"/>
                  </p:cNvSpPr>
                  <p:nvPr/>
                </p:nvSpPr>
                <p:spPr bwMode="auto">
                  <a:xfrm>
                    <a:off x="2861" y="1567"/>
                    <a:ext cx="403"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 name="Line 114"/>
                  <p:cNvSpPr>
                    <a:spLocks noChangeShapeType="1"/>
                  </p:cNvSpPr>
                  <p:nvPr/>
                </p:nvSpPr>
                <p:spPr bwMode="auto">
                  <a:xfrm flipH="1">
                    <a:off x="2852" y="1597"/>
                    <a:ext cx="42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 name="Line 115"/>
                  <p:cNvSpPr>
                    <a:spLocks noChangeShapeType="1"/>
                  </p:cNvSpPr>
                  <p:nvPr/>
                </p:nvSpPr>
                <p:spPr bwMode="auto">
                  <a:xfrm>
                    <a:off x="2860" y="1624"/>
                    <a:ext cx="404"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 name="Line 116"/>
                  <p:cNvSpPr>
                    <a:spLocks noChangeShapeType="1"/>
                  </p:cNvSpPr>
                  <p:nvPr/>
                </p:nvSpPr>
                <p:spPr bwMode="auto">
                  <a:xfrm>
                    <a:off x="2861" y="1653"/>
                    <a:ext cx="403"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 name="Line 117"/>
                  <p:cNvSpPr>
                    <a:spLocks noChangeShapeType="1"/>
                  </p:cNvSpPr>
                  <p:nvPr/>
                </p:nvSpPr>
                <p:spPr bwMode="auto">
                  <a:xfrm flipH="1">
                    <a:off x="2852" y="1680"/>
                    <a:ext cx="42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1" name="Freeform 118"/>
                <p:cNvSpPr>
                  <a:spLocks/>
                </p:cNvSpPr>
                <p:nvPr/>
              </p:nvSpPr>
              <p:spPr bwMode="auto">
                <a:xfrm>
                  <a:off x="2857" y="1555"/>
                  <a:ext cx="410" cy="63"/>
                </a:xfrm>
                <a:custGeom>
                  <a:avLst/>
                  <a:gdLst>
                    <a:gd name="T0" fmla="*/ 391 w 410"/>
                    <a:gd name="T1" fmla="*/ 47 h 63"/>
                    <a:gd name="T2" fmla="*/ 381 w 410"/>
                    <a:gd name="T3" fmla="*/ 58 h 63"/>
                    <a:gd name="T4" fmla="*/ 369 w 410"/>
                    <a:gd name="T5" fmla="*/ 59 h 63"/>
                    <a:gd name="T6" fmla="*/ 360 w 410"/>
                    <a:gd name="T7" fmla="*/ 52 h 63"/>
                    <a:gd name="T8" fmla="*/ 337 w 410"/>
                    <a:gd name="T9" fmla="*/ 10 h 63"/>
                    <a:gd name="T10" fmla="*/ 328 w 410"/>
                    <a:gd name="T11" fmla="*/ 2 h 63"/>
                    <a:gd name="T12" fmla="*/ 318 w 410"/>
                    <a:gd name="T13" fmla="*/ 2 h 63"/>
                    <a:gd name="T14" fmla="*/ 309 w 410"/>
                    <a:gd name="T15" fmla="*/ 11 h 63"/>
                    <a:gd name="T16" fmla="*/ 311 w 410"/>
                    <a:gd name="T17" fmla="*/ 29 h 63"/>
                    <a:gd name="T18" fmla="*/ 277 w 410"/>
                    <a:gd name="T19" fmla="*/ 59 h 63"/>
                    <a:gd name="T20" fmla="*/ 264 w 410"/>
                    <a:gd name="T21" fmla="*/ 58 h 63"/>
                    <a:gd name="T22" fmla="*/ 256 w 410"/>
                    <a:gd name="T23" fmla="*/ 47 h 63"/>
                    <a:gd name="T24" fmla="*/ 236 w 410"/>
                    <a:gd name="T25" fmla="*/ 6 h 63"/>
                    <a:gd name="T26" fmla="*/ 226 w 410"/>
                    <a:gd name="T27" fmla="*/ 1 h 63"/>
                    <a:gd name="T28" fmla="*/ 216 w 410"/>
                    <a:gd name="T29" fmla="*/ 6 h 63"/>
                    <a:gd name="T30" fmla="*/ 194 w 410"/>
                    <a:gd name="T31" fmla="*/ 46 h 63"/>
                    <a:gd name="T32" fmla="*/ 185 w 410"/>
                    <a:gd name="T33" fmla="*/ 57 h 63"/>
                    <a:gd name="T34" fmla="*/ 172 w 410"/>
                    <a:gd name="T35" fmla="*/ 60 h 63"/>
                    <a:gd name="T36" fmla="*/ 162 w 410"/>
                    <a:gd name="T37" fmla="*/ 53 h 63"/>
                    <a:gd name="T38" fmla="*/ 155 w 410"/>
                    <a:gd name="T39" fmla="*/ 43 h 63"/>
                    <a:gd name="T40" fmla="*/ 137 w 410"/>
                    <a:gd name="T41" fmla="*/ 6 h 63"/>
                    <a:gd name="T42" fmla="*/ 124 w 410"/>
                    <a:gd name="T43" fmla="*/ 0 h 63"/>
                    <a:gd name="T44" fmla="*/ 113 w 410"/>
                    <a:gd name="T45" fmla="*/ 6 h 63"/>
                    <a:gd name="T46" fmla="*/ 92 w 410"/>
                    <a:gd name="T47" fmla="*/ 42 h 63"/>
                    <a:gd name="T48" fmla="*/ 85 w 410"/>
                    <a:gd name="T49" fmla="*/ 54 h 63"/>
                    <a:gd name="T50" fmla="*/ 75 w 410"/>
                    <a:gd name="T51" fmla="*/ 62 h 63"/>
                    <a:gd name="T52" fmla="*/ 64 w 410"/>
                    <a:gd name="T53" fmla="*/ 60 h 63"/>
                    <a:gd name="T54" fmla="*/ 54 w 410"/>
                    <a:gd name="T55" fmla="*/ 50 h 63"/>
                    <a:gd name="T56" fmla="*/ 34 w 410"/>
                    <a:gd name="T57" fmla="*/ 12 h 63"/>
                    <a:gd name="T58" fmla="*/ 22 w 410"/>
                    <a:gd name="T59" fmla="*/ 3 h 63"/>
                    <a:gd name="T60" fmla="*/ 9 w 410"/>
                    <a:gd name="T61" fmla="*/ 7 h 63"/>
                    <a:gd name="T62" fmla="*/ 0 w 410"/>
                    <a:gd name="T63"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0" h="63">
                      <a:moveTo>
                        <a:pt x="409" y="19"/>
                      </a:moveTo>
                      <a:lnTo>
                        <a:pt x="391" y="47"/>
                      </a:lnTo>
                      <a:lnTo>
                        <a:pt x="386" y="52"/>
                      </a:lnTo>
                      <a:lnTo>
                        <a:pt x="381" y="58"/>
                      </a:lnTo>
                      <a:lnTo>
                        <a:pt x="374" y="60"/>
                      </a:lnTo>
                      <a:lnTo>
                        <a:pt x="369" y="59"/>
                      </a:lnTo>
                      <a:lnTo>
                        <a:pt x="365" y="57"/>
                      </a:lnTo>
                      <a:lnTo>
                        <a:pt x="360" y="52"/>
                      </a:lnTo>
                      <a:lnTo>
                        <a:pt x="356" y="45"/>
                      </a:lnTo>
                      <a:lnTo>
                        <a:pt x="337" y="10"/>
                      </a:lnTo>
                      <a:lnTo>
                        <a:pt x="333" y="5"/>
                      </a:lnTo>
                      <a:lnTo>
                        <a:pt x="328" y="2"/>
                      </a:lnTo>
                      <a:lnTo>
                        <a:pt x="323" y="1"/>
                      </a:lnTo>
                      <a:lnTo>
                        <a:pt x="318" y="2"/>
                      </a:lnTo>
                      <a:lnTo>
                        <a:pt x="312" y="6"/>
                      </a:lnTo>
                      <a:lnTo>
                        <a:pt x="309" y="11"/>
                      </a:lnTo>
                      <a:lnTo>
                        <a:pt x="290" y="47"/>
                      </a:lnTo>
                      <a:lnTo>
                        <a:pt x="311" y="29"/>
                      </a:lnTo>
                      <a:lnTo>
                        <a:pt x="284" y="56"/>
                      </a:lnTo>
                      <a:lnTo>
                        <a:pt x="277" y="59"/>
                      </a:lnTo>
                      <a:lnTo>
                        <a:pt x="270" y="60"/>
                      </a:lnTo>
                      <a:lnTo>
                        <a:pt x="264" y="58"/>
                      </a:lnTo>
                      <a:lnTo>
                        <a:pt x="259" y="53"/>
                      </a:lnTo>
                      <a:lnTo>
                        <a:pt x="256" y="47"/>
                      </a:lnTo>
                      <a:lnTo>
                        <a:pt x="240" y="12"/>
                      </a:lnTo>
                      <a:lnTo>
                        <a:pt x="236" y="6"/>
                      </a:lnTo>
                      <a:lnTo>
                        <a:pt x="232" y="3"/>
                      </a:lnTo>
                      <a:lnTo>
                        <a:pt x="226" y="1"/>
                      </a:lnTo>
                      <a:lnTo>
                        <a:pt x="221" y="2"/>
                      </a:lnTo>
                      <a:lnTo>
                        <a:pt x="216" y="6"/>
                      </a:lnTo>
                      <a:lnTo>
                        <a:pt x="212" y="12"/>
                      </a:lnTo>
                      <a:lnTo>
                        <a:pt x="194" y="46"/>
                      </a:lnTo>
                      <a:lnTo>
                        <a:pt x="191" y="51"/>
                      </a:lnTo>
                      <a:lnTo>
                        <a:pt x="185" y="57"/>
                      </a:lnTo>
                      <a:lnTo>
                        <a:pt x="179" y="60"/>
                      </a:lnTo>
                      <a:lnTo>
                        <a:pt x="172" y="60"/>
                      </a:lnTo>
                      <a:lnTo>
                        <a:pt x="165" y="58"/>
                      </a:lnTo>
                      <a:lnTo>
                        <a:pt x="162" y="53"/>
                      </a:lnTo>
                      <a:lnTo>
                        <a:pt x="158" y="48"/>
                      </a:lnTo>
                      <a:lnTo>
                        <a:pt x="155" y="43"/>
                      </a:lnTo>
                      <a:lnTo>
                        <a:pt x="140" y="12"/>
                      </a:lnTo>
                      <a:lnTo>
                        <a:pt x="137" y="6"/>
                      </a:lnTo>
                      <a:lnTo>
                        <a:pt x="131" y="2"/>
                      </a:lnTo>
                      <a:lnTo>
                        <a:pt x="124" y="0"/>
                      </a:lnTo>
                      <a:lnTo>
                        <a:pt x="117" y="2"/>
                      </a:lnTo>
                      <a:lnTo>
                        <a:pt x="113" y="6"/>
                      </a:lnTo>
                      <a:lnTo>
                        <a:pt x="109" y="11"/>
                      </a:lnTo>
                      <a:lnTo>
                        <a:pt x="92" y="42"/>
                      </a:lnTo>
                      <a:lnTo>
                        <a:pt x="89" y="49"/>
                      </a:lnTo>
                      <a:lnTo>
                        <a:pt x="85" y="54"/>
                      </a:lnTo>
                      <a:lnTo>
                        <a:pt x="81" y="58"/>
                      </a:lnTo>
                      <a:lnTo>
                        <a:pt x="75" y="62"/>
                      </a:lnTo>
                      <a:lnTo>
                        <a:pt x="69" y="62"/>
                      </a:lnTo>
                      <a:lnTo>
                        <a:pt x="64" y="60"/>
                      </a:lnTo>
                      <a:lnTo>
                        <a:pt x="59" y="55"/>
                      </a:lnTo>
                      <a:lnTo>
                        <a:pt x="54" y="50"/>
                      </a:lnTo>
                      <a:lnTo>
                        <a:pt x="49" y="41"/>
                      </a:lnTo>
                      <a:lnTo>
                        <a:pt x="34" y="12"/>
                      </a:lnTo>
                      <a:lnTo>
                        <a:pt x="29" y="6"/>
                      </a:lnTo>
                      <a:lnTo>
                        <a:pt x="22" y="3"/>
                      </a:lnTo>
                      <a:lnTo>
                        <a:pt x="14" y="3"/>
                      </a:lnTo>
                      <a:lnTo>
                        <a:pt x="9" y="7"/>
                      </a:lnTo>
                      <a:lnTo>
                        <a:pt x="4" y="13"/>
                      </a:lnTo>
                      <a:lnTo>
                        <a:pt x="0" y="27"/>
                      </a:lnTo>
                    </a:path>
                  </a:pathLst>
                </a:custGeom>
                <a:noFill/>
                <a:ln w="12700" cap="rnd" cmpd="sng">
                  <a:solidFill>
                    <a:srgbClr val="00FF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2" name="Rectangle 119"/>
              <p:cNvSpPr>
                <a:spLocks noChangeArrowheads="1"/>
              </p:cNvSpPr>
              <p:nvPr/>
            </p:nvSpPr>
            <p:spPr bwMode="auto">
              <a:xfrm>
                <a:off x="3308" y="1464"/>
                <a:ext cx="5" cy="7"/>
              </a:xfrm>
              <a:prstGeom prst="rect">
                <a:avLst/>
              </a:prstGeom>
              <a:solidFill>
                <a:srgbClr val="676767"/>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Rectangle 120"/>
              <p:cNvSpPr>
                <a:spLocks noChangeArrowheads="1"/>
              </p:cNvSpPr>
              <p:nvPr/>
            </p:nvSpPr>
            <p:spPr bwMode="auto">
              <a:xfrm>
                <a:off x="3349" y="1464"/>
                <a:ext cx="5" cy="7"/>
              </a:xfrm>
              <a:prstGeom prst="rect">
                <a:avLst/>
              </a:prstGeom>
              <a:solidFill>
                <a:srgbClr val="676767"/>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Rectangle 121"/>
              <p:cNvSpPr>
                <a:spLocks noChangeArrowheads="1"/>
              </p:cNvSpPr>
              <p:nvPr/>
            </p:nvSpPr>
            <p:spPr bwMode="auto">
              <a:xfrm>
                <a:off x="3389" y="1464"/>
                <a:ext cx="5" cy="7"/>
              </a:xfrm>
              <a:prstGeom prst="rect">
                <a:avLst/>
              </a:prstGeom>
              <a:solidFill>
                <a:srgbClr val="676767"/>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Rectangle 122"/>
              <p:cNvSpPr>
                <a:spLocks noChangeArrowheads="1"/>
              </p:cNvSpPr>
              <p:nvPr/>
            </p:nvSpPr>
            <p:spPr bwMode="auto">
              <a:xfrm>
                <a:off x="3428" y="1464"/>
                <a:ext cx="6" cy="7"/>
              </a:xfrm>
              <a:prstGeom prst="rect">
                <a:avLst/>
              </a:prstGeom>
              <a:solidFill>
                <a:srgbClr val="676767"/>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Rectangle 123"/>
              <p:cNvSpPr>
                <a:spLocks noChangeArrowheads="1"/>
              </p:cNvSpPr>
              <p:nvPr/>
            </p:nvSpPr>
            <p:spPr bwMode="auto">
              <a:xfrm>
                <a:off x="3467" y="1464"/>
                <a:ext cx="6" cy="7"/>
              </a:xfrm>
              <a:prstGeom prst="rect">
                <a:avLst/>
              </a:prstGeom>
              <a:solidFill>
                <a:srgbClr val="676767"/>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7" name="Group 124"/>
              <p:cNvGrpSpPr>
                <a:grpSpLocks/>
              </p:cNvGrpSpPr>
              <p:nvPr/>
            </p:nvGrpSpPr>
            <p:grpSpPr bwMode="auto">
              <a:xfrm>
                <a:off x="3345" y="1550"/>
                <a:ext cx="52" cy="51"/>
                <a:chOff x="3345" y="1550"/>
                <a:chExt cx="52" cy="51"/>
              </a:xfrm>
            </p:grpSpPr>
            <p:sp>
              <p:nvSpPr>
                <p:cNvPr id="137" name="Rectangle 125"/>
                <p:cNvSpPr>
                  <a:spLocks noChangeArrowheads="1"/>
                </p:cNvSpPr>
                <p:nvPr/>
              </p:nvSpPr>
              <p:spPr bwMode="auto">
                <a:xfrm>
                  <a:off x="3345" y="1550"/>
                  <a:ext cx="52" cy="51"/>
                </a:xfrm>
                <a:prstGeom prst="rect">
                  <a:avLst/>
                </a:prstGeom>
                <a:solidFill>
                  <a:srgbClr val="676767"/>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 name="Oval 126"/>
                <p:cNvSpPr>
                  <a:spLocks noChangeArrowheads="1"/>
                </p:cNvSpPr>
                <p:nvPr/>
              </p:nvSpPr>
              <p:spPr bwMode="auto">
                <a:xfrm>
                  <a:off x="3351" y="1556"/>
                  <a:ext cx="38" cy="39"/>
                </a:xfrm>
                <a:prstGeom prst="ellipse">
                  <a:avLst/>
                </a:prstGeom>
                <a:solidFill>
                  <a:srgbClr val="676767"/>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 name="Oval 127"/>
                <p:cNvSpPr>
                  <a:spLocks noChangeArrowheads="1"/>
                </p:cNvSpPr>
                <p:nvPr/>
              </p:nvSpPr>
              <p:spPr bwMode="auto">
                <a:xfrm>
                  <a:off x="3369" y="1574"/>
                  <a:ext cx="2" cy="3"/>
                </a:xfrm>
                <a:prstGeom prst="ellipse">
                  <a:avLst/>
                </a:prstGeom>
                <a:solidFill>
                  <a:srgbClr val="676767"/>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8" name="Group 128"/>
              <p:cNvGrpSpPr>
                <a:grpSpLocks/>
              </p:cNvGrpSpPr>
              <p:nvPr/>
            </p:nvGrpSpPr>
            <p:grpSpPr bwMode="auto">
              <a:xfrm>
                <a:off x="3453" y="1549"/>
                <a:ext cx="51" cy="51"/>
                <a:chOff x="3453" y="1549"/>
                <a:chExt cx="51" cy="51"/>
              </a:xfrm>
            </p:grpSpPr>
            <p:sp>
              <p:nvSpPr>
                <p:cNvPr id="134" name="Rectangle 129"/>
                <p:cNvSpPr>
                  <a:spLocks noChangeArrowheads="1"/>
                </p:cNvSpPr>
                <p:nvPr/>
              </p:nvSpPr>
              <p:spPr bwMode="auto">
                <a:xfrm>
                  <a:off x="3453" y="1549"/>
                  <a:ext cx="51" cy="51"/>
                </a:xfrm>
                <a:prstGeom prst="rect">
                  <a:avLst/>
                </a:prstGeom>
                <a:solidFill>
                  <a:srgbClr val="676767"/>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 name="Oval 130"/>
                <p:cNvSpPr>
                  <a:spLocks noChangeArrowheads="1"/>
                </p:cNvSpPr>
                <p:nvPr/>
              </p:nvSpPr>
              <p:spPr bwMode="auto">
                <a:xfrm>
                  <a:off x="3459" y="1555"/>
                  <a:ext cx="39" cy="39"/>
                </a:xfrm>
                <a:prstGeom prst="ellipse">
                  <a:avLst/>
                </a:prstGeom>
                <a:solidFill>
                  <a:srgbClr val="676767"/>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 name="Oval 131"/>
                <p:cNvSpPr>
                  <a:spLocks noChangeArrowheads="1"/>
                </p:cNvSpPr>
                <p:nvPr/>
              </p:nvSpPr>
              <p:spPr bwMode="auto">
                <a:xfrm>
                  <a:off x="3477" y="1573"/>
                  <a:ext cx="3" cy="3"/>
                </a:xfrm>
                <a:prstGeom prst="ellipse">
                  <a:avLst/>
                </a:prstGeom>
                <a:solidFill>
                  <a:srgbClr val="676767"/>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9" name="Group 132"/>
              <p:cNvGrpSpPr>
                <a:grpSpLocks/>
              </p:cNvGrpSpPr>
              <p:nvPr/>
            </p:nvGrpSpPr>
            <p:grpSpPr bwMode="auto">
              <a:xfrm>
                <a:off x="3308" y="1352"/>
                <a:ext cx="165" cy="83"/>
                <a:chOff x="3308" y="1352"/>
                <a:chExt cx="165" cy="83"/>
              </a:xfrm>
            </p:grpSpPr>
            <p:sp>
              <p:nvSpPr>
                <p:cNvPr id="127" name="Rectangle 133"/>
                <p:cNvSpPr>
                  <a:spLocks noChangeArrowheads="1"/>
                </p:cNvSpPr>
                <p:nvPr/>
              </p:nvSpPr>
              <p:spPr bwMode="auto">
                <a:xfrm>
                  <a:off x="3308" y="1352"/>
                  <a:ext cx="5" cy="7"/>
                </a:xfrm>
                <a:prstGeom prst="rect">
                  <a:avLst/>
                </a:prstGeom>
                <a:solidFill>
                  <a:srgbClr val="676767"/>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 name="Rectangle 134"/>
                <p:cNvSpPr>
                  <a:spLocks noChangeArrowheads="1"/>
                </p:cNvSpPr>
                <p:nvPr/>
              </p:nvSpPr>
              <p:spPr bwMode="auto">
                <a:xfrm>
                  <a:off x="3308" y="1390"/>
                  <a:ext cx="5" cy="7"/>
                </a:xfrm>
                <a:prstGeom prst="rect">
                  <a:avLst/>
                </a:prstGeom>
                <a:solidFill>
                  <a:srgbClr val="676767"/>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 name="Rectangle 135"/>
                <p:cNvSpPr>
                  <a:spLocks noChangeArrowheads="1"/>
                </p:cNvSpPr>
                <p:nvPr/>
              </p:nvSpPr>
              <p:spPr bwMode="auto">
                <a:xfrm>
                  <a:off x="3308" y="1426"/>
                  <a:ext cx="5" cy="8"/>
                </a:xfrm>
                <a:prstGeom prst="rect">
                  <a:avLst/>
                </a:prstGeom>
                <a:solidFill>
                  <a:srgbClr val="676767"/>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 name="Rectangle 136"/>
                <p:cNvSpPr>
                  <a:spLocks noChangeArrowheads="1"/>
                </p:cNvSpPr>
                <p:nvPr/>
              </p:nvSpPr>
              <p:spPr bwMode="auto">
                <a:xfrm>
                  <a:off x="3349" y="1426"/>
                  <a:ext cx="5" cy="8"/>
                </a:xfrm>
                <a:prstGeom prst="rect">
                  <a:avLst/>
                </a:prstGeom>
                <a:solidFill>
                  <a:srgbClr val="676767"/>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Rectangle 137"/>
                <p:cNvSpPr>
                  <a:spLocks noChangeArrowheads="1"/>
                </p:cNvSpPr>
                <p:nvPr/>
              </p:nvSpPr>
              <p:spPr bwMode="auto">
                <a:xfrm>
                  <a:off x="3389" y="1427"/>
                  <a:ext cx="5" cy="8"/>
                </a:xfrm>
                <a:prstGeom prst="rect">
                  <a:avLst/>
                </a:prstGeom>
                <a:solidFill>
                  <a:srgbClr val="676767"/>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Rectangle 138"/>
                <p:cNvSpPr>
                  <a:spLocks noChangeArrowheads="1"/>
                </p:cNvSpPr>
                <p:nvPr/>
              </p:nvSpPr>
              <p:spPr bwMode="auto">
                <a:xfrm>
                  <a:off x="3428" y="1426"/>
                  <a:ext cx="6" cy="8"/>
                </a:xfrm>
                <a:prstGeom prst="rect">
                  <a:avLst/>
                </a:prstGeom>
                <a:solidFill>
                  <a:srgbClr val="676767"/>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 name="Rectangle 139"/>
                <p:cNvSpPr>
                  <a:spLocks noChangeArrowheads="1"/>
                </p:cNvSpPr>
                <p:nvPr/>
              </p:nvSpPr>
              <p:spPr bwMode="auto">
                <a:xfrm>
                  <a:off x="3467" y="1426"/>
                  <a:ext cx="6" cy="8"/>
                </a:xfrm>
                <a:prstGeom prst="rect">
                  <a:avLst/>
                </a:prstGeom>
                <a:solidFill>
                  <a:srgbClr val="676767"/>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0" name="Group 140"/>
              <p:cNvGrpSpPr>
                <a:grpSpLocks/>
              </p:cNvGrpSpPr>
              <p:nvPr/>
            </p:nvGrpSpPr>
            <p:grpSpPr bwMode="auto">
              <a:xfrm>
                <a:off x="3349" y="1371"/>
                <a:ext cx="130" cy="34"/>
                <a:chOff x="3349" y="1371"/>
                <a:chExt cx="130" cy="34"/>
              </a:xfrm>
            </p:grpSpPr>
            <p:grpSp>
              <p:nvGrpSpPr>
                <p:cNvPr id="121" name="Group 141"/>
                <p:cNvGrpSpPr>
                  <a:grpSpLocks/>
                </p:cNvGrpSpPr>
                <p:nvPr/>
              </p:nvGrpSpPr>
              <p:grpSpPr bwMode="auto">
                <a:xfrm>
                  <a:off x="3349" y="1372"/>
                  <a:ext cx="32" cy="33"/>
                  <a:chOff x="3349" y="1372"/>
                  <a:chExt cx="32" cy="33"/>
                </a:xfrm>
              </p:grpSpPr>
              <p:sp>
                <p:nvSpPr>
                  <p:cNvPr id="125" name="Oval 142"/>
                  <p:cNvSpPr>
                    <a:spLocks noChangeArrowheads="1"/>
                  </p:cNvSpPr>
                  <p:nvPr/>
                </p:nvSpPr>
                <p:spPr bwMode="auto">
                  <a:xfrm>
                    <a:off x="3349" y="1373"/>
                    <a:ext cx="32" cy="32"/>
                  </a:xfrm>
                  <a:prstGeom prst="ellipse">
                    <a:avLst/>
                  </a:prstGeom>
                  <a:solidFill>
                    <a:srgbClr val="676767"/>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 name="Freeform 143"/>
                  <p:cNvSpPr>
                    <a:spLocks/>
                  </p:cNvSpPr>
                  <p:nvPr/>
                </p:nvSpPr>
                <p:spPr bwMode="auto">
                  <a:xfrm>
                    <a:off x="3353" y="1372"/>
                    <a:ext cx="18" cy="18"/>
                  </a:xfrm>
                  <a:custGeom>
                    <a:avLst/>
                    <a:gdLst>
                      <a:gd name="T0" fmla="*/ 3 w 18"/>
                      <a:gd name="T1" fmla="*/ 0 h 18"/>
                      <a:gd name="T2" fmla="*/ 17 w 18"/>
                      <a:gd name="T3" fmla="*/ 14 h 18"/>
                      <a:gd name="T4" fmla="*/ 12 w 18"/>
                      <a:gd name="T5" fmla="*/ 17 h 18"/>
                      <a:gd name="T6" fmla="*/ 0 w 18"/>
                      <a:gd name="T7" fmla="*/ 3 h 18"/>
                      <a:gd name="T8" fmla="*/ 3 w 18"/>
                      <a:gd name="T9" fmla="*/ 0 h 18"/>
                    </a:gdLst>
                    <a:ahLst/>
                    <a:cxnLst>
                      <a:cxn ang="0">
                        <a:pos x="T0" y="T1"/>
                      </a:cxn>
                      <a:cxn ang="0">
                        <a:pos x="T2" y="T3"/>
                      </a:cxn>
                      <a:cxn ang="0">
                        <a:pos x="T4" y="T5"/>
                      </a:cxn>
                      <a:cxn ang="0">
                        <a:pos x="T6" y="T7"/>
                      </a:cxn>
                      <a:cxn ang="0">
                        <a:pos x="T8" y="T9"/>
                      </a:cxn>
                    </a:cxnLst>
                    <a:rect l="0" t="0" r="r" b="b"/>
                    <a:pathLst>
                      <a:path w="18" h="18">
                        <a:moveTo>
                          <a:pt x="3" y="0"/>
                        </a:moveTo>
                        <a:lnTo>
                          <a:pt x="17" y="14"/>
                        </a:lnTo>
                        <a:lnTo>
                          <a:pt x="12" y="17"/>
                        </a:lnTo>
                        <a:lnTo>
                          <a:pt x="0" y="3"/>
                        </a:lnTo>
                        <a:lnTo>
                          <a:pt x="3" y="0"/>
                        </a:lnTo>
                      </a:path>
                    </a:pathLst>
                  </a:custGeom>
                  <a:solidFill>
                    <a:srgbClr val="676767"/>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2" name="Group 144"/>
                <p:cNvGrpSpPr>
                  <a:grpSpLocks/>
                </p:cNvGrpSpPr>
                <p:nvPr/>
              </p:nvGrpSpPr>
              <p:grpSpPr bwMode="auto">
                <a:xfrm>
                  <a:off x="3447" y="1371"/>
                  <a:ext cx="32" cy="33"/>
                  <a:chOff x="3447" y="1371"/>
                  <a:chExt cx="32" cy="33"/>
                </a:xfrm>
              </p:grpSpPr>
              <p:sp>
                <p:nvSpPr>
                  <p:cNvPr id="123" name="Oval 145"/>
                  <p:cNvSpPr>
                    <a:spLocks noChangeArrowheads="1"/>
                  </p:cNvSpPr>
                  <p:nvPr/>
                </p:nvSpPr>
                <p:spPr bwMode="auto">
                  <a:xfrm>
                    <a:off x="3447" y="1372"/>
                    <a:ext cx="32" cy="32"/>
                  </a:xfrm>
                  <a:prstGeom prst="ellipse">
                    <a:avLst/>
                  </a:prstGeom>
                  <a:solidFill>
                    <a:srgbClr val="676767"/>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 name="Freeform 146"/>
                  <p:cNvSpPr>
                    <a:spLocks/>
                  </p:cNvSpPr>
                  <p:nvPr/>
                </p:nvSpPr>
                <p:spPr bwMode="auto">
                  <a:xfrm>
                    <a:off x="3451" y="1371"/>
                    <a:ext cx="17" cy="18"/>
                  </a:xfrm>
                  <a:custGeom>
                    <a:avLst/>
                    <a:gdLst>
                      <a:gd name="T0" fmla="*/ 3 w 17"/>
                      <a:gd name="T1" fmla="*/ 0 h 18"/>
                      <a:gd name="T2" fmla="*/ 16 w 17"/>
                      <a:gd name="T3" fmla="*/ 14 h 18"/>
                      <a:gd name="T4" fmla="*/ 11 w 17"/>
                      <a:gd name="T5" fmla="*/ 17 h 18"/>
                      <a:gd name="T6" fmla="*/ 0 w 17"/>
                      <a:gd name="T7" fmla="*/ 3 h 18"/>
                      <a:gd name="T8" fmla="*/ 3 w 17"/>
                      <a:gd name="T9" fmla="*/ 0 h 18"/>
                    </a:gdLst>
                    <a:ahLst/>
                    <a:cxnLst>
                      <a:cxn ang="0">
                        <a:pos x="T0" y="T1"/>
                      </a:cxn>
                      <a:cxn ang="0">
                        <a:pos x="T2" y="T3"/>
                      </a:cxn>
                      <a:cxn ang="0">
                        <a:pos x="T4" y="T5"/>
                      </a:cxn>
                      <a:cxn ang="0">
                        <a:pos x="T6" y="T7"/>
                      </a:cxn>
                      <a:cxn ang="0">
                        <a:pos x="T8" y="T9"/>
                      </a:cxn>
                    </a:cxnLst>
                    <a:rect l="0" t="0" r="r" b="b"/>
                    <a:pathLst>
                      <a:path w="17" h="18">
                        <a:moveTo>
                          <a:pt x="3" y="0"/>
                        </a:moveTo>
                        <a:lnTo>
                          <a:pt x="16" y="14"/>
                        </a:lnTo>
                        <a:lnTo>
                          <a:pt x="11" y="17"/>
                        </a:lnTo>
                        <a:lnTo>
                          <a:pt x="0" y="3"/>
                        </a:lnTo>
                        <a:lnTo>
                          <a:pt x="3" y="0"/>
                        </a:lnTo>
                      </a:path>
                    </a:pathLst>
                  </a:custGeom>
                  <a:solidFill>
                    <a:srgbClr val="676767"/>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81" name="Group 147"/>
              <p:cNvGrpSpPr>
                <a:grpSpLocks/>
              </p:cNvGrpSpPr>
              <p:nvPr/>
            </p:nvGrpSpPr>
            <p:grpSpPr bwMode="auto">
              <a:xfrm>
                <a:off x="3536" y="1369"/>
                <a:ext cx="32" cy="33"/>
                <a:chOff x="3536" y="1369"/>
                <a:chExt cx="32" cy="33"/>
              </a:xfrm>
            </p:grpSpPr>
            <p:sp>
              <p:nvSpPr>
                <p:cNvPr id="119" name="Oval 148"/>
                <p:cNvSpPr>
                  <a:spLocks noChangeArrowheads="1"/>
                </p:cNvSpPr>
                <p:nvPr/>
              </p:nvSpPr>
              <p:spPr bwMode="auto">
                <a:xfrm>
                  <a:off x="3536" y="1370"/>
                  <a:ext cx="32" cy="32"/>
                </a:xfrm>
                <a:prstGeom prst="ellipse">
                  <a:avLst/>
                </a:prstGeom>
                <a:solidFill>
                  <a:srgbClr val="676767"/>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Freeform 149"/>
                <p:cNvSpPr>
                  <a:spLocks/>
                </p:cNvSpPr>
                <p:nvPr/>
              </p:nvSpPr>
              <p:spPr bwMode="auto">
                <a:xfrm>
                  <a:off x="3540" y="1369"/>
                  <a:ext cx="18" cy="18"/>
                </a:xfrm>
                <a:custGeom>
                  <a:avLst/>
                  <a:gdLst>
                    <a:gd name="T0" fmla="*/ 3 w 18"/>
                    <a:gd name="T1" fmla="*/ 0 h 18"/>
                    <a:gd name="T2" fmla="*/ 17 w 18"/>
                    <a:gd name="T3" fmla="*/ 14 h 18"/>
                    <a:gd name="T4" fmla="*/ 12 w 18"/>
                    <a:gd name="T5" fmla="*/ 17 h 18"/>
                    <a:gd name="T6" fmla="*/ 0 w 18"/>
                    <a:gd name="T7" fmla="*/ 3 h 18"/>
                    <a:gd name="T8" fmla="*/ 3 w 18"/>
                    <a:gd name="T9" fmla="*/ 0 h 18"/>
                  </a:gdLst>
                  <a:ahLst/>
                  <a:cxnLst>
                    <a:cxn ang="0">
                      <a:pos x="T0" y="T1"/>
                    </a:cxn>
                    <a:cxn ang="0">
                      <a:pos x="T2" y="T3"/>
                    </a:cxn>
                    <a:cxn ang="0">
                      <a:pos x="T4" y="T5"/>
                    </a:cxn>
                    <a:cxn ang="0">
                      <a:pos x="T6" y="T7"/>
                    </a:cxn>
                    <a:cxn ang="0">
                      <a:pos x="T8" y="T9"/>
                    </a:cxn>
                  </a:cxnLst>
                  <a:rect l="0" t="0" r="r" b="b"/>
                  <a:pathLst>
                    <a:path w="18" h="18">
                      <a:moveTo>
                        <a:pt x="3" y="0"/>
                      </a:moveTo>
                      <a:lnTo>
                        <a:pt x="17" y="14"/>
                      </a:lnTo>
                      <a:lnTo>
                        <a:pt x="12" y="17"/>
                      </a:lnTo>
                      <a:lnTo>
                        <a:pt x="0" y="3"/>
                      </a:lnTo>
                      <a:lnTo>
                        <a:pt x="3" y="0"/>
                      </a:lnTo>
                    </a:path>
                  </a:pathLst>
                </a:custGeom>
                <a:solidFill>
                  <a:srgbClr val="676767"/>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 name="Group 150"/>
              <p:cNvGrpSpPr>
                <a:grpSpLocks/>
              </p:cNvGrpSpPr>
              <p:nvPr/>
            </p:nvGrpSpPr>
            <p:grpSpPr bwMode="auto">
              <a:xfrm>
                <a:off x="3632" y="1367"/>
                <a:ext cx="32" cy="33"/>
                <a:chOff x="3632" y="1367"/>
                <a:chExt cx="32" cy="33"/>
              </a:xfrm>
            </p:grpSpPr>
            <p:sp>
              <p:nvSpPr>
                <p:cNvPr id="117" name="Oval 151"/>
                <p:cNvSpPr>
                  <a:spLocks noChangeArrowheads="1"/>
                </p:cNvSpPr>
                <p:nvPr/>
              </p:nvSpPr>
              <p:spPr bwMode="auto">
                <a:xfrm>
                  <a:off x="3632" y="1368"/>
                  <a:ext cx="32" cy="32"/>
                </a:xfrm>
                <a:prstGeom prst="ellipse">
                  <a:avLst/>
                </a:prstGeom>
                <a:solidFill>
                  <a:srgbClr val="676767"/>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 name="Freeform 152"/>
                <p:cNvSpPr>
                  <a:spLocks/>
                </p:cNvSpPr>
                <p:nvPr/>
              </p:nvSpPr>
              <p:spPr bwMode="auto">
                <a:xfrm>
                  <a:off x="3636" y="1367"/>
                  <a:ext cx="17" cy="18"/>
                </a:xfrm>
                <a:custGeom>
                  <a:avLst/>
                  <a:gdLst>
                    <a:gd name="T0" fmla="*/ 3 w 17"/>
                    <a:gd name="T1" fmla="*/ 0 h 18"/>
                    <a:gd name="T2" fmla="*/ 16 w 17"/>
                    <a:gd name="T3" fmla="*/ 14 h 18"/>
                    <a:gd name="T4" fmla="*/ 11 w 17"/>
                    <a:gd name="T5" fmla="*/ 17 h 18"/>
                    <a:gd name="T6" fmla="*/ 0 w 17"/>
                    <a:gd name="T7" fmla="*/ 3 h 18"/>
                    <a:gd name="T8" fmla="*/ 3 w 17"/>
                    <a:gd name="T9" fmla="*/ 0 h 18"/>
                  </a:gdLst>
                  <a:ahLst/>
                  <a:cxnLst>
                    <a:cxn ang="0">
                      <a:pos x="T0" y="T1"/>
                    </a:cxn>
                    <a:cxn ang="0">
                      <a:pos x="T2" y="T3"/>
                    </a:cxn>
                    <a:cxn ang="0">
                      <a:pos x="T4" y="T5"/>
                    </a:cxn>
                    <a:cxn ang="0">
                      <a:pos x="T6" y="T7"/>
                    </a:cxn>
                    <a:cxn ang="0">
                      <a:pos x="T8" y="T9"/>
                    </a:cxn>
                  </a:cxnLst>
                  <a:rect l="0" t="0" r="r" b="b"/>
                  <a:pathLst>
                    <a:path w="17" h="18">
                      <a:moveTo>
                        <a:pt x="3" y="0"/>
                      </a:moveTo>
                      <a:lnTo>
                        <a:pt x="16" y="14"/>
                      </a:lnTo>
                      <a:lnTo>
                        <a:pt x="11" y="17"/>
                      </a:lnTo>
                      <a:lnTo>
                        <a:pt x="0" y="3"/>
                      </a:lnTo>
                      <a:lnTo>
                        <a:pt x="3" y="0"/>
                      </a:lnTo>
                    </a:path>
                  </a:pathLst>
                </a:custGeom>
                <a:solidFill>
                  <a:srgbClr val="676767"/>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3" name="Group 153"/>
              <p:cNvGrpSpPr>
                <a:grpSpLocks/>
              </p:cNvGrpSpPr>
              <p:nvPr/>
            </p:nvGrpSpPr>
            <p:grpSpPr bwMode="auto">
              <a:xfrm>
                <a:off x="3599" y="1476"/>
                <a:ext cx="35" cy="36"/>
                <a:chOff x="3599" y="1476"/>
                <a:chExt cx="35" cy="36"/>
              </a:xfrm>
            </p:grpSpPr>
            <p:sp>
              <p:nvSpPr>
                <p:cNvPr id="115" name="Oval 154"/>
                <p:cNvSpPr>
                  <a:spLocks noChangeArrowheads="1"/>
                </p:cNvSpPr>
                <p:nvPr/>
              </p:nvSpPr>
              <p:spPr bwMode="auto">
                <a:xfrm>
                  <a:off x="3599" y="1476"/>
                  <a:ext cx="35" cy="36"/>
                </a:xfrm>
                <a:prstGeom prst="ellipse">
                  <a:avLst/>
                </a:prstGeom>
                <a:solidFill>
                  <a:srgbClr val="676767"/>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Oval 155"/>
                <p:cNvSpPr>
                  <a:spLocks noChangeArrowheads="1"/>
                </p:cNvSpPr>
                <p:nvPr/>
              </p:nvSpPr>
              <p:spPr bwMode="auto">
                <a:xfrm>
                  <a:off x="3604" y="1482"/>
                  <a:ext cx="25" cy="24"/>
                </a:xfrm>
                <a:prstGeom prst="ellipse">
                  <a:avLst/>
                </a:prstGeom>
                <a:solidFill>
                  <a:srgbClr val="676767"/>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 name="Group 156"/>
              <p:cNvGrpSpPr>
                <a:grpSpLocks/>
              </p:cNvGrpSpPr>
              <p:nvPr/>
            </p:nvGrpSpPr>
            <p:grpSpPr bwMode="auto">
              <a:xfrm>
                <a:off x="3535" y="1564"/>
                <a:ext cx="95" cy="94"/>
                <a:chOff x="3535" y="1564"/>
                <a:chExt cx="95" cy="94"/>
              </a:xfrm>
            </p:grpSpPr>
            <p:sp>
              <p:nvSpPr>
                <p:cNvPr id="112" name="Oval 157"/>
                <p:cNvSpPr>
                  <a:spLocks noChangeArrowheads="1"/>
                </p:cNvSpPr>
                <p:nvPr/>
              </p:nvSpPr>
              <p:spPr bwMode="auto">
                <a:xfrm>
                  <a:off x="3535" y="1564"/>
                  <a:ext cx="95" cy="94"/>
                </a:xfrm>
                <a:prstGeom prst="ellipse">
                  <a:avLst/>
                </a:prstGeom>
                <a:solidFill>
                  <a:srgbClr val="676767"/>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 name="Oval 158"/>
                <p:cNvSpPr>
                  <a:spLocks noChangeArrowheads="1"/>
                </p:cNvSpPr>
                <p:nvPr/>
              </p:nvSpPr>
              <p:spPr bwMode="auto">
                <a:xfrm>
                  <a:off x="3559" y="1587"/>
                  <a:ext cx="47" cy="48"/>
                </a:xfrm>
                <a:prstGeom prst="ellipse">
                  <a:avLst/>
                </a:prstGeom>
                <a:solidFill>
                  <a:srgbClr val="676767"/>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 name="Oval 159"/>
                <p:cNvSpPr>
                  <a:spLocks noChangeArrowheads="1"/>
                </p:cNvSpPr>
                <p:nvPr/>
              </p:nvSpPr>
              <p:spPr bwMode="auto">
                <a:xfrm>
                  <a:off x="3565" y="1594"/>
                  <a:ext cx="34" cy="34"/>
                </a:xfrm>
                <a:prstGeom prst="ellipse">
                  <a:avLst/>
                </a:prstGeom>
                <a:solidFill>
                  <a:srgbClr val="676767"/>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5" name="Group 160"/>
              <p:cNvGrpSpPr>
                <a:grpSpLocks/>
              </p:cNvGrpSpPr>
              <p:nvPr/>
            </p:nvGrpSpPr>
            <p:grpSpPr bwMode="auto">
              <a:xfrm>
                <a:off x="3395" y="1635"/>
                <a:ext cx="11" cy="28"/>
                <a:chOff x="3395" y="1635"/>
                <a:chExt cx="11" cy="28"/>
              </a:xfrm>
            </p:grpSpPr>
            <p:sp>
              <p:nvSpPr>
                <p:cNvPr id="110" name="Arc 161"/>
                <p:cNvSpPr>
                  <a:spLocks/>
                </p:cNvSpPr>
                <p:nvPr/>
              </p:nvSpPr>
              <p:spPr bwMode="auto">
                <a:xfrm>
                  <a:off x="3395" y="1635"/>
                  <a:ext cx="11" cy="10"/>
                </a:xfrm>
                <a:custGeom>
                  <a:avLst/>
                  <a:gdLst>
                    <a:gd name="G0" fmla="+- 21600 0 0"/>
                    <a:gd name="G1" fmla="+- 21600 0 0"/>
                    <a:gd name="G2" fmla="+- 21600 0 0"/>
                    <a:gd name="T0" fmla="*/ 0 w 43200"/>
                    <a:gd name="T1" fmla="*/ 21600 h 21600"/>
                    <a:gd name="T2" fmla="*/ 43200 w 43200"/>
                    <a:gd name="T3" fmla="*/ 21600 h 21600"/>
                    <a:gd name="T4" fmla="*/ 21600 w 43200"/>
                    <a:gd name="T5" fmla="*/ 21600 h 21600"/>
                  </a:gdLst>
                  <a:ahLst/>
                  <a:cxnLst>
                    <a:cxn ang="0">
                      <a:pos x="T0" y="T1"/>
                    </a:cxn>
                    <a:cxn ang="0">
                      <a:pos x="T2" y="T3"/>
                    </a:cxn>
                    <a:cxn ang="0">
                      <a:pos x="T4" y="T5"/>
                    </a:cxn>
                  </a:cxnLst>
                  <a:rect l="0" t="0" r="r" b="b"/>
                  <a:pathLst>
                    <a:path w="43200" h="21600" fill="none" extrusionOk="0">
                      <a:moveTo>
                        <a:pt x="0" y="21600"/>
                      </a:moveTo>
                      <a:cubicBezTo>
                        <a:pt x="0" y="9670"/>
                        <a:pt x="9670" y="0"/>
                        <a:pt x="21600" y="0"/>
                      </a:cubicBezTo>
                      <a:cubicBezTo>
                        <a:pt x="33529" y="0"/>
                        <a:pt x="43200" y="9670"/>
                        <a:pt x="43200" y="21600"/>
                      </a:cubicBezTo>
                    </a:path>
                    <a:path w="43200" h="21600" stroke="0" extrusionOk="0">
                      <a:moveTo>
                        <a:pt x="0" y="21600"/>
                      </a:moveTo>
                      <a:cubicBezTo>
                        <a:pt x="0" y="9670"/>
                        <a:pt x="9670" y="0"/>
                        <a:pt x="21600" y="0"/>
                      </a:cubicBezTo>
                      <a:cubicBezTo>
                        <a:pt x="33529" y="0"/>
                        <a:pt x="43200" y="9670"/>
                        <a:pt x="43200" y="21600"/>
                      </a:cubicBezTo>
                      <a:lnTo>
                        <a:pt x="21600" y="21600"/>
                      </a:lnTo>
                      <a:close/>
                    </a:path>
                  </a:pathLst>
                </a:custGeom>
                <a:solidFill>
                  <a:srgbClr val="676767"/>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 name="Arc 162"/>
                <p:cNvSpPr>
                  <a:spLocks/>
                </p:cNvSpPr>
                <p:nvPr/>
              </p:nvSpPr>
              <p:spPr bwMode="auto">
                <a:xfrm>
                  <a:off x="3395" y="1654"/>
                  <a:ext cx="11"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solidFill>
                  <a:srgbClr val="676767"/>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6" name="Group 163"/>
              <p:cNvGrpSpPr>
                <a:grpSpLocks/>
              </p:cNvGrpSpPr>
              <p:nvPr/>
            </p:nvGrpSpPr>
            <p:grpSpPr bwMode="auto">
              <a:xfrm>
                <a:off x="3501" y="1635"/>
                <a:ext cx="10" cy="28"/>
                <a:chOff x="3501" y="1635"/>
                <a:chExt cx="10" cy="28"/>
              </a:xfrm>
            </p:grpSpPr>
            <p:sp>
              <p:nvSpPr>
                <p:cNvPr id="108" name="Arc 164"/>
                <p:cNvSpPr>
                  <a:spLocks/>
                </p:cNvSpPr>
                <p:nvPr/>
              </p:nvSpPr>
              <p:spPr bwMode="auto">
                <a:xfrm>
                  <a:off x="3501" y="1635"/>
                  <a:ext cx="10" cy="10"/>
                </a:xfrm>
                <a:custGeom>
                  <a:avLst/>
                  <a:gdLst>
                    <a:gd name="G0" fmla="+- 21600 0 0"/>
                    <a:gd name="G1" fmla="+- 21600 0 0"/>
                    <a:gd name="G2" fmla="+- 21600 0 0"/>
                    <a:gd name="T0" fmla="*/ 0 w 43200"/>
                    <a:gd name="T1" fmla="*/ 21600 h 21600"/>
                    <a:gd name="T2" fmla="*/ 43200 w 43200"/>
                    <a:gd name="T3" fmla="*/ 21600 h 21600"/>
                    <a:gd name="T4" fmla="*/ 21600 w 43200"/>
                    <a:gd name="T5" fmla="*/ 21600 h 21600"/>
                  </a:gdLst>
                  <a:ahLst/>
                  <a:cxnLst>
                    <a:cxn ang="0">
                      <a:pos x="T0" y="T1"/>
                    </a:cxn>
                    <a:cxn ang="0">
                      <a:pos x="T2" y="T3"/>
                    </a:cxn>
                    <a:cxn ang="0">
                      <a:pos x="T4" y="T5"/>
                    </a:cxn>
                  </a:cxnLst>
                  <a:rect l="0" t="0" r="r" b="b"/>
                  <a:pathLst>
                    <a:path w="43200" h="21600" fill="none" extrusionOk="0">
                      <a:moveTo>
                        <a:pt x="0" y="21600"/>
                      </a:moveTo>
                      <a:cubicBezTo>
                        <a:pt x="0" y="9670"/>
                        <a:pt x="9670" y="0"/>
                        <a:pt x="21600" y="0"/>
                      </a:cubicBezTo>
                      <a:cubicBezTo>
                        <a:pt x="33529" y="0"/>
                        <a:pt x="43200" y="9670"/>
                        <a:pt x="43200" y="21600"/>
                      </a:cubicBezTo>
                    </a:path>
                    <a:path w="43200" h="21600" stroke="0" extrusionOk="0">
                      <a:moveTo>
                        <a:pt x="0" y="21600"/>
                      </a:moveTo>
                      <a:cubicBezTo>
                        <a:pt x="0" y="9670"/>
                        <a:pt x="9670" y="0"/>
                        <a:pt x="21600" y="0"/>
                      </a:cubicBezTo>
                      <a:cubicBezTo>
                        <a:pt x="33529" y="0"/>
                        <a:pt x="43200" y="9670"/>
                        <a:pt x="43200" y="21600"/>
                      </a:cubicBezTo>
                      <a:lnTo>
                        <a:pt x="21600" y="21600"/>
                      </a:lnTo>
                      <a:close/>
                    </a:path>
                  </a:pathLst>
                </a:custGeom>
                <a:solidFill>
                  <a:srgbClr val="676767"/>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Arc 165"/>
                <p:cNvSpPr>
                  <a:spLocks/>
                </p:cNvSpPr>
                <p:nvPr/>
              </p:nvSpPr>
              <p:spPr bwMode="auto">
                <a:xfrm>
                  <a:off x="3501" y="1654"/>
                  <a:ext cx="10" cy="9"/>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solidFill>
                  <a:srgbClr val="676767"/>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7" name="Group 166"/>
              <p:cNvGrpSpPr>
                <a:grpSpLocks/>
              </p:cNvGrpSpPr>
              <p:nvPr/>
            </p:nvGrpSpPr>
            <p:grpSpPr bwMode="auto">
              <a:xfrm>
                <a:off x="3670" y="1585"/>
                <a:ext cx="10" cy="27"/>
                <a:chOff x="3670" y="1585"/>
                <a:chExt cx="10" cy="27"/>
              </a:xfrm>
            </p:grpSpPr>
            <p:sp>
              <p:nvSpPr>
                <p:cNvPr id="106" name="Arc 167"/>
                <p:cNvSpPr>
                  <a:spLocks/>
                </p:cNvSpPr>
                <p:nvPr/>
              </p:nvSpPr>
              <p:spPr bwMode="auto">
                <a:xfrm>
                  <a:off x="3671" y="1585"/>
                  <a:ext cx="9" cy="10"/>
                </a:xfrm>
                <a:custGeom>
                  <a:avLst/>
                  <a:gdLst>
                    <a:gd name="G0" fmla="+- 21504 0 0"/>
                    <a:gd name="G1" fmla="+- 21600 0 0"/>
                    <a:gd name="G2" fmla="+- 21600 0 0"/>
                    <a:gd name="T0" fmla="*/ 0 w 42954"/>
                    <a:gd name="T1" fmla="*/ 19563 h 21600"/>
                    <a:gd name="T2" fmla="*/ 42954 w 42954"/>
                    <a:gd name="T3" fmla="*/ 19060 h 21600"/>
                    <a:gd name="T4" fmla="*/ 21504 w 42954"/>
                    <a:gd name="T5" fmla="*/ 21600 h 21600"/>
                  </a:gdLst>
                  <a:ahLst/>
                  <a:cxnLst>
                    <a:cxn ang="0">
                      <a:pos x="T0" y="T1"/>
                    </a:cxn>
                    <a:cxn ang="0">
                      <a:pos x="T2" y="T3"/>
                    </a:cxn>
                    <a:cxn ang="0">
                      <a:pos x="T4" y="T5"/>
                    </a:cxn>
                  </a:cxnLst>
                  <a:rect l="0" t="0" r="r" b="b"/>
                  <a:pathLst>
                    <a:path w="42954" h="21600" fill="none" extrusionOk="0">
                      <a:moveTo>
                        <a:pt x="0" y="19563"/>
                      </a:moveTo>
                      <a:cubicBezTo>
                        <a:pt x="1050" y="8472"/>
                        <a:pt x="10363" y="-1"/>
                        <a:pt x="21504" y="0"/>
                      </a:cubicBezTo>
                      <a:cubicBezTo>
                        <a:pt x="32450" y="0"/>
                        <a:pt x="41666" y="8189"/>
                        <a:pt x="42954" y="19059"/>
                      </a:cubicBezTo>
                    </a:path>
                    <a:path w="42954" h="21600" stroke="0" extrusionOk="0">
                      <a:moveTo>
                        <a:pt x="0" y="19563"/>
                      </a:moveTo>
                      <a:cubicBezTo>
                        <a:pt x="1050" y="8472"/>
                        <a:pt x="10363" y="-1"/>
                        <a:pt x="21504" y="0"/>
                      </a:cubicBezTo>
                      <a:cubicBezTo>
                        <a:pt x="32450" y="0"/>
                        <a:pt x="41666" y="8189"/>
                        <a:pt x="42954" y="19059"/>
                      </a:cubicBezTo>
                      <a:lnTo>
                        <a:pt x="21504" y="21600"/>
                      </a:lnTo>
                      <a:close/>
                    </a:path>
                  </a:pathLst>
                </a:custGeom>
                <a:solidFill>
                  <a:srgbClr val="676767"/>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Arc 168"/>
                <p:cNvSpPr>
                  <a:spLocks/>
                </p:cNvSpPr>
                <p:nvPr/>
              </p:nvSpPr>
              <p:spPr bwMode="auto">
                <a:xfrm>
                  <a:off x="3670" y="1602"/>
                  <a:ext cx="9" cy="10"/>
                </a:xfrm>
                <a:custGeom>
                  <a:avLst/>
                  <a:gdLst>
                    <a:gd name="G0" fmla="+- 21600 0 0"/>
                    <a:gd name="G1" fmla="+- 3551 0 0"/>
                    <a:gd name="G2" fmla="+- 21600 0 0"/>
                    <a:gd name="T0" fmla="*/ 42906 w 43200"/>
                    <a:gd name="T1" fmla="*/ 0 h 25151"/>
                    <a:gd name="T2" fmla="*/ 0 w 43200"/>
                    <a:gd name="T3" fmla="*/ 3551 h 25151"/>
                    <a:gd name="T4" fmla="*/ 21600 w 43200"/>
                    <a:gd name="T5" fmla="*/ 3551 h 25151"/>
                  </a:gdLst>
                  <a:ahLst/>
                  <a:cxnLst>
                    <a:cxn ang="0">
                      <a:pos x="T0" y="T1"/>
                    </a:cxn>
                    <a:cxn ang="0">
                      <a:pos x="T2" y="T3"/>
                    </a:cxn>
                    <a:cxn ang="0">
                      <a:pos x="T4" y="T5"/>
                    </a:cxn>
                  </a:cxnLst>
                  <a:rect l="0" t="0" r="r" b="b"/>
                  <a:pathLst>
                    <a:path w="43200" h="25151" fill="none" extrusionOk="0">
                      <a:moveTo>
                        <a:pt x="42906" y="-1"/>
                      </a:moveTo>
                      <a:cubicBezTo>
                        <a:pt x="43101" y="1173"/>
                        <a:pt x="43200" y="2361"/>
                        <a:pt x="43200" y="3551"/>
                      </a:cubicBezTo>
                      <a:cubicBezTo>
                        <a:pt x="43200" y="15480"/>
                        <a:pt x="33529" y="25151"/>
                        <a:pt x="21600" y="25151"/>
                      </a:cubicBezTo>
                      <a:cubicBezTo>
                        <a:pt x="9670" y="25151"/>
                        <a:pt x="0" y="15480"/>
                        <a:pt x="0" y="3551"/>
                      </a:cubicBezTo>
                    </a:path>
                    <a:path w="43200" h="25151" stroke="0" extrusionOk="0">
                      <a:moveTo>
                        <a:pt x="42906" y="-1"/>
                      </a:moveTo>
                      <a:cubicBezTo>
                        <a:pt x="43101" y="1173"/>
                        <a:pt x="43200" y="2361"/>
                        <a:pt x="43200" y="3551"/>
                      </a:cubicBezTo>
                      <a:cubicBezTo>
                        <a:pt x="43200" y="15480"/>
                        <a:pt x="33529" y="25151"/>
                        <a:pt x="21600" y="25151"/>
                      </a:cubicBezTo>
                      <a:cubicBezTo>
                        <a:pt x="9670" y="25151"/>
                        <a:pt x="0" y="15480"/>
                        <a:pt x="0" y="3551"/>
                      </a:cubicBezTo>
                      <a:lnTo>
                        <a:pt x="21600" y="3551"/>
                      </a:lnTo>
                      <a:close/>
                    </a:path>
                  </a:pathLst>
                </a:custGeom>
                <a:solidFill>
                  <a:srgbClr val="676767"/>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8" name="Group 169"/>
              <p:cNvGrpSpPr>
                <a:grpSpLocks/>
              </p:cNvGrpSpPr>
              <p:nvPr/>
            </p:nvGrpSpPr>
            <p:grpSpPr bwMode="auto">
              <a:xfrm>
                <a:off x="3712" y="1585"/>
                <a:ext cx="10" cy="27"/>
                <a:chOff x="3712" y="1585"/>
                <a:chExt cx="10" cy="27"/>
              </a:xfrm>
            </p:grpSpPr>
            <p:sp>
              <p:nvSpPr>
                <p:cNvPr id="104" name="Arc 170"/>
                <p:cNvSpPr>
                  <a:spLocks/>
                </p:cNvSpPr>
                <p:nvPr/>
              </p:nvSpPr>
              <p:spPr bwMode="auto">
                <a:xfrm>
                  <a:off x="3713" y="1585"/>
                  <a:ext cx="9" cy="10"/>
                </a:xfrm>
                <a:custGeom>
                  <a:avLst/>
                  <a:gdLst>
                    <a:gd name="G0" fmla="+- 21504 0 0"/>
                    <a:gd name="G1" fmla="+- 21600 0 0"/>
                    <a:gd name="G2" fmla="+- 21600 0 0"/>
                    <a:gd name="T0" fmla="*/ 0 w 42954"/>
                    <a:gd name="T1" fmla="*/ 19563 h 21600"/>
                    <a:gd name="T2" fmla="*/ 42954 w 42954"/>
                    <a:gd name="T3" fmla="*/ 19060 h 21600"/>
                    <a:gd name="T4" fmla="*/ 21504 w 42954"/>
                    <a:gd name="T5" fmla="*/ 21600 h 21600"/>
                  </a:gdLst>
                  <a:ahLst/>
                  <a:cxnLst>
                    <a:cxn ang="0">
                      <a:pos x="T0" y="T1"/>
                    </a:cxn>
                    <a:cxn ang="0">
                      <a:pos x="T2" y="T3"/>
                    </a:cxn>
                    <a:cxn ang="0">
                      <a:pos x="T4" y="T5"/>
                    </a:cxn>
                  </a:cxnLst>
                  <a:rect l="0" t="0" r="r" b="b"/>
                  <a:pathLst>
                    <a:path w="42954" h="21600" fill="none" extrusionOk="0">
                      <a:moveTo>
                        <a:pt x="0" y="19563"/>
                      </a:moveTo>
                      <a:cubicBezTo>
                        <a:pt x="1050" y="8472"/>
                        <a:pt x="10363" y="-1"/>
                        <a:pt x="21504" y="0"/>
                      </a:cubicBezTo>
                      <a:cubicBezTo>
                        <a:pt x="32450" y="0"/>
                        <a:pt x="41666" y="8189"/>
                        <a:pt x="42954" y="19059"/>
                      </a:cubicBezTo>
                    </a:path>
                    <a:path w="42954" h="21600" stroke="0" extrusionOk="0">
                      <a:moveTo>
                        <a:pt x="0" y="19563"/>
                      </a:moveTo>
                      <a:cubicBezTo>
                        <a:pt x="1050" y="8472"/>
                        <a:pt x="10363" y="-1"/>
                        <a:pt x="21504" y="0"/>
                      </a:cubicBezTo>
                      <a:cubicBezTo>
                        <a:pt x="32450" y="0"/>
                        <a:pt x="41666" y="8189"/>
                        <a:pt x="42954" y="19059"/>
                      </a:cubicBezTo>
                      <a:lnTo>
                        <a:pt x="21504" y="21600"/>
                      </a:lnTo>
                      <a:close/>
                    </a:path>
                  </a:pathLst>
                </a:custGeom>
                <a:solidFill>
                  <a:srgbClr val="676767"/>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Arc 171"/>
                <p:cNvSpPr>
                  <a:spLocks/>
                </p:cNvSpPr>
                <p:nvPr/>
              </p:nvSpPr>
              <p:spPr bwMode="auto">
                <a:xfrm>
                  <a:off x="3712" y="1602"/>
                  <a:ext cx="9" cy="10"/>
                </a:xfrm>
                <a:custGeom>
                  <a:avLst/>
                  <a:gdLst>
                    <a:gd name="G0" fmla="+- 21600 0 0"/>
                    <a:gd name="G1" fmla="+- 3551 0 0"/>
                    <a:gd name="G2" fmla="+- 21600 0 0"/>
                    <a:gd name="T0" fmla="*/ 42906 w 43200"/>
                    <a:gd name="T1" fmla="*/ 0 h 25151"/>
                    <a:gd name="T2" fmla="*/ 0 w 43200"/>
                    <a:gd name="T3" fmla="*/ 3551 h 25151"/>
                    <a:gd name="T4" fmla="*/ 21600 w 43200"/>
                    <a:gd name="T5" fmla="*/ 3551 h 25151"/>
                  </a:gdLst>
                  <a:ahLst/>
                  <a:cxnLst>
                    <a:cxn ang="0">
                      <a:pos x="T0" y="T1"/>
                    </a:cxn>
                    <a:cxn ang="0">
                      <a:pos x="T2" y="T3"/>
                    </a:cxn>
                    <a:cxn ang="0">
                      <a:pos x="T4" y="T5"/>
                    </a:cxn>
                  </a:cxnLst>
                  <a:rect l="0" t="0" r="r" b="b"/>
                  <a:pathLst>
                    <a:path w="43200" h="25151" fill="none" extrusionOk="0">
                      <a:moveTo>
                        <a:pt x="42906" y="-1"/>
                      </a:moveTo>
                      <a:cubicBezTo>
                        <a:pt x="43101" y="1173"/>
                        <a:pt x="43200" y="2361"/>
                        <a:pt x="43200" y="3551"/>
                      </a:cubicBezTo>
                      <a:cubicBezTo>
                        <a:pt x="43200" y="15480"/>
                        <a:pt x="33529" y="25151"/>
                        <a:pt x="21600" y="25151"/>
                      </a:cubicBezTo>
                      <a:cubicBezTo>
                        <a:pt x="9670" y="25151"/>
                        <a:pt x="0" y="15480"/>
                        <a:pt x="0" y="3551"/>
                      </a:cubicBezTo>
                    </a:path>
                    <a:path w="43200" h="25151" stroke="0" extrusionOk="0">
                      <a:moveTo>
                        <a:pt x="42906" y="-1"/>
                      </a:moveTo>
                      <a:cubicBezTo>
                        <a:pt x="43101" y="1173"/>
                        <a:pt x="43200" y="2361"/>
                        <a:pt x="43200" y="3551"/>
                      </a:cubicBezTo>
                      <a:cubicBezTo>
                        <a:pt x="43200" y="15480"/>
                        <a:pt x="33529" y="25151"/>
                        <a:pt x="21600" y="25151"/>
                      </a:cubicBezTo>
                      <a:cubicBezTo>
                        <a:pt x="9670" y="25151"/>
                        <a:pt x="0" y="15480"/>
                        <a:pt x="0" y="3551"/>
                      </a:cubicBezTo>
                      <a:lnTo>
                        <a:pt x="21600" y="3551"/>
                      </a:lnTo>
                      <a:close/>
                    </a:path>
                  </a:pathLst>
                </a:custGeom>
                <a:solidFill>
                  <a:srgbClr val="676767"/>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9" name="Oval 172"/>
              <p:cNvSpPr>
                <a:spLocks noChangeArrowheads="1"/>
              </p:cNvSpPr>
              <p:nvPr/>
            </p:nvSpPr>
            <p:spPr bwMode="auto">
              <a:xfrm>
                <a:off x="3442" y="1713"/>
                <a:ext cx="63" cy="64"/>
              </a:xfrm>
              <a:prstGeom prst="ellipse">
                <a:avLst/>
              </a:prstGeom>
              <a:solidFill>
                <a:srgbClr val="676767"/>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Oval 173"/>
              <p:cNvSpPr>
                <a:spLocks noChangeArrowheads="1"/>
              </p:cNvSpPr>
              <p:nvPr/>
            </p:nvSpPr>
            <p:spPr bwMode="auto">
              <a:xfrm>
                <a:off x="3549" y="1713"/>
                <a:ext cx="65" cy="64"/>
              </a:xfrm>
              <a:prstGeom prst="ellipse">
                <a:avLst/>
              </a:prstGeom>
              <a:solidFill>
                <a:srgbClr val="676767"/>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Oval 174"/>
              <p:cNvSpPr>
                <a:spLocks noChangeArrowheads="1"/>
              </p:cNvSpPr>
              <p:nvPr/>
            </p:nvSpPr>
            <p:spPr bwMode="auto">
              <a:xfrm>
                <a:off x="3658" y="1713"/>
                <a:ext cx="64" cy="64"/>
              </a:xfrm>
              <a:prstGeom prst="ellipse">
                <a:avLst/>
              </a:prstGeom>
              <a:solidFill>
                <a:srgbClr val="676767"/>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 name="Group 175"/>
              <p:cNvGrpSpPr>
                <a:grpSpLocks/>
              </p:cNvGrpSpPr>
              <p:nvPr/>
            </p:nvGrpSpPr>
            <p:grpSpPr bwMode="auto">
              <a:xfrm>
                <a:off x="2983" y="1734"/>
                <a:ext cx="33" cy="33"/>
                <a:chOff x="2983" y="1734"/>
                <a:chExt cx="33" cy="33"/>
              </a:xfrm>
            </p:grpSpPr>
            <p:sp>
              <p:nvSpPr>
                <p:cNvPr id="102" name="Oval 176"/>
                <p:cNvSpPr>
                  <a:spLocks noChangeArrowheads="1"/>
                </p:cNvSpPr>
                <p:nvPr/>
              </p:nvSpPr>
              <p:spPr bwMode="auto">
                <a:xfrm>
                  <a:off x="2983" y="1735"/>
                  <a:ext cx="32" cy="32"/>
                </a:xfrm>
                <a:prstGeom prst="ellipse">
                  <a:avLst/>
                </a:prstGeom>
                <a:solidFill>
                  <a:srgbClr val="676767"/>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Freeform 177"/>
                <p:cNvSpPr>
                  <a:spLocks/>
                </p:cNvSpPr>
                <p:nvPr/>
              </p:nvSpPr>
              <p:spPr bwMode="auto">
                <a:xfrm>
                  <a:off x="2999" y="1734"/>
                  <a:ext cx="17" cy="18"/>
                </a:xfrm>
                <a:custGeom>
                  <a:avLst/>
                  <a:gdLst>
                    <a:gd name="T0" fmla="*/ 12 w 17"/>
                    <a:gd name="T1" fmla="*/ 0 h 18"/>
                    <a:gd name="T2" fmla="*/ 0 w 17"/>
                    <a:gd name="T3" fmla="*/ 14 h 18"/>
                    <a:gd name="T4" fmla="*/ 4 w 17"/>
                    <a:gd name="T5" fmla="*/ 17 h 18"/>
                    <a:gd name="T6" fmla="*/ 16 w 17"/>
                    <a:gd name="T7" fmla="*/ 3 h 18"/>
                    <a:gd name="T8" fmla="*/ 12 w 17"/>
                    <a:gd name="T9" fmla="*/ 0 h 18"/>
                  </a:gdLst>
                  <a:ahLst/>
                  <a:cxnLst>
                    <a:cxn ang="0">
                      <a:pos x="T0" y="T1"/>
                    </a:cxn>
                    <a:cxn ang="0">
                      <a:pos x="T2" y="T3"/>
                    </a:cxn>
                    <a:cxn ang="0">
                      <a:pos x="T4" y="T5"/>
                    </a:cxn>
                    <a:cxn ang="0">
                      <a:pos x="T6" y="T7"/>
                    </a:cxn>
                    <a:cxn ang="0">
                      <a:pos x="T8" y="T9"/>
                    </a:cxn>
                  </a:cxnLst>
                  <a:rect l="0" t="0" r="r" b="b"/>
                  <a:pathLst>
                    <a:path w="17" h="18">
                      <a:moveTo>
                        <a:pt x="12" y="0"/>
                      </a:moveTo>
                      <a:lnTo>
                        <a:pt x="0" y="14"/>
                      </a:lnTo>
                      <a:lnTo>
                        <a:pt x="4" y="17"/>
                      </a:lnTo>
                      <a:lnTo>
                        <a:pt x="16" y="3"/>
                      </a:lnTo>
                      <a:lnTo>
                        <a:pt x="12" y="0"/>
                      </a:lnTo>
                    </a:path>
                  </a:pathLst>
                </a:custGeom>
                <a:solidFill>
                  <a:srgbClr val="676767"/>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3" name="Group 178"/>
              <p:cNvGrpSpPr>
                <a:grpSpLocks/>
              </p:cNvGrpSpPr>
              <p:nvPr/>
            </p:nvGrpSpPr>
            <p:grpSpPr bwMode="auto">
              <a:xfrm>
                <a:off x="3098" y="1733"/>
                <a:ext cx="32" cy="33"/>
                <a:chOff x="3098" y="1733"/>
                <a:chExt cx="32" cy="33"/>
              </a:xfrm>
            </p:grpSpPr>
            <p:sp>
              <p:nvSpPr>
                <p:cNvPr id="100" name="Oval 179"/>
                <p:cNvSpPr>
                  <a:spLocks noChangeArrowheads="1"/>
                </p:cNvSpPr>
                <p:nvPr/>
              </p:nvSpPr>
              <p:spPr bwMode="auto">
                <a:xfrm>
                  <a:off x="3098" y="1733"/>
                  <a:ext cx="32" cy="32"/>
                </a:xfrm>
                <a:prstGeom prst="ellipse">
                  <a:avLst/>
                </a:prstGeom>
                <a:solidFill>
                  <a:srgbClr val="676767"/>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Freeform 180"/>
                <p:cNvSpPr>
                  <a:spLocks/>
                </p:cNvSpPr>
                <p:nvPr/>
              </p:nvSpPr>
              <p:spPr bwMode="auto">
                <a:xfrm>
                  <a:off x="3104" y="1749"/>
                  <a:ext cx="17" cy="17"/>
                </a:xfrm>
                <a:custGeom>
                  <a:avLst/>
                  <a:gdLst>
                    <a:gd name="T0" fmla="*/ 2 w 17"/>
                    <a:gd name="T1" fmla="*/ 16 h 17"/>
                    <a:gd name="T2" fmla="*/ 16 w 17"/>
                    <a:gd name="T3" fmla="*/ 2 h 17"/>
                    <a:gd name="T4" fmla="*/ 11 w 17"/>
                    <a:gd name="T5" fmla="*/ 0 h 17"/>
                    <a:gd name="T6" fmla="*/ 0 w 17"/>
                    <a:gd name="T7" fmla="*/ 12 h 17"/>
                    <a:gd name="T8" fmla="*/ 2 w 17"/>
                    <a:gd name="T9" fmla="*/ 16 h 17"/>
                  </a:gdLst>
                  <a:ahLst/>
                  <a:cxnLst>
                    <a:cxn ang="0">
                      <a:pos x="T0" y="T1"/>
                    </a:cxn>
                    <a:cxn ang="0">
                      <a:pos x="T2" y="T3"/>
                    </a:cxn>
                    <a:cxn ang="0">
                      <a:pos x="T4" y="T5"/>
                    </a:cxn>
                    <a:cxn ang="0">
                      <a:pos x="T6" y="T7"/>
                    </a:cxn>
                    <a:cxn ang="0">
                      <a:pos x="T8" y="T9"/>
                    </a:cxn>
                  </a:cxnLst>
                  <a:rect l="0" t="0" r="r" b="b"/>
                  <a:pathLst>
                    <a:path w="17" h="17">
                      <a:moveTo>
                        <a:pt x="2" y="16"/>
                      </a:moveTo>
                      <a:lnTo>
                        <a:pt x="16" y="2"/>
                      </a:lnTo>
                      <a:lnTo>
                        <a:pt x="11" y="0"/>
                      </a:lnTo>
                      <a:lnTo>
                        <a:pt x="0" y="12"/>
                      </a:lnTo>
                      <a:lnTo>
                        <a:pt x="2" y="16"/>
                      </a:lnTo>
                    </a:path>
                  </a:pathLst>
                </a:custGeom>
                <a:solidFill>
                  <a:srgbClr val="676767"/>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4" name="Group 181"/>
              <p:cNvGrpSpPr>
                <a:grpSpLocks/>
              </p:cNvGrpSpPr>
              <p:nvPr/>
            </p:nvGrpSpPr>
            <p:grpSpPr bwMode="auto">
              <a:xfrm>
                <a:off x="3211" y="1731"/>
                <a:ext cx="32" cy="32"/>
                <a:chOff x="3211" y="1731"/>
                <a:chExt cx="32" cy="32"/>
              </a:xfrm>
            </p:grpSpPr>
            <p:sp>
              <p:nvSpPr>
                <p:cNvPr id="98" name="Oval 182"/>
                <p:cNvSpPr>
                  <a:spLocks noChangeArrowheads="1"/>
                </p:cNvSpPr>
                <p:nvPr/>
              </p:nvSpPr>
              <p:spPr bwMode="auto">
                <a:xfrm>
                  <a:off x="3211" y="1731"/>
                  <a:ext cx="32" cy="32"/>
                </a:xfrm>
                <a:prstGeom prst="ellipse">
                  <a:avLst/>
                </a:prstGeom>
                <a:solidFill>
                  <a:srgbClr val="676767"/>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Freeform 183"/>
                <p:cNvSpPr>
                  <a:spLocks/>
                </p:cNvSpPr>
                <p:nvPr/>
              </p:nvSpPr>
              <p:spPr bwMode="auto">
                <a:xfrm>
                  <a:off x="3216" y="1731"/>
                  <a:ext cx="17" cy="18"/>
                </a:xfrm>
                <a:custGeom>
                  <a:avLst/>
                  <a:gdLst>
                    <a:gd name="T0" fmla="*/ 3 w 17"/>
                    <a:gd name="T1" fmla="*/ 0 h 18"/>
                    <a:gd name="T2" fmla="*/ 16 w 17"/>
                    <a:gd name="T3" fmla="*/ 14 h 18"/>
                    <a:gd name="T4" fmla="*/ 11 w 17"/>
                    <a:gd name="T5" fmla="*/ 17 h 18"/>
                    <a:gd name="T6" fmla="*/ 0 w 17"/>
                    <a:gd name="T7" fmla="*/ 2 h 18"/>
                    <a:gd name="T8" fmla="*/ 3 w 17"/>
                    <a:gd name="T9" fmla="*/ 0 h 18"/>
                  </a:gdLst>
                  <a:ahLst/>
                  <a:cxnLst>
                    <a:cxn ang="0">
                      <a:pos x="T0" y="T1"/>
                    </a:cxn>
                    <a:cxn ang="0">
                      <a:pos x="T2" y="T3"/>
                    </a:cxn>
                    <a:cxn ang="0">
                      <a:pos x="T4" y="T5"/>
                    </a:cxn>
                    <a:cxn ang="0">
                      <a:pos x="T6" y="T7"/>
                    </a:cxn>
                    <a:cxn ang="0">
                      <a:pos x="T8" y="T9"/>
                    </a:cxn>
                  </a:cxnLst>
                  <a:rect l="0" t="0" r="r" b="b"/>
                  <a:pathLst>
                    <a:path w="17" h="18">
                      <a:moveTo>
                        <a:pt x="3" y="0"/>
                      </a:moveTo>
                      <a:lnTo>
                        <a:pt x="16" y="14"/>
                      </a:lnTo>
                      <a:lnTo>
                        <a:pt x="11" y="17"/>
                      </a:lnTo>
                      <a:lnTo>
                        <a:pt x="0" y="2"/>
                      </a:lnTo>
                      <a:lnTo>
                        <a:pt x="3" y="0"/>
                      </a:lnTo>
                    </a:path>
                  </a:pathLst>
                </a:custGeom>
                <a:solidFill>
                  <a:srgbClr val="676767"/>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 name="Group 184"/>
              <p:cNvGrpSpPr>
                <a:grpSpLocks/>
              </p:cNvGrpSpPr>
              <p:nvPr/>
            </p:nvGrpSpPr>
            <p:grpSpPr bwMode="auto">
              <a:xfrm>
                <a:off x="2873" y="1733"/>
                <a:ext cx="32" cy="35"/>
                <a:chOff x="2873" y="1733"/>
                <a:chExt cx="32" cy="35"/>
              </a:xfrm>
            </p:grpSpPr>
            <p:sp>
              <p:nvSpPr>
                <p:cNvPr id="96" name="Oval 185"/>
                <p:cNvSpPr>
                  <a:spLocks noChangeArrowheads="1"/>
                </p:cNvSpPr>
                <p:nvPr/>
              </p:nvSpPr>
              <p:spPr bwMode="auto">
                <a:xfrm>
                  <a:off x="2873" y="1736"/>
                  <a:ext cx="32" cy="32"/>
                </a:xfrm>
                <a:prstGeom prst="ellipse">
                  <a:avLst/>
                </a:prstGeom>
                <a:solidFill>
                  <a:srgbClr val="676767"/>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Rectangle 186"/>
                <p:cNvSpPr>
                  <a:spLocks noChangeArrowheads="1"/>
                </p:cNvSpPr>
                <p:nvPr/>
              </p:nvSpPr>
              <p:spPr bwMode="auto">
                <a:xfrm>
                  <a:off x="2888" y="1733"/>
                  <a:ext cx="16" cy="17"/>
                </a:xfrm>
                <a:prstGeom prst="rect">
                  <a:avLst/>
                </a:prstGeom>
                <a:solidFill>
                  <a:srgbClr val="676767"/>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69" name="Freeform 187"/>
            <p:cNvSpPr>
              <a:spLocks/>
            </p:cNvSpPr>
            <p:nvPr/>
          </p:nvSpPr>
          <p:spPr bwMode="auto">
            <a:xfrm>
              <a:off x="2832" y="1248"/>
              <a:ext cx="1201" cy="49"/>
            </a:xfrm>
            <a:custGeom>
              <a:avLst/>
              <a:gdLst>
                <a:gd name="T0" fmla="*/ 0 w 1201"/>
                <a:gd name="T1" fmla="*/ 48 h 49"/>
                <a:gd name="T2" fmla="*/ 960 w 1201"/>
                <a:gd name="T3" fmla="*/ 48 h 49"/>
                <a:gd name="T4" fmla="*/ 1200 w 1201"/>
                <a:gd name="T5" fmla="*/ 0 h 49"/>
                <a:gd name="T6" fmla="*/ 240 w 1201"/>
                <a:gd name="T7" fmla="*/ 0 h 49"/>
                <a:gd name="T8" fmla="*/ 0 w 1201"/>
                <a:gd name="T9" fmla="*/ 48 h 49"/>
              </a:gdLst>
              <a:ahLst/>
              <a:cxnLst>
                <a:cxn ang="0">
                  <a:pos x="T0" y="T1"/>
                </a:cxn>
                <a:cxn ang="0">
                  <a:pos x="T2" y="T3"/>
                </a:cxn>
                <a:cxn ang="0">
                  <a:pos x="T4" y="T5"/>
                </a:cxn>
                <a:cxn ang="0">
                  <a:pos x="T6" y="T7"/>
                </a:cxn>
                <a:cxn ang="0">
                  <a:pos x="T8" y="T9"/>
                </a:cxn>
              </a:cxnLst>
              <a:rect l="0" t="0" r="r" b="b"/>
              <a:pathLst>
                <a:path w="1201" h="49">
                  <a:moveTo>
                    <a:pt x="0" y="48"/>
                  </a:moveTo>
                  <a:lnTo>
                    <a:pt x="960" y="48"/>
                  </a:lnTo>
                  <a:lnTo>
                    <a:pt x="1200" y="0"/>
                  </a:lnTo>
                  <a:lnTo>
                    <a:pt x="240" y="0"/>
                  </a:lnTo>
                  <a:lnTo>
                    <a:pt x="0" y="48"/>
                  </a:lnTo>
                </a:path>
              </a:pathLst>
            </a:custGeom>
            <a:solidFill>
              <a:srgbClr val="CECECE"/>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3" name="Line 189"/>
          <p:cNvSpPr>
            <a:spLocks noChangeShapeType="1"/>
          </p:cNvSpPr>
          <p:nvPr/>
        </p:nvSpPr>
        <p:spPr bwMode="auto">
          <a:xfrm>
            <a:off x="6062959" y="7509520"/>
            <a:ext cx="1968500" cy="1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 name="Arc 190"/>
          <p:cNvSpPr>
            <a:spLocks/>
          </p:cNvSpPr>
          <p:nvPr/>
        </p:nvSpPr>
        <p:spPr bwMode="auto">
          <a:xfrm>
            <a:off x="8037809" y="5223520"/>
            <a:ext cx="1746250" cy="136525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 name="Line 191"/>
          <p:cNvSpPr>
            <a:spLocks noChangeShapeType="1"/>
          </p:cNvSpPr>
          <p:nvPr/>
        </p:nvSpPr>
        <p:spPr bwMode="auto">
          <a:xfrm>
            <a:off x="6056609" y="6366520"/>
            <a:ext cx="1588" cy="4508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 name="Arc 192"/>
          <p:cNvSpPr>
            <a:spLocks/>
          </p:cNvSpPr>
          <p:nvPr/>
        </p:nvSpPr>
        <p:spPr bwMode="auto">
          <a:xfrm>
            <a:off x="8037809" y="5223520"/>
            <a:ext cx="1746250" cy="227965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 name="Arc 193"/>
          <p:cNvSpPr>
            <a:spLocks/>
          </p:cNvSpPr>
          <p:nvPr/>
        </p:nvSpPr>
        <p:spPr bwMode="auto">
          <a:xfrm>
            <a:off x="10628609" y="4850458"/>
            <a:ext cx="831850" cy="698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8" name="Object 194">
            <a:hlinkClick r:id="" action="ppaction://ole?verb=0"/>
          </p:cNvPr>
          <p:cNvGraphicFramePr>
            <a:graphicFrameLocks/>
          </p:cNvGraphicFramePr>
          <p:nvPr>
            <p:extLst>
              <p:ext uri="{D42A27DB-BD31-4B8C-83A1-F6EECF244321}">
                <p14:modId xmlns:p14="http://schemas.microsoft.com/office/powerpoint/2010/main" val="2866871776"/>
              </p:ext>
            </p:extLst>
          </p:nvPr>
        </p:nvGraphicFramePr>
        <p:xfrm>
          <a:off x="11342984" y="4156720"/>
          <a:ext cx="1208088" cy="2132013"/>
        </p:xfrm>
        <a:graphic>
          <a:graphicData uri="http://schemas.openxmlformats.org/presentationml/2006/ole">
            <mc:AlternateContent xmlns:mc="http://schemas.openxmlformats.org/markup-compatibility/2006">
              <mc:Choice xmlns:v="urn:schemas-microsoft-com:vml" Requires="v">
                <p:oleObj spid="_x0000_s3074" name="Microsoft ClipArt Gallery" r:id="rId4" imgW="1925280" imgH="3381120" progId="MS_ClipArt_Gallery">
                  <p:embed/>
                </p:oleObj>
              </mc:Choice>
              <mc:Fallback>
                <p:oleObj name="Microsoft ClipArt Gallery" r:id="rId4" imgW="1925280" imgH="3381120" progId="MS_ClipArt_Gallery">
                  <p:embed/>
                  <p:pic>
                    <p:nvPicPr>
                      <p:cNvPr id="178" name="Object 194">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42984" y="4156720"/>
                        <a:ext cx="1208088" cy="21320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9" name="Line 195"/>
          <p:cNvSpPr>
            <a:spLocks noChangeShapeType="1"/>
          </p:cNvSpPr>
          <p:nvPr/>
        </p:nvSpPr>
        <p:spPr bwMode="auto">
          <a:xfrm flipV="1">
            <a:off x="4913609" y="5071120"/>
            <a:ext cx="139700" cy="1651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 name="Line 196"/>
          <p:cNvSpPr>
            <a:spLocks noChangeShapeType="1"/>
          </p:cNvSpPr>
          <p:nvPr/>
        </p:nvSpPr>
        <p:spPr bwMode="auto">
          <a:xfrm flipV="1">
            <a:off x="7047209" y="5071120"/>
            <a:ext cx="63500" cy="88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 name="Line 197"/>
          <p:cNvSpPr>
            <a:spLocks noChangeShapeType="1"/>
          </p:cNvSpPr>
          <p:nvPr/>
        </p:nvSpPr>
        <p:spPr bwMode="auto">
          <a:xfrm flipV="1">
            <a:off x="7123409" y="5147320"/>
            <a:ext cx="63500" cy="88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 name="Rectangle 198"/>
          <p:cNvSpPr>
            <a:spLocks noChangeArrowheads="1"/>
          </p:cNvSpPr>
          <p:nvPr/>
        </p:nvSpPr>
        <p:spPr bwMode="auto">
          <a:xfrm>
            <a:off x="6118522" y="6809433"/>
            <a:ext cx="414337" cy="45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zh-CN" altLang="en-US" sz="2400">
                <a:latin typeface="Symbol" pitchFamily="18" charset="2"/>
              </a:rPr>
              <a:t></a:t>
            </a:r>
          </a:p>
        </p:txBody>
      </p:sp>
      <p:sp>
        <p:nvSpPr>
          <p:cNvPr id="183" name="Text Box 199"/>
          <p:cNvSpPr txBox="1">
            <a:spLocks noChangeArrowheads="1"/>
          </p:cNvSpPr>
          <p:nvPr/>
        </p:nvSpPr>
        <p:spPr bwMode="auto">
          <a:xfrm>
            <a:off x="6209009" y="5375920"/>
            <a:ext cx="642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folHlink"/>
                </a:solidFill>
              </a:rPr>
              <a:t>DES</a:t>
            </a:r>
          </a:p>
        </p:txBody>
      </p:sp>
      <p:sp>
        <p:nvSpPr>
          <p:cNvPr id="184" name="Rectangle 200"/>
          <p:cNvSpPr>
            <a:spLocks noChangeArrowheads="1"/>
          </p:cNvSpPr>
          <p:nvPr/>
        </p:nvSpPr>
        <p:spPr bwMode="auto">
          <a:xfrm>
            <a:off x="8694562" y="7051924"/>
            <a:ext cx="43605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en-US" sz="2400" b="1" dirty="0">
                <a:solidFill>
                  <a:schemeClr val="folHlink"/>
                </a:solidFill>
              </a:rPr>
              <a:t>上百条功耗轨迹恢复</a:t>
            </a:r>
            <a:r>
              <a:rPr lang="en-US" altLang="zh-CN" sz="2400" b="1" dirty="0">
                <a:solidFill>
                  <a:schemeClr val="folHlink"/>
                </a:solidFill>
              </a:rPr>
              <a:t>DES</a:t>
            </a:r>
            <a:r>
              <a:rPr lang="zh-CN" altLang="en-US" sz="2400" b="1" dirty="0">
                <a:solidFill>
                  <a:schemeClr val="folHlink"/>
                </a:solidFill>
              </a:rPr>
              <a:t>密钥</a:t>
            </a:r>
          </a:p>
        </p:txBody>
      </p:sp>
      <p:sp>
        <p:nvSpPr>
          <p:cNvPr id="185" name="AutoShape 201"/>
          <p:cNvSpPr>
            <a:spLocks noChangeArrowheads="1"/>
          </p:cNvSpPr>
          <p:nvPr/>
        </p:nvSpPr>
        <p:spPr bwMode="auto">
          <a:xfrm>
            <a:off x="7047209" y="5147320"/>
            <a:ext cx="1600200" cy="685800"/>
          </a:xfrm>
          <a:prstGeom prst="cloudCallout">
            <a:avLst>
              <a:gd name="adj1" fmla="val -58731"/>
              <a:gd name="adj2" fmla="val 81019"/>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FF0000"/>
                </a:solidFill>
              </a:rPr>
              <a:t>安全</a:t>
            </a:r>
            <a:r>
              <a:rPr lang="en-US" altLang="zh-CN" sz="2400" b="1">
                <a:solidFill>
                  <a:srgbClr val="FF0000"/>
                </a:solidFill>
              </a:rPr>
              <a:t>?</a:t>
            </a:r>
          </a:p>
        </p:txBody>
      </p:sp>
      <p:sp>
        <p:nvSpPr>
          <p:cNvPr id="187" name="矩形 186"/>
          <p:cNvSpPr/>
          <p:nvPr/>
        </p:nvSpPr>
        <p:spPr>
          <a:xfrm>
            <a:off x="1991003" y="7263808"/>
            <a:ext cx="1745991" cy="492443"/>
          </a:xfrm>
          <a:prstGeom prst="rect">
            <a:avLst/>
          </a:prstGeom>
        </p:spPr>
        <p:txBody>
          <a:bodyPr wrap="none">
            <a:spAutoFit/>
          </a:bodyPr>
          <a:lstStyle/>
          <a:p>
            <a:r>
              <a:rPr lang="en-US" altLang="zh-CN" dirty="0">
                <a:latin typeface="华文中宋" pitchFamily="2" charset="-122"/>
                <a:ea typeface="华文中宋" pitchFamily="2" charset="-122"/>
              </a:rPr>
              <a:t>P. Kocher</a:t>
            </a:r>
            <a:endParaRPr lang="zh-CN" altLang="en-US" dirty="0">
              <a:latin typeface="华文中宋" pitchFamily="2" charset="-122"/>
              <a:ea typeface="华文中宋" pitchFamily="2" charset="-122"/>
            </a:endParaRPr>
          </a:p>
        </p:txBody>
      </p:sp>
      <p:sp>
        <p:nvSpPr>
          <p:cNvPr id="188" name="矩形 187"/>
          <p:cNvSpPr/>
          <p:nvPr/>
        </p:nvSpPr>
        <p:spPr>
          <a:xfrm>
            <a:off x="237704" y="8068959"/>
            <a:ext cx="5647783" cy="1200329"/>
          </a:xfrm>
          <a:prstGeom prst="rect">
            <a:avLst/>
          </a:prstGeom>
        </p:spPr>
        <p:txBody>
          <a:bodyPr wrap="square">
            <a:spAutoFit/>
          </a:bodyPr>
          <a:lstStyle/>
          <a:p>
            <a:pPr>
              <a:lnSpc>
                <a:spcPct val="150000"/>
              </a:lnSpc>
            </a:pPr>
            <a:r>
              <a:rPr lang="en-US" altLang="zh-CN" sz="2400" dirty="0">
                <a:latin typeface="华文中宋" pitchFamily="2" charset="-122"/>
                <a:ea typeface="华文中宋" pitchFamily="2" charset="-122"/>
              </a:rPr>
              <a:t>2009</a:t>
            </a:r>
            <a:r>
              <a:rPr lang="zh-CN" altLang="en-US" sz="2400" dirty="0">
                <a:latin typeface="华文中宋" pitchFamily="2" charset="-122"/>
                <a:ea typeface="华文中宋" pitchFamily="2" charset="-122"/>
              </a:rPr>
              <a:t>年，</a:t>
            </a:r>
            <a:r>
              <a:rPr lang="en-US" altLang="zh-CN" sz="2400" dirty="0">
                <a:latin typeface="华文中宋" pitchFamily="2" charset="-122"/>
                <a:ea typeface="华文中宋" pitchFamily="2" charset="-122"/>
              </a:rPr>
              <a:t>P. Kocher</a:t>
            </a:r>
            <a:r>
              <a:rPr lang="zh-CN" altLang="en-US" sz="2400" dirty="0">
                <a:latin typeface="华文中宋" pitchFamily="2" charset="-122"/>
                <a:ea typeface="华文中宋" pitchFamily="2" charset="-122"/>
              </a:rPr>
              <a:t>因对旁路攻击研究的杰出贡献，被评为美国工程院院士。</a:t>
            </a:r>
          </a:p>
        </p:txBody>
      </p:sp>
      <p:sp>
        <p:nvSpPr>
          <p:cNvPr id="189" name="矩形 188"/>
          <p:cNvSpPr/>
          <p:nvPr/>
        </p:nvSpPr>
        <p:spPr>
          <a:xfrm>
            <a:off x="5453359" y="2930786"/>
            <a:ext cx="5647783" cy="1200329"/>
          </a:xfrm>
          <a:prstGeom prst="rect">
            <a:avLst/>
          </a:prstGeom>
        </p:spPr>
        <p:txBody>
          <a:bodyPr wrap="square">
            <a:spAutoFit/>
          </a:bodyPr>
          <a:lstStyle/>
          <a:p>
            <a:pPr>
              <a:lnSpc>
                <a:spcPct val="150000"/>
              </a:lnSpc>
            </a:pPr>
            <a:r>
              <a:rPr lang="zh-CN" altLang="en-US" sz="2400" dirty="0">
                <a:latin typeface="华文中宋" pitchFamily="2" charset="-122"/>
                <a:ea typeface="华文中宋" pitchFamily="2" charset="-122"/>
              </a:rPr>
              <a:t>    发现智能卡中</a:t>
            </a:r>
            <a:r>
              <a:rPr lang="en-US" altLang="zh-CN" sz="2400" dirty="0">
                <a:latin typeface="华文中宋" pitchFamily="2" charset="-122"/>
                <a:ea typeface="华文中宋" pitchFamily="2" charset="-122"/>
              </a:rPr>
              <a:t>DES</a:t>
            </a:r>
            <a:r>
              <a:rPr lang="zh-CN" altLang="en-US" sz="2400" dirty="0">
                <a:latin typeface="华文中宋" pitchFamily="2" charset="-122"/>
                <a:ea typeface="华文中宋" pitchFamily="2" charset="-122"/>
              </a:rPr>
              <a:t>运行存在功耗泄露，对</a:t>
            </a:r>
            <a:r>
              <a:rPr lang="en-US" altLang="zh-CN" sz="2400" dirty="0">
                <a:latin typeface="华文中宋" pitchFamily="2" charset="-122"/>
                <a:ea typeface="华文中宋" pitchFamily="2" charset="-122"/>
              </a:rPr>
              <a:t>DES</a:t>
            </a:r>
            <a:r>
              <a:rPr lang="zh-CN" altLang="en-US" sz="2400" dirty="0">
                <a:latin typeface="华文中宋" pitchFamily="2" charset="-122"/>
                <a:ea typeface="华文中宋" pitchFamily="2" charset="-122"/>
              </a:rPr>
              <a:t>进行了密钥恢复。</a:t>
            </a:r>
          </a:p>
        </p:txBody>
      </p:sp>
    </p:spTree>
    <p:extLst>
      <p:ext uri="{BB962C8B-B14F-4D97-AF65-F5344CB8AC3E}">
        <p14:creationId xmlns:p14="http://schemas.microsoft.com/office/powerpoint/2010/main" val="4062155905"/>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2" name="组合 4"/>
          <p:cNvGrpSpPr>
            <a:grpSpLocks/>
          </p:cNvGrpSpPr>
          <p:nvPr/>
        </p:nvGrpSpPr>
        <p:grpSpPr bwMode="auto">
          <a:xfrm>
            <a:off x="8423613" y="124272"/>
            <a:ext cx="4199467" cy="589281"/>
            <a:chOff x="288838" y="21598"/>
            <a:chExt cx="4278985" cy="590400"/>
          </a:xfrm>
        </p:grpSpPr>
        <p:sp>
          <p:nvSpPr>
            <p:cNvPr id="43" name="圆角矩形 42"/>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4" name="圆角矩形 4"/>
            <p:cNvSpPr/>
            <p:nvPr/>
          </p:nvSpPr>
          <p:spPr>
            <a:xfrm>
              <a:off x="317394" y="51006"/>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国内外研究现状及分析</a:t>
              </a:r>
            </a:p>
          </p:txBody>
        </p:sp>
      </p:grpSp>
      <p:sp>
        <p:nvSpPr>
          <p:cNvPr id="31" name="AutoShape 38"/>
          <p:cNvSpPr>
            <a:spLocks noChangeArrowheads="1"/>
          </p:cNvSpPr>
          <p:nvPr/>
        </p:nvSpPr>
        <p:spPr bwMode="gray">
          <a:xfrm>
            <a:off x="7232229" y="52264"/>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2" name="Text Box 40"/>
          <p:cNvSpPr txBox="1">
            <a:spLocks noChangeArrowheads="1"/>
          </p:cNvSpPr>
          <p:nvPr/>
        </p:nvSpPr>
        <p:spPr bwMode="gray">
          <a:xfrm>
            <a:off x="7507678" y="83272"/>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33" name="AutoShape 5"/>
          <p:cNvSpPr>
            <a:spLocks noChangeArrowheads="1"/>
          </p:cNvSpPr>
          <p:nvPr/>
        </p:nvSpPr>
        <p:spPr bwMode="gray">
          <a:xfrm>
            <a:off x="1875700" y="1132384"/>
            <a:ext cx="3781425" cy="500063"/>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2.1 </a:t>
            </a:r>
            <a:r>
              <a:rPr lang="zh-CN" altLang="en-US" sz="2800" dirty="0">
                <a:solidFill>
                  <a:srgbClr val="000000"/>
                </a:solidFill>
                <a:latin typeface="华文中宋" pitchFamily="2" charset="-122"/>
                <a:ea typeface="华文中宋" pitchFamily="2" charset="-122"/>
              </a:rPr>
              <a:t>发展历程</a:t>
            </a:r>
          </a:p>
        </p:txBody>
      </p:sp>
      <p:sp>
        <p:nvSpPr>
          <p:cNvPr id="10" name="矩形 9"/>
          <p:cNvSpPr/>
          <p:nvPr/>
        </p:nvSpPr>
        <p:spPr>
          <a:xfrm>
            <a:off x="1461840" y="1996480"/>
            <a:ext cx="8847294" cy="461665"/>
          </a:xfrm>
          <a:prstGeom prst="rect">
            <a:avLst/>
          </a:prstGeom>
        </p:spPr>
        <p:txBody>
          <a:bodyPr wrap="none">
            <a:spAutoFit/>
          </a:bodyPr>
          <a:lstStyle/>
          <a:p>
            <a:r>
              <a:rPr lang="zh-CN" altLang="en-US" sz="2400" b="1" dirty="0">
                <a:solidFill>
                  <a:srgbClr val="C00000"/>
                </a:solidFill>
              </a:rPr>
              <a:t>提出期：不同类型的旁路泄露被学术界陆续发现并用于密钥分析</a:t>
            </a:r>
            <a:endParaRPr lang="en-US" altLang="zh-CN" sz="2400" b="1" dirty="0">
              <a:solidFill>
                <a:srgbClr val="C00000"/>
              </a:solidFill>
            </a:endParaRPr>
          </a:p>
        </p:txBody>
      </p:sp>
      <p:sp>
        <p:nvSpPr>
          <p:cNvPr id="14" name="Rectangle 6"/>
          <p:cNvSpPr>
            <a:spLocks noChangeArrowheads="1"/>
          </p:cNvSpPr>
          <p:nvPr/>
        </p:nvSpPr>
        <p:spPr bwMode="auto">
          <a:xfrm>
            <a:off x="669752" y="2496940"/>
            <a:ext cx="6977573" cy="867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150000"/>
              </a:lnSpc>
            </a:pPr>
            <a:r>
              <a:rPr lang="zh-CN" altLang="en-US" sz="2400" dirty="0">
                <a:solidFill>
                  <a:srgbClr val="000066"/>
                </a:solidFill>
                <a:latin typeface="Times New Roman" pitchFamily="18" charset="0"/>
                <a:ea typeface="黑体" pitchFamily="49" charset="-122"/>
              </a:rPr>
              <a:t>（</a:t>
            </a:r>
            <a:r>
              <a:rPr lang="en-US" altLang="zh-CN" sz="2400" dirty="0">
                <a:solidFill>
                  <a:srgbClr val="000066"/>
                </a:solidFill>
                <a:latin typeface="Times New Roman" pitchFamily="18" charset="0"/>
                <a:ea typeface="黑体" pitchFamily="49" charset="-122"/>
              </a:rPr>
              <a:t>4</a:t>
            </a:r>
            <a:r>
              <a:rPr lang="zh-CN" altLang="en-US" sz="2400" dirty="0">
                <a:solidFill>
                  <a:srgbClr val="000066"/>
                </a:solidFill>
                <a:latin typeface="Times New Roman" pitchFamily="18" charset="0"/>
                <a:ea typeface="黑体" pitchFamily="49" charset="-122"/>
              </a:rPr>
              <a:t>）电磁旁路泄露</a:t>
            </a:r>
            <a:r>
              <a:rPr lang="en-US" altLang="zh-CN" sz="2400" dirty="0">
                <a:solidFill>
                  <a:srgbClr val="000066"/>
                </a:solidFill>
                <a:latin typeface="Times New Roman" pitchFamily="18" charset="0"/>
                <a:ea typeface="黑体" pitchFamily="49" charset="-122"/>
              </a:rPr>
              <a:t>2000</a:t>
            </a:r>
            <a:r>
              <a:rPr lang="zh-CN" altLang="en-US" sz="2400" dirty="0">
                <a:solidFill>
                  <a:srgbClr val="000066"/>
                </a:solidFill>
                <a:latin typeface="Times New Roman" pitchFamily="18" charset="0"/>
                <a:ea typeface="黑体" pitchFamily="49" charset="-122"/>
              </a:rPr>
              <a:t>年被发现</a:t>
            </a:r>
            <a:r>
              <a:rPr lang="en-US" altLang="zh-CN" sz="2400" dirty="0">
                <a:solidFill>
                  <a:srgbClr val="000066"/>
                </a:solidFill>
                <a:latin typeface="Times New Roman" pitchFamily="18" charset="0"/>
                <a:ea typeface="黑体" pitchFamily="49" charset="-122"/>
              </a:rPr>
              <a:t> </a:t>
            </a:r>
            <a:endParaRPr lang="zh-CN" altLang="en-US" sz="2400" dirty="0">
              <a:solidFill>
                <a:srgbClr val="000066"/>
              </a:solidFill>
              <a:latin typeface="Times New Roman" pitchFamily="18" charset="0"/>
              <a:ea typeface="黑体" pitchFamily="49" charset="-122"/>
            </a:endParaRPr>
          </a:p>
        </p:txBody>
      </p:sp>
      <p:sp>
        <p:nvSpPr>
          <p:cNvPr id="189" name="矩形 188"/>
          <p:cNvSpPr/>
          <p:nvPr/>
        </p:nvSpPr>
        <p:spPr>
          <a:xfrm>
            <a:off x="5453359" y="2930786"/>
            <a:ext cx="5647783" cy="1200329"/>
          </a:xfrm>
          <a:prstGeom prst="rect">
            <a:avLst/>
          </a:prstGeom>
        </p:spPr>
        <p:txBody>
          <a:bodyPr wrap="square">
            <a:spAutoFit/>
          </a:bodyPr>
          <a:lstStyle/>
          <a:p>
            <a:pPr>
              <a:lnSpc>
                <a:spcPct val="150000"/>
              </a:lnSpc>
            </a:pPr>
            <a:r>
              <a:rPr lang="zh-CN" altLang="en-US" sz="2400" dirty="0">
                <a:latin typeface="华文中宋" pitchFamily="2" charset="-122"/>
                <a:ea typeface="华文中宋" pitchFamily="2" charset="-122"/>
              </a:rPr>
              <a:t>    发现电磁泄露也可用于密钥恢复，分析方法同功耗分析类似。</a:t>
            </a:r>
          </a:p>
        </p:txBody>
      </p:sp>
      <p:sp>
        <p:nvSpPr>
          <p:cNvPr id="186" name="圆角矩形 185"/>
          <p:cNvSpPr/>
          <p:nvPr/>
        </p:nvSpPr>
        <p:spPr>
          <a:xfrm>
            <a:off x="898276" y="3128410"/>
            <a:ext cx="1954847" cy="2241160"/>
          </a:xfrm>
          <a:prstGeom prst="roundRect">
            <a:avLst>
              <a:gd name="adj" fmla="val 10000"/>
            </a:avLst>
          </a:prstGeom>
          <a:blipFill rotWithShape="0">
            <a:blip r:embed="rId2"/>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 name="矩形 1"/>
          <p:cNvSpPr/>
          <p:nvPr/>
        </p:nvSpPr>
        <p:spPr>
          <a:xfrm>
            <a:off x="903335" y="5621575"/>
            <a:ext cx="2533066" cy="492443"/>
          </a:xfrm>
          <a:prstGeom prst="rect">
            <a:avLst/>
          </a:prstGeom>
        </p:spPr>
        <p:txBody>
          <a:bodyPr wrap="none">
            <a:spAutoFit/>
          </a:bodyPr>
          <a:lstStyle/>
          <a:p>
            <a:r>
              <a:rPr lang="en-US" altLang="zh-CN" dirty="0">
                <a:latin typeface="华文中宋" pitchFamily="2" charset="-122"/>
                <a:ea typeface="华文中宋" pitchFamily="2" charset="-122"/>
              </a:rPr>
              <a:t>J. </a:t>
            </a:r>
            <a:r>
              <a:rPr lang="en-US" altLang="zh-CN" dirty="0" err="1">
                <a:latin typeface="华文中宋" pitchFamily="2" charset="-122"/>
                <a:ea typeface="华文中宋" pitchFamily="2" charset="-122"/>
              </a:rPr>
              <a:t>Quisquater</a:t>
            </a:r>
            <a:r>
              <a:rPr lang="en-US" altLang="zh-CN" dirty="0">
                <a:latin typeface="华文中宋" pitchFamily="2" charset="-122"/>
                <a:ea typeface="华文中宋" pitchFamily="2" charset="-122"/>
              </a:rPr>
              <a:t> </a:t>
            </a:r>
            <a:endParaRPr lang="zh-CN" altLang="en-US" dirty="0">
              <a:latin typeface="华文中宋" pitchFamily="2" charset="-122"/>
              <a:ea typeface="华文中宋" pitchFamily="2" charset="-122"/>
            </a:endParaRPr>
          </a:p>
        </p:txBody>
      </p:sp>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4738" y="4478176"/>
            <a:ext cx="3970341" cy="2779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7670" y="7613104"/>
            <a:ext cx="54006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2814166"/>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2" name="组合 4"/>
          <p:cNvGrpSpPr>
            <a:grpSpLocks/>
          </p:cNvGrpSpPr>
          <p:nvPr/>
        </p:nvGrpSpPr>
        <p:grpSpPr bwMode="auto">
          <a:xfrm>
            <a:off x="8423613" y="124272"/>
            <a:ext cx="4199467" cy="589281"/>
            <a:chOff x="288838" y="21598"/>
            <a:chExt cx="4278985" cy="590400"/>
          </a:xfrm>
        </p:grpSpPr>
        <p:sp>
          <p:nvSpPr>
            <p:cNvPr id="43" name="圆角矩形 42"/>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4" name="圆角矩形 4"/>
            <p:cNvSpPr/>
            <p:nvPr/>
          </p:nvSpPr>
          <p:spPr>
            <a:xfrm>
              <a:off x="317394" y="51006"/>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国内外研究现状及分析</a:t>
              </a:r>
            </a:p>
          </p:txBody>
        </p:sp>
      </p:grpSp>
      <p:sp>
        <p:nvSpPr>
          <p:cNvPr id="31" name="AutoShape 38"/>
          <p:cNvSpPr>
            <a:spLocks noChangeArrowheads="1"/>
          </p:cNvSpPr>
          <p:nvPr/>
        </p:nvSpPr>
        <p:spPr bwMode="gray">
          <a:xfrm>
            <a:off x="7232229" y="52264"/>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2" name="Text Box 40"/>
          <p:cNvSpPr txBox="1">
            <a:spLocks noChangeArrowheads="1"/>
          </p:cNvSpPr>
          <p:nvPr/>
        </p:nvSpPr>
        <p:spPr bwMode="gray">
          <a:xfrm>
            <a:off x="7507678" y="83272"/>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33" name="AutoShape 5"/>
          <p:cNvSpPr>
            <a:spLocks noChangeArrowheads="1"/>
          </p:cNvSpPr>
          <p:nvPr/>
        </p:nvSpPr>
        <p:spPr bwMode="gray">
          <a:xfrm>
            <a:off x="1875700" y="1132384"/>
            <a:ext cx="3781425" cy="500063"/>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2.1 </a:t>
            </a:r>
            <a:r>
              <a:rPr lang="zh-CN" altLang="en-US" sz="2800" dirty="0">
                <a:solidFill>
                  <a:srgbClr val="000000"/>
                </a:solidFill>
                <a:latin typeface="华文中宋" pitchFamily="2" charset="-122"/>
                <a:ea typeface="华文中宋" pitchFamily="2" charset="-122"/>
              </a:rPr>
              <a:t>发展历程</a:t>
            </a:r>
          </a:p>
        </p:txBody>
      </p:sp>
      <p:sp>
        <p:nvSpPr>
          <p:cNvPr id="10" name="矩形 9"/>
          <p:cNvSpPr/>
          <p:nvPr/>
        </p:nvSpPr>
        <p:spPr>
          <a:xfrm>
            <a:off x="1461840" y="1996480"/>
            <a:ext cx="10394192" cy="461665"/>
          </a:xfrm>
          <a:prstGeom prst="rect">
            <a:avLst/>
          </a:prstGeom>
        </p:spPr>
        <p:txBody>
          <a:bodyPr wrap="none">
            <a:spAutoFit/>
          </a:bodyPr>
          <a:lstStyle/>
          <a:p>
            <a:r>
              <a:rPr lang="zh-CN" altLang="en-US" sz="2400" b="1" dirty="0">
                <a:solidFill>
                  <a:srgbClr val="C00000"/>
                </a:solidFill>
              </a:rPr>
              <a:t>发展期：各种旁路分析方法蓬勃发展，旁路分析评估、防御及应用得到重视</a:t>
            </a:r>
            <a:endParaRPr lang="en-US" altLang="zh-CN" sz="2400" b="1" dirty="0">
              <a:solidFill>
                <a:srgbClr val="C00000"/>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3220333659"/>
              </p:ext>
            </p:extLst>
          </p:nvPr>
        </p:nvGraphicFramePr>
        <p:xfrm>
          <a:off x="1252668" y="2644552"/>
          <a:ext cx="10603364" cy="5232941"/>
        </p:xfrm>
        <a:graphic>
          <a:graphicData uri="http://schemas.openxmlformats.org/drawingml/2006/table">
            <a:tbl>
              <a:tblPr>
                <a:tableStyleId>{5C22544A-7EE6-4342-B048-85BDC9FD1C3A}</a:tableStyleId>
              </a:tblPr>
              <a:tblGrid>
                <a:gridCol w="1418791">
                  <a:extLst>
                    <a:ext uri="{9D8B030D-6E8A-4147-A177-3AD203B41FA5}">
                      <a16:colId xmlns:a16="http://schemas.microsoft.com/office/drawing/2014/main" val="20000"/>
                    </a:ext>
                  </a:extLst>
                </a:gridCol>
                <a:gridCol w="9184573">
                  <a:extLst>
                    <a:ext uri="{9D8B030D-6E8A-4147-A177-3AD203B41FA5}">
                      <a16:colId xmlns:a16="http://schemas.microsoft.com/office/drawing/2014/main" val="20001"/>
                    </a:ext>
                  </a:extLst>
                </a:gridCol>
              </a:tblGrid>
              <a:tr h="424397">
                <a:tc>
                  <a:txBody>
                    <a:bodyPr/>
                    <a:lstStyle/>
                    <a:p>
                      <a:pPr indent="57150" algn="ctr">
                        <a:spcAft>
                          <a:spcPts val="0"/>
                        </a:spcAft>
                      </a:pPr>
                      <a:r>
                        <a:rPr lang="zh-CN" sz="2000" b="0" kern="100" dirty="0">
                          <a:effectLst/>
                          <a:latin typeface="黑体" pitchFamily="49" charset="-122"/>
                          <a:ea typeface="黑体" pitchFamily="49" charset="-122"/>
                        </a:rPr>
                        <a:t>时间</a:t>
                      </a:r>
                    </a:p>
                  </a:txBody>
                  <a:tcPr marL="68580" marR="68580" marT="0" marB="0" anchor="ctr"/>
                </a:tc>
                <a:tc>
                  <a:txBody>
                    <a:bodyPr/>
                    <a:lstStyle/>
                    <a:p>
                      <a:pPr indent="171450" algn="ctr">
                        <a:spcAft>
                          <a:spcPts val="0"/>
                        </a:spcAft>
                      </a:pPr>
                      <a:r>
                        <a:rPr lang="zh-CN" sz="2000" b="0" kern="100" dirty="0">
                          <a:effectLst/>
                          <a:latin typeface="黑体" pitchFamily="49" charset="-122"/>
                          <a:ea typeface="黑体" pitchFamily="49" charset="-122"/>
                        </a:rPr>
                        <a:t>旁路分析研究进展</a:t>
                      </a:r>
                    </a:p>
                  </a:txBody>
                  <a:tcPr marL="68580" marR="68580" marT="0" marB="0" anchor="ctr"/>
                </a:tc>
                <a:extLst>
                  <a:ext uri="{0D108BD9-81ED-4DB2-BD59-A6C34878D82A}">
                    <a16:rowId xmlns:a16="http://schemas.microsoft.com/office/drawing/2014/main" val="10000"/>
                  </a:ext>
                </a:extLst>
              </a:tr>
              <a:tr h="424397">
                <a:tc>
                  <a:txBody>
                    <a:bodyPr/>
                    <a:lstStyle/>
                    <a:p>
                      <a:pPr indent="171450" algn="just">
                        <a:spcAft>
                          <a:spcPts val="0"/>
                        </a:spcAft>
                      </a:pPr>
                      <a:r>
                        <a:rPr lang="en-US" sz="2000" b="0" kern="100" dirty="0">
                          <a:effectLst/>
                          <a:latin typeface="+mn-ea"/>
                          <a:ea typeface="+mn-ea"/>
                        </a:rPr>
                        <a:t>2001</a:t>
                      </a:r>
                      <a:endParaRPr lang="zh-CN" sz="2000" b="0" kern="100" dirty="0">
                        <a:effectLst/>
                        <a:latin typeface="+mn-ea"/>
                        <a:ea typeface="+mn-ea"/>
                      </a:endParaRPr>
                    </a:p>
                  </a:txBody>
                  <a:tcPr marL="68580" marR="68580" marT="0" marB="0" anchor="ctr"/>
                </a:tc>
                <a:tc>
                  <a:txBody>
                    <a:bodyPr/>
                    <a:lstStyle/>
                    <a:p>
                      <a:pPr algn="just">
                        <a:spcAft>
                          <a:spcPts val="0"/>
                        </a:spcAft>
                      </a:pPr>
                      <a:r>
                        <a:rPr lang="zh-CN" sz="2000" b="0" kern="100" dirty="0">
                          <a:effectLst/>
                          <a:latin typeface="+mn-ea"/>
                          <a:ea typeface="+mn-ea"/>
                        </a:rPr>
                        <a:t>高阶差分功耗分析方法被提出</a:t>
                      </a:r>
                    </a:p>
                  </a:txBody>
                  <a:tcPr marL="68580" marR="68580" marT="0" marB="0" anchor="ctr"/>
                </a:tc>
                <a:extLst>
                  <a:ext uri="{0D108BD9-81ED-4DB2-BD59-A6C34878D82A}">
                    <a16:rowId xmlns:a16="http://schemas.microsoft.com/office/drawing/2014/main" val="10001"/>
                  </a:ext>
                </a:extLst>
              </a:tr>
              <a:tr h="425393">
                <a:tc>
                  <a:txBody>
                    <a:bodyPr/>
                    <a:lstStyle/>
                    <a:p>
                      <a:pPr indent="171450" algn="just">
                        <a:spcAft>
                          <a:spcPts val="0"/>
                        </a:spcAft>
                      </a:pPr>
                      <a:r>
                        <a:rPr lang="en-US" sz="2000" b="0" kern="100" dirty="0">
                          <a:effectLst/>
                          <a:latin typeface="+mn-ea"/>
                          <a:ea typeface="+mn-ea"/>
                        </a:rPr>
                        <a:t>2002</a:t>
                      </a:r>
                      <a:endParaRPr lang="zh-CN" sz="2000" b="0" kern="100" dirty="0">
                        <a:effectLst/>
                        <a:latin typeface="+mn-ea"/>
                        <a:ea typeface="+mn-ea"/>
                      </a:endParaRPr>
                    </a:p>
                  </a:txBody>
                  <a:tcPr marL="68580" marR="68580" marT="0" marB="0" anchor="ctr"/>
                </a:tc>
                <a:tc>
                  <a:txBody>
                    <a:bodyPr/>
                    <a:lstStyle/>
                    <a:p>
                      <a:pPr algn="just">
                        <a:spcAft>
                          <a:spcPts val="0"/>
                        </a:spcAft>
                      </a:pPr>
                      <a:r>
                        <a:rPr lang="en-US" sz="2000" b="0" kern="100" dirty="0">
                          <a:effectLst/>
                          <a:latin typeface="+mn-ea"/>
                          <a:ea typeface="+mn-ea"/>
                        </a:rPr>
                        <a:t>Cache</a:t>
                      </a:r>
                      <a:r>
                        <a:rPr lang="zh-CN" sz="2000" b="0" kern="100" dirty="0">
                          <a:effectLst/>
                          <a:latin typeface="+mn-ea"/>
                          <a:ea typeface="+mn-ea"/>
                        </a:rPr>
                        <a:t>访问特征旁路泄露被发现</a:t>
                      </a:r>
                    </a:p>
                  </a:txBody>
                  <a:tcPr marL="68580" marR="68580" marT="0" marB="0" anchor="ctr"/>
                </a:tc>
                <a:extLst>
                  <a:ext uri="{0D108BD9-81ED-4DB2-BD59-A6C34878D82A}">
                    <a16:rowId xmlns:a16="http://schemas.microsoft.com/office/drawing/2014/main" val="10002"/>
                  </a:ext>
                </a:extLst>
              </a:tr>
              <a:tr h="424397">
                <a:tc>
                  <a:txBody>
                    <a:bodyPr/>
                    <a:lstStyle/>
                    <a:p>
                      <a:pPr indent="171450" algn="just">
                        <a:spcAft>
                          <a:spcPts val="0"/>
                        </a:spcAft>
                      </a:pPr>
                      <a:r>
                        <a:rPr lang="en-US" sz="2000" b="0" kern="100" dirty="0">
                          <a:effectLst/>
                          <a:latin typeface="+mn-ea"/>
                          <a:ea typeface="+mn-ea"/>
                        </a:rPr>
                        <a:t>2003</a:t>
                      </a:r>
                      <a:endParaRPr lang="zh-CN" sz="2000" b="0" kern="100" dirty="0">
                        <a:effectLst/>
                        <a:latin typeface="+mn-ea"/>
                        <a:ea typeface="+mn-ea"/>
                      </a:endParaRPr>
                    </a:p>
                  </a:txBody>
                  <a:tcPr marL="68580" marR="68580" marT="0" marB="0" anchor="ctr"/>
                </a:tc>
                <a:tc>
                  <a:txBody>
                    <a:bodyPr/>
                    <a:lstStyle/>
                    <a:p>
                      <a:pPr algn="just">
                        <a:spcAft>
                          <a:spcPts val="0"/>
                        </a:spcAft>
                      </a:pPr>
                      <a:r>
                        <a:rPr lang="zh-CN" sz="2000" b="0" kern="100" dirty="0">
                          <a:effectLst/>
                          <a:latin typeface="+mn-ea"/>
                          <a:ea typeface="+mn-ea"/>
                        </a:rPr>
                        <a:t>模板分析方法、多道旁路分析方法、碰撞旁路分析方法被提出</a:t>
                      </a:r>
                    </a:p>
                  </a:txBody>
                  <a:tcPr marL="68580" marR="68580" marT="0" marB="0" anchor="ctr"/>
                </a:tc>
                <a:extLst>
                  <a:ext uri="{0D108BD9-81ED-4DB2-BD59-A6C34878D82A}">
                    <a16:rowId xmlns:a16="http://schemas.microsoft.com/office/drawing/2014/main" val="10003"/>
                  </a:ext>
                </a:extLst>
              </a:tr>
              <a:tr h="425393">
                <a:tc>
                  <a:txBody>
                    <a:bodyPr/>
                    <a:lstStyle/>
                    <a:p>
                      <a:pPr indent="171450" algn="just">
                        <a:spcAft>
                          <a:spcPts val="0"/>
                        </a:spcAft>
                      </a:pPr>
                      <a:r>
                        <a:rPr lang="en-US" sz="2000" b="0" kern="100">
                          <a:effectLst/>
                          <a:latin typeface="+mn-ea"/>
                          <a:ea typeface="+mn-ea"/>
                        </a:rPr>
                        <a:t>2004</a:t>
                      </a:r>
                      <a:endParaRPr lang="zh-CN" sz="2000" b="0" kern="100">
                        <a:effectLst/>
                        <a:latin typeface="+mn-ea"/>
                        <a:ea typeface="+mn-ea"/>
                      </a:endParaRPr>
                    </a:p>
                  </a:txBody>
                  <a:tcPr marL="68580" marR="68580" marT="0" marB="0" anchor="ctr"/>
                </a:tc>
                <a:tc>
                  <a:txBody>
                    <a:bodyPr/>
                    <a:lstStyle/>
                    <a:p>
                      <a:pPr algn="just">
                        <a:spcAft>
                          <a:spcPts val="0"/>
                        </a:spcAft>
                      </a:pPr>
                      <a:r>
                        <a:rPr lang="zh-CN" sz="2000" b="0" kern="100" dirty="0">
                          <a:effectLst/>
                          <a:latin typeface="+mn-ea"/>
                          <a:ea typeface="+mn-ea"/>
                        </a:rPr>
                        <a:t>声音旁路泄露被发现、相关功耗分析方法被提出</a:t>
                      </a:r>
                    </a:p>
                  </a:txBody>
                  <a:tcPr marL="68580" marR="68580" marT="0" marB="0" anchor="ctr"/>
                </a:tc>
                <a:extLst>
                  <a:ext uri="{0D108BD9-81ED-4DB2-BD59-A6C34878D82A}">
                    <a16:rowId xmlns:a16="http://schemas.microsoft.com/office/drawing/2014/main" val="10004"/>
                  </a:ext>
                </a:extLst>
              </a:tr>
              <a:tr h="430374">
                <a:tc>
                  <a:txBody>
                    <a:bodyPr/>
                    <a:lstStyle/>
                    <a:p>
                      <a:pPr indent="171450" algn="just">
                        <a:spcAft>
                          <a:spcPts val="0"/>
                        </a:spcAft>
                      </a:pPr>
                      <a:r>
                        <a:rPr lang="en-US" sz="2000" b="0" kern="100">
                          <a:effectLst/>
                          <a:latin typeface="+mn-ea"/>
                          <a:ea typeface="+mn-ea"/>
                        </a:rPr>
                        <a:t>2005</a:t>
                      </a:r>
                      <a:endParaRPr lang="zh-CN" sz="2000" b="0" kern="100">
                        <a:effectLst/>
                        <a:latin typeface="+mn-ea"/>
                        <a:ea typeface="+mn-ea"/>
                      </a:endParaRPr>
                    </a:p>
                  </a:txBody>
                  <a:tcPr marL="68580" marR="68580" marT="0" marB="0" anchor="ctr"/>
                </a:tc>
                <a:tc>
                  <a:txBody>
                    <a:bodyPr/>
                    <a:lstStyle/>
                    <a:p>
                      <a:pPr algn="just">
                        <a:spcAft>
                          <a:spcPts val="0"/>
                        </a:spcAft>
                      </a:pPr>
                      <a:r>
                        <a:rPr lang="zh-CN" sz="2000" b="0" kern="100" dirty="0">
                          <a:effectLst/>
                          <a:latin typeface="+mn-ea"/>
                          <a:ea typeface="+mn-ea"/>
                        </a:rPr>
                        <a:t>随机模型分析方法、频域旁路分析方法、访问驱动</a:t>
                      </a:r>
                      <a:r>
                        <a:rPr lang="en-US" sz="2000" b="0" kern="100" dirty="0">
                          <a:effectLst/>
                          <a:latin typeface="+mn-ea"/>
                          <a:ea typeface="+mn-ea"/>
                        </a:rPr>
                        <a:t>Cache</a:t>
                      </a:r>
                      <a:r>
                        <a:rPr lang="zh-CN" sz="2000" b="0" kern="100" dirty="0">
                          <a:effectLst/>
                          <a:latin typeface="+mn-ea"/>
                          <a:ea typeface="+mn-ea"/>
                        </a:rPr>
                        <a:t>计时分析方法被提出</a:t>
                      </a:r>
                    </a:p>
                  </a:txBody>
                  <a:tcPr marL="68580" marR="68580" marT="0" marB="0" anchor="ctr"/>
                </a:tc>
                <a:extLst>
                  <a:ext uri="{0D108BD9-81ED-4DB2-BD59-A6C34878D82A}">
                    <a16:rowId xmlns:a16="http://schemas.microsoft.com/office/drawing/2014/main" val="10005"/>
                  </a:ext>
                </a:extLst>
              </a:tr>
              <a:tr h="424397">
                <a:tc>
                  <a:txBody>
                    <a:bodyPr/>
                    <a:lstStyle/>
                    <a:p>
                      <a:pPr indent="171450" algn="just">
                        <a:spcAft>
                          <a:spcPts val="0"/>
                        </a:spcAft>
                      </a:pPr>
                      <a:r>
                        <a:rPr lang="en-US" sz="2000" b="0" kern="100">
                          <a:effectLst/>
                          <a:latin typeface="+mn-ea"/>
                          <a:ea typeface="+mn-ea"/>
                        </a:rPr>
                        <a:t>2006</a:t>
                      </a:r>
                      <a:endParaRPr lang="zh-CN" sz="2000" b="0" kern="100">
                        <a:effectLst/>
                        <a:latin typeface="+mn-ea"/>
                        <a:ea typeface="+mn-ea"/>
                      </a:endParaRPr>
                    </a:p>
                  </a:txBody>
                  <a:tcPr marL="68580" marR="68580" marT="0" marB="0" anchor="ctr"/>
                </a:tc>
                <a:tc>
                  <a:txBody>
                    <a:bodyPr/>
                    <a:lstStyle/>
                    <a:p>
                      <a:pPr algn="just">
                        <a:spcAft>
                          <a:spcPts val="0"/>
                        </a:spcAft>
                      </a:pPr>
                      <a:r>
                        <a:rPr lang="zh-CN" sz="2000" b="0" kern="100" dirty="0">
                          <a:effectLst/>
                          <a:latin typeface="+mn-ea"/>
                          <a:ea typeface="+mn-ea"/>
                        </a:rPr>
                        <a:t>基于旁路的</a:t>
                      </a:r>
                      <a:r>
                        <a:rPr lang="zh-CN" altLang="en-US" sz="2000" b="0" kern="100" dirty="0">
                          <a:effectLst/>
                          <a:latin typeface="+mn-ea"/>
                          <a:ea typeface="+mn-ea"/>
                        </a:rPr>
                        <a:t>智能卡</a:t>
                      </a:r>
                      <a:r>
                        <a:rPr lang="zh-CN" sz="2000" b="0" kern="100" dirty="0">
                          <a:effectLst/>
                          <a:latin typeface="+mn-ea"/>
                          <a:ea typeface="+mn-ea"/>
                        </a:rPr>
                        <a:t>代码逆向方法被提出</a:t>
                      </a:r>
                    </a:p>
                  </a:txBody>
                  <a:tcPr marL="68580" marR="68580" marT="0" marB="0" anchor="ctr"/>
                </a:tc>
                <a:extLst>
                  <a:ext uri="{0D108BD9-81ED-4DB2-BD59-A6C34878D82A}">
                    <a16:rowId xmlns:a16="http://schemas.microsoft.com/office/drawing/2014/main" val="10006"/>
                  </a:ext>
                </a:extLst>
              </a:tr>
              <a:tr h="425393">
                <a:tc>
                  <a:txBody>
                    <a:bodyPr/>
                    <a:lstStyle/>
                    <a:p>
                      <a:pPr indent="171450" algn="just">
                        <a:spcAft>
                          <a:spcPts val="0"/>
                        </a:spcAft>
                      </a:pPr>
                      <a:r>
                        <a:rPr lang="en-US" sz="2000" b="0" kern="100">
                          <a:effectLst/>
                          <a:latin typeface="+mn-ea"/>
                          <a:ea typeface="+mn-ea"/>
                        </a:rPr>
                        <a:t>2007</a:t>
                      </a:r>
                      <a:endParaRPr lang="zh-CN" sz="2000" b="0" kern="100">
                        <a:effectLst/>
                        <a:latin typeface="+mn-ea"/>
                        <a:ea typeface="+mn-ea"/>
                      </a:endParaRPr>
                    </a:p>
                  </a:txBody>
                  <a:tcPr marL="68580" marR="68580" marT="0" marB="0" anchor="ctr"/>
                </a:tc>
                <a:tc>
                  <a:txBody>
                    <a:bodyPr/>
                    <a:lstStyle/>
                    <a:p>
                      <a:pPr algn="just">
                        <a:spcAft>
                          <a:spcPts val="0"/>
                        </a:spcAft>
                      </a:pPr>
                      <a:r>
                        <a:rPr lang="zh-CN" sz="2000" b="0" kern="100" dirty="0">
                          <a:effectLst/>
                          <a:latin typeface="+mn-ea"/>
                          <a:ea typeface="+mn-ea"/>
                        </a:rPr>
                        <a:t>欧洲学者撰写的第一本功耗旁路分析书籍公开出版</a:t>
                      </a:r>
                    </a:p>
                  </a:txBody>
                  <a:tcPr marL="68580" marR="68580" marT="0" marB="0" anchor="ctr"/>
                </a:tc>
                <a:extLst>
                  <a:ext uri="{0D108BD9-81ED-4DB2-BD59-A6C34878D82A}">
                    <a16:rowId xmlns:a16="http://schemas.microsoft.com/office/drawing/2014/main" val="10007"/>
                  </a:ext>
                </a:extLst>
              </a:tr>
              <a:tr h="430374">
                <a:tc>
                  <a:txBody>
                    <a:bodyPr/>
                    <a:lstStyle/>
                    <a:p>
                      <a:pPr indent="171450" algn="just">
                        <a:spcAft>
                          <a:spcPts val="0"/>
                        </a:spcAft>
                      </a:pPr>
                      <a:r>
                        <a:rPr lang="en-US" sz="2000" b="0" kern="100">
                          <a:effectLst/>
                          <a:latin typeface="+mn-ea"/>
                          <a:ea typeface="+mn-ea"/>
                        </a:rPr>
                        <a:t>2008</a:t>
                      </a:r>
                      <a:endParaRPr lang="zh-CN" sz="2000" b="0" kern="100">
                        <a:effectLst/>
                        <a:latin typeface="+mn-ea"/>
                        <a:ea typeface="+mn-ea"/>
                      </a:endParaRPr>
                    </a:p>
                  </a:txBody>
                  <a:tcPr marL="68580" marR="68580" marT="0" marB="0" anchor="ctr"/>
                </a:tc>
                <a:tc>
                  <a:txBody>
                    <a:bodyPr/>
                    <a:lstStyle/>
                    <a:p>
                      <a:pPr algn="just">
                        <a:spcAft>
                          <a:spcPts val="0"/>
                        </a:spcAft>
                      </a:pPr>
                      <a:r>
                        <a:rPr lang="zh-CN" sz="2000" b="0" kern="100" dirty="0">
                          <a:effectLst/>
                          <a:latin typeface="+mn-ea"/>
                          <a:ea typeface="+mn-ea"/>
                        </a:rPr>
                        <a:t>欧洲和日本联合举办的旁路分析竞赛</a:t>
                      </a:r>
                      <a:r>
                        <a:rPr lang="en-US" sz="2000" b="0" kern="100" dirty="0" err="1">
                          <a:effectLst/>
                          <a:latin typeface="+mn-ea"/>
                          <a:ea typeface="+mn-ea"/>
                        </a:rPr>
                        <a:t>DPAContest</a:t>
                      </a:r>
                      <a:r>
                        <a:rPr lang="zh-CN" sz="2000" b="0" kern="100" dirty="0">
                          <a:effectLst/>
                          <a:latin typeface="+mn-ea"/>
                          <a:ea typeface="+mn-ea"/>
                        </a:rPr>
                        <a:t>开始，互信息分析方法、旁路立方体分析方法被提出</a:t>
                      </a:r>
                    </a:p>
                  </a:txBody>
                  <a:tcPr marL="68580" marR="68580" marT="0" marB="0" anchor="ctr"/>
                </a:tc>
                <a:extLst>
                  <a:ext uri="{0D108BD9-81ED-4DB2-BD59-A6C34878D82A}">
                    <a16:rowId xmlns:a16="http://schemas.microsoft.com/office/drawing/2014/main" val="10008"/>
                  </a:ext>
                </a:extLst>
              </a:tr>
              <a:tr h="430374">
                <a:tc>
                  <a:txBody>
                    <a:bodyPr/>
                    <a:lstStyle/>
                    <a:p>
                      <a:pPr indent="171450" algn="just">
                        <a:spcAft>
                          <a:spcPts val="0"/>
                        </a:spcAft>
                      </a:pPr>
                      <a:r>
                        <a:rPr lang="en-US" sz="2000" b="0" kern="100">
                          <a:effectLst/>
                          <a:latin typeface="+mn-ea"/>
                          <a:ea typeface="+mn-ea"/>
                        </a:rPr>
                        <a:t>2009</a:t>
                      </a:r>
                      <a:endParaRPr lang="zh-CN" sz="2000" b="0" kern="100">
                        <a:effectLst/>
                        <a:latin typeface="+mn-ea"/>
                        <a:ea typeface="+mn-ea"/>
                      </a:endParaRPr>
                    </a:p>
                  </a:txBody>
                  <a:tcPr marL="68580" marR="68580" marT="0" marB="0" anchor="ctr"/>
                </a:tc>
                <a:tc>
                  <a:txBody>
                    <a:bodyPr/>
                    <a:lstStyle/>
                    <a:p>
                      <a:pPr algn="just">
                        <a:spcAft>
                          <a:spcPts val="0"/>
                        </a:spcAft>
                      </a:pPr>
                      <a:r>
                        <a:rPr lang="zh-CN" sz="2000" b="0" kern="100" dirty="0">
                          <a:effectLst/>
                          <a:latin typeface="+mn-ea"/>
                          <a:ea typeface="+mn-ea"/>
                        </a:rPr>
                        <a:t>旁路分析评估框架被首次提出，硬件木马旁路分析方法、代数旁路分析方法、代数故障分析方法被提出</a:t>
                      </a:r>
                    </a:p>
                  </a:txBody>
                  <a:tcPr marL="68580" marR="68580" marT="0" marB="0" anchor="ctr"/>
                </a:tc>
                <a:extLst>
                  <a:ext uri="{0D108BD9-81ED-4DB2-BD59-A6C34878D82A}">
                    <a16:rowId xmlns:a16="http://schemas.microsoft.com/office/drawing/2014/main" val="10009"/>
                  </a:ext>
                </a:extLst>
              </a:tr>
              <a:tr h="430374">
                <a:tc>
                  <a:txBody>
                    <a:bodyPr/>
                    <a:lstStyle/>
                    <a:p>
                      <a:pPr indent="171450" algn="just">
                        <a:spcAft>
                          <a:spcPts val="0"/>
                        </a:spcAft>
                      </a:pPr>
                      <a:r>
                        <a:rPr lang="en-US" sz="2000" b="0" kern="100">
                          <a:effectLst/>
                          <a:latin typeface="+mn-ea"/>
                          <a:ea typeface="+mn-ea"/>
                        </a:rPr>
                        <a:t>2010</a:t>
                      </a:r>
                      <a:endParaRPr lang="zh-CN" sz="2000" b="0" kern="100">
                        <a:effectLst/>
                        <a:latin typeface="+mn-ea"/>
                        <a:ea typeface="+mn-ea"/>
                      </a:endParaRPr>
                    </a:p>
                  </a:txBody>
                  <a:tcPr marL="68580" marR="68580" marT="0" marB="0" anchor="ctr"/>
                </a:tc>
                <a:tc>
                  <a:txBody>
                    <a:bodyPr/>
                    <a:lstStyle/>
                    <a:p>
                      <a:pPr algn="just">
                        <a:spcAft>
                          <a:spcPts val="0"/>
                        </a:spcAft>
                      </a:pPr>
                      <a:r>
                        <a:rPr lang="zh-CN" sz="2000" b="0" kern="100" dirty="0">
                          <a:effectLst/>
                          <a:latin typeface="+mn-ea"/>
                          <a:ea typeface="+mn-ea"/>
                        </a:rPr>
                        <a:t>通用的旁路分析模型和方法研究成为研究热点，光子旁路分析方法、旁路水印方法、故障灵敏度分析方法、相关性碰撞分析方法被提出</a:t>
                      </a:r>
                    </a:p>
                  </a:txBody>
                  <a:tcPr marL="68580" marR="68580" marT="0" marB="0"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7443373"/>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AutoShape 3"/>
          <p:cNvSpPr>
            <a:spLocks noChangeArrowheads="1"/>
          </p:cNvSpPr>
          <p:nvPr/>
        </p:nvSpPr>
        <p:spPr bwMode="gray">
          <a:xfrm>
            <a:off x="4213014" y="6310490"/>
            <a:ext cx="873761" cy="873759"/>
          </a:xfrm>
          <a:prstGeom prst="cube">
            <a:avLst>
              <a:gd name="adj" fmla="val 28912"/>
            </a:avLst>
          </a:prstGeom>
          <a:solidFill>
            <a:srgbClr val="00D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nchor="ctr"/>
          <a:lstStyle/>
          <a:p>
            <a:endParaRPr lang="zh-CN" altLang="en-US" sz="2400">
              <a:ea typeface="宋体" pitchFamily="2" charset="-122"/>
            </a:endParaRPr>
          </a:p>
        </p:txBody>
      </p:sp>
      <p:sp>
        <p:nvSpPr>
          <p:cNvPr id="104454" name="AutoShape 4"/>
          <p:cNvSpPr>
            <a:spLocks noChangeArrowheads="1"/>
          </p:cNvSpPr>
          <p:nvPr/>
        </p:nvSpPr>
        <p:spPr bwMode="gray">
          <a:xfrm>
            <a:off x="5174827" y="6037298"/>
            <a:ext cx="873761" cy="873761"/>
          </a:xfrm>
          <a:prstGeom prst="cube">
            <a:avLst>
              <a:gd name="adj" fmla="val 28912"/>
            </a:avLst>
          </a:prstGeom>
          <a:solidFill>
            <a:srgbClr val="C0C0C0">
              <a:alpha val="59999"/>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104455" name="AutoShape 5"/>
          <p:cNvSpPr>
            <a:spLocks noChangeArrowheads="1"/>
          </p:cNvSpPr>
          <p:nvPr/>
        </p:nvSpPr>
        <p:spPr bwMode="gray">
          <a:xfrm>
            <a:off x="5784427" y="6037298"/>
            <a:ext cx="873761" cy="873761"/>
          </a:xfrm>
          <a:prstGeom prst="cube">
            <a:avLst>
              <a:gd name="adj" fmla="val 28912"/>
            </a:avLst>
          </a:prstGeom>
          <a:solidFill>
            <a:srgbClr val="C0C0C0">
              <a:alpha val="59999"/>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104456" name="AutoShape 6"/>
          <p:cNvSpPr>
            <a:spLocks noChangeArrowheads="1"/>
          </p:cNvSpPr>
          <p:nvPr/>
        </p:nvSpPr>
        <p:spPr bwMode="gray">
          <a:xfrm>
            <a:off x="6394027" y="6037298"/>
            <a:ext cx="873761" cy="873761"/>
          </a:xfrm>
          <a:prstGeom prst="cube">
            <a:avLst>
              <a:gd name="adj" fmla="val 28912"/>
            </a:avLst>
          </a:prstGeom>
          <a:solidFill>
            <a:srgbClr val="C0C0C0">
              <a:alpha val="59999"/>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104457" name="AutoShape 7"/>
          <p:cNvSpPr>
            <a:spLocks noChangeArrowheads="1"/>
          </p:cNvSpPr>
          <p:nvPr/>
        </p:nvSpPr>
        <p:spPr bwMode="gray">
          <a:xfrm>
            <a:off x="4486205" y="5317068"/>
            <a:ext cx="873759" cy="873759"/>
          </a:xfrm>
          <a:prstGeom prst="cube">
            <a:avLst>
              <a:gd name="adj" fmla="val 28912"/>
            </a:avLst>
          </a:prstGeom>
          <a:solidFill>
            <a:schemeClr val="tx2">
              <a:alpha val="83920"/>
            </a:scheme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104458" name="AutoShape 8"/>
          <p:cNvSpPr>
            <a:spLocks noChangeArrowheads="1"/>
          </p:cNvSpPr>
          <p:nvPr/>
        </p:nvSpPr>
        <p:spPr bwMode="gray">
          <a:xfrm>
            <a:off x="4486205" y="4693921"/>
            <a:ext cx="873759" cy="873759"/>
          </a:xfrm>
          <a:prstGeom prst="cube">
            <a:avLst>
              <a:gd name="adj" fmla="val 28912"/>
            </a:avLst>
          </a:prstGeom>
          <a:solidFill>
            <a:schemeClr val="tx2">
              <a:alpha val="72156"/>
            </a:scheme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104459" name="AutoShape 9"/>
          <p:cNvSpPr>
            <a:spLocks noChangeArrowheads="1"/>
          </p:cNvSpPr>
          <p:nvPr/>
        </p:nvSpPr>
        <p:spPr bwMode="gray">
          <a:xfrm>
            <a:off x="4486205" y="4070774"/>
            <a:ext cx="873759" cy="873759"/>
          </a:xfrm>
          <a:prstGeom prst="cube">
            <a:avLst>
              <a:gd name="adj" fmla="val 28912"/>
            </a:avLst>
          </a:prstGeom>
          <a:solidFill>
            <a:schemeClr val="tx2">
              <a:alpha val="39999"/>
            </a:scheme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104460" name="AutoShape 10"/>
          <p:cNvSpPr>
            <a:spLocks noChangeArrowheads="1"/>
          </p:cNvSpPr>
          <p:nvPr/>
        </p:nvSpPr>
        <p:spPr bwMode="gray">
          <a:xfrm>
            <a:off x="5287716" y="5305778"/>
            <a:ext cx="873761" cy="873761"/>
          </a:xfrm>
          <a:prstGeom prst="cube">
            <a:avLst>
              <a:gd name="adj" fmla="val 28912"/>
            </a:avLst>
          </a:prstGeom>
          <a:solidFill>
            <a:srgbClr val="C0C0C0">
              <a:alpha val="83920"/>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104461" name="AutoShape 11"/>
          <p:cNvSpPr>
            <a:spLocks noChangeArrowheads="1"/>
          </p:cNvSpPr>
          <p:nvPr/>
        </p:nvSpPr>
        <p:spPr bwMode="gray">
          <a:xfrm>
            <a:off x="5897316" y="5305778"/>
            <a:ext cx="873761" cy="873761"/>
          </a:xfrm>
          <a:prstGeom prst="cube">
            <a:avLst>
              <a:gd name="adj" fmla="val 28912"/>
            </a:avLst>
          </a:prstGeom>
          <a:solidFill>
            <a:srgbClr val="C0C0C0">
              <a:alpha val="83920"/>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104462" name="AutoShape 12"/>
          <p:cNvSpPr>
            <a:spLocks noChangeArrowheads="1"/>
          </p:cNvSpPr>
          <p:nvPr/>
        </p:nvSpPr>
        <p:spPr bwMode="gray">
          <a:xfrm>
            <a:off x="6506916" y="5305778"/>
            <a:ext cx="873761" cy="873761"/>
          </a:xfrm>
          <a:prstGeom prst="cube">
            <a:avLst>
              <a:gd name="adj" fmla="val 28912"/>
            </a:avLst>
          </a:prstGeom>
          <a:solidFill>
            <a:srgbClr val="C0C0C0">
              <a:alpha val="83920"/>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104463" name="AutoShape 13"/>
          <p:cNvSpPr>
            <a:spLocks noChangeArrowheads="1"/>
          </p:cNvSpPr>
          <p:nvPr/>
        </p:nvSpPr>
        <p:spPr bwMode="gray">
          <a:xfrm>
            <a:off x="5287716" y="4682632"/>
            <a:ext cx="2083930" cy="873761"/>
          </a:xfrm>
          <a:prstGeom prst="cube">
            <a:avLst>
              <a:gd name="adj" fmla="val 28912"/>
            </a:avLst>
          </a:prstGeom>
          <a:solidFill>
            <a:srgbClr val="F8F8F8"/>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104464" name="AutoShape 14"/>
          <p:cNvSpPr>
            <a:spLocks noChangeArrowheads="1"/>
          </p:cNvSpPr>
          <p:nvPr/>
        </p:nvSpPr>
        <p:spPr bwMode="gray">
          <a:xfrm>
            <a:off x="5287716" y="4059485"/>
            <a:ext cx="873761" cy="873761"/>
          </a:xfrm>
          <a:prstGeom prst="cube">
            <a:avLst>
              <a:gd name="adj" fmla="val 28912"/>
            </a:avLst>
          </a:prstGeom>
          <a:solidFill>
            <a:srgbClr val="C0C0C0">
              <a:alpha val="39999"/>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104465" name="AutoShape 15"/>
          <p:cNvSpPr>
            <a:spLocks noChangeArrowheads="1"/>
          </p:cNvSpPr>
          <p:nvPr/>
        </p:nvSpPr>
        <p:spPr bwMode="gray">
          <a:xfrm>
            <a:off x="6506916" y="4059485"/>
            <a:ext cx="873761" cy="873761"/>
          </a:xfrm>
          <a:prstGeom prst="cube">
            <a:avLst>
              <a:gd name="adj" fmla="val 28912"/>
            </a:avLst>
          </a:prstGeom>
          <a:solidFill>
            <a:srgbClr val="C0C0C0">
              <a:alpha val="39999"/>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104466" name="AutoShape 16"/>
          <p:cNvSpPr>
            <a:spLocks noChangeArrowheads="1"/>
          </p:cNvSpPr>
          <p:nvPr/>
        </p:nvSpPr>
        <p:spPr bwMode="gray">
          <a:xfrm>
            <a:off x="7272303" y="6303716"/>
            <a:ext cx="873759" cy="880533"/>
          </a:xfrm>
          <a:prstGeom prst="cube">
            <a:avLst>
              <a:gd name="adj" fmla="val 28912"/>
            </a:avLst>
          </a:prstGeom>
          <a:solidFill>
            <a:srgbClr val="3377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nchor="ctr"/>
          <a:lstStyle/>
          <a:p>
            <a:endParaRPr lang="zh-CN" altLang="en-US" sz="2400">
              <a:ea typeface="宋体" pitchFamily="2" charset="-122"/>
            </a:endParaRPr>
          </a:p>
        </p:txBody>
      </p:sp>
      <p:sp>
        <p:nvSpPr>
          <p:cNvPr id="104467" name="Line 17"/>
          <p:cNvSpPr>
            <a:spLocks noChangeShapeType="1"/>
          </p:cNvSpPr>
          <p:nvPr/>
        </p:nvSpPr>
        <p:spPr bwMode="auto">
          <a:xfrm flipH="1">
            <a:off x="645725" y="6712374"/>
            <a:ext cx="3854027"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lIns="130046" tIns="65023" rIns="130046" bIns="65023" anchor="ctr"/>
          <a:lstStyle/>
          <a:p>
            <a:endParaRPr lang="zh-CN" altLang="en-US" sz="2400"/>
          </a:p>
        </p:txBody>
      </p:sp>
      <p:sp>
        <p:nvSpPr>
          <p:cNvPr id="104468" name="Line 18"/>
          <p:cNvSpPr>
            <a:spLocks noChangeShapeType="1"/>
          </p:cNvSpPr>
          <p:nvPr/>
        </p:nvSpPr>
        <p:spPr bwMode="auto">
          <a:xfrm>
            <a:off x="7610969" y="6716890"/>
            <a:ext cx="4190436"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lIns="130046" tIns="65023" rIns="130046" bIns="65023" anchor="ctr"/>
          <a:lstStyle/>
          <a:p>
            <a:endParaRPr lang="zh-CN" altLang="en-US" sz="2400"/>
          </a:p>
        </p:txBody>
      </p:sp>
      <p:sp>
        <p:nvSpPr>
          <p:cNvPr id="104469" name="AutoShape 19"/>
          <p:cNvSpPr>
            <a:spLocks noChangeArrowheads="1"/>
          </p:cNvSpPr>
          <p:nvPr/>
        </p:nvSpPr>
        <p:spPr bwMode="gray">
          <a:xfrm>
            <a:off x="5897316" y="4059485"/>
            <a:ext cx="873761" cy="873761"/>
          </a:xfrm>
          <a:prstGeom prst="cube">
            <a:avLst>
              <a:gd name="adj" fmla="val 28912"/>
            </a:avLst>
          </a:prstGeom>
          <a:solidFill>
            <a:srgbClr val="C0C0C0">
              <a:alpha val="39999"/>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104470" name="AutoShape 20"/>
          <p:cNvSpPr>
            <a:spLocks noChangeArrowheads="1"/>
          </p:cNvSpPr>
          <p:nvPr/>
        </p:nvSpPr>
        <p:spPr bwMode="gray">
          <a:xfrm>
            <a:off x="4377832" y="3142827"/>
            <a:ext cx="873759" cy="873761"/>
          </a:xfrm>
          <a:prstGeom prst="cube">
            <a:avLst>
              <a:gd name="adj" fmla="val 28912"/>
            </a:avLst>
          </a:prstGeom>
          <a:solidFill>
            <a:srgbClr val="FFC00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nchor="ctr"/>
          <a:lstStyle/>
          <a:p>
            <a:endParaRPr lang="zh-CN" altLang="en-US" sz="2400">
              <a:ea typeface="宋体" pitchFamily="2" charset="-122"/>
            </a:endParaRPr>
          </a:p>
        </p:txBody>
      </p:sp>
      <p:sp>
        <p:nvSpPr>
          <p:cNvPr id="104471" name="Line 21"/>
          <p:cNvSpPr>
            <a:spLocks noChangeShapeType="1"/>
          </p:cNvSpPr>
          <p:nvPr/>
        </p:nvSpPr>
        <p:spPr bwMode="auto">
          <a:xfrm flipH="1">
            <a:off x="792481" y="3569547"/>
            <a:ext cx="3854026"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lIns="130046" tIns="65023" rIns="130046" bIns="65023" anchor="ctr"/>
          <a:lstStyle/>
          <a:p>
            <a:endParaRPr lang="zh-CN" altLang="en-US" sz="2400"/>
          </a:p>
        </p:txBody>
      </p:sp>
      <p:sp>
        <p:nvSpPr>
          <p:cNvPr id="104472" name="AutoShape 22"/>
          <p:cNvSpPr>
            <a:spLocks noChangeArrowheads="1"/>
          </p:cNvSpPr>
          <p:nvPr/>
        </p:nvSpPr>
        <p:spPr bwMode="gray">
          <a:xfrm>
            <a:off x="7272303" y="5317067"/>
            <a:ext cx="873759" cy="857956"/>
          </a:xfrm>
          <a:prstGeom prst="cube">
            <a:avLst>
              <a:gd name="adj" fmla="val 28912"/>
            </a:avLst>
          </a:prstGeom>
          <a:solidFill>
            <a:schemeClr val="tx2">
              <a:alpha val="83920"/>
            </a:scheme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104473" name="AutoShape 23"/>
          <p:cNvSpPr>
            <a:spLocks noChangeArrowheads="1"/>
          </p:cNvSpPr>
          <p:nvPr/>
        </p:nvSpPr>
        <p:spPr bwMode="gray">
          <a:xfrm>
            <a:off x="7272303" y="4693920"/>
            <a:ext cx="873759" cy="857956"/>
          </a:xfrm>
          <a:prstGeom prst="cube">
            <a:avLst>
              <a:gd name="adj" fmla="val 28912"/>
            </a:avLst>
          </a:prstGeom>
          <a:solidFill>
            <a:schemeClr val="tx2">
              <a:alpha val="72156"/>
            </a:scheme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104474" name="AutoShape 24"/>
          <p:cNvSpPr>
            <a:spLocks noChangeArrowheads="1"/>
          </p:cNvSpPr>
          <p:nvPr/>
        </p:nvSpPr>
        <p:spPr bwMode="gray">
          <a:xfrm>
            <a:off x="7272303" y="4070774"/>
            <a:ext cx="873759" cy="857956"/>
          </a:xfrm>
          <a:prstGeom prst="cube">
            <a:avLst>
              <a:gd name="adj" fmla="val 28912"/>
            </a:avLst>
          </a:prstGeom>
          <a:solidFill>
            <a:schemeClr val="tx2">
              <a:alpha val="39999"/>
            </a:scheme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104475" name="AutoShape 25"/>
          <p:cNvSpPr>
            <a:spLocks noChangeArrowheads="1"/>
          </p:cNvSpPr>
          <p:nvPr/>
        </p:nvSpPr>
        <p:spPr bwMode="gray">
          <a:xfrm>
            <a:off x="5289974" y="3312161"/>
            <a:ext cx="873759" cy="873759"/>
          </a:xfrm>
          <a:prstGeom prst="cube">
            <a:avLst>
              <a:gd name="adj" fmla="val 28912"/>
            </a:avLst>
          </a:prstGeom>
          <a:solidFill>
            <a:srgbClr val="C0C0C0">
              <a:alpha val="70195"/>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104476" name="AutoShape 26"/>
          <p:cNvSpPr>
            <a:spLocks noChangeArrowheads="1"/>
          </p:cNvSpPr>
          <p:nvPr/>
        </p:nvSpPr>
        <p:spPr bwMode="gray">
          <a:xfrm>
            <a:off x="5881512" y="3307645"/>
            <a:ext cx="873759" cy="873759"/>
          </a:xfrm>
          <a:prstGeom prst="cube">
            <a:avLst>
              <a:gd name="adj" fmla="val 28912"/>
            </a:avLst>
          </a:prstGeom>
          <a:solidFill>
            <a:srgbClr val="C0C0C0">
              <a:alpha val="70195"/>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104477" name="AutoShape 27"/>
          <p:cNvSpPr>
            <a:spLocks noChangeArrowheads="1"/>
          </p:cNvSpPr>
          <p:nvPr/>
        </p:nvSpPr>
        <p:spPr bwMode="gray">
          <a:xfrm>
            <a:off x="6509174" y="3312161"/>
            <a:ext cx="873759" cy="873759"/>
          </a:xfrm>
          <a:prstGeom prst="cube">
            <a:avLst>
              <a:gd name="adj" fmla="val 28912"/>
            </a:avLst>
          </a:prstGeom>
          <a:solidFill>
            <a:srgbClr val="C0C0C0">
              <a:alpha val="70195"/>
            </a:srgbClr>
          </a:solidFill>
          <a:ln w="9525">
            <a:solidFill>
              <a:srgbClr val="FFFFFF">
                <a:alpha val="79999"/>
              </a:srgbClr>
            </a:solidFill>
            <a:miter lim="800000"/>
            <a:headEnd/>
            <a:tailEnd/>
          </a:ln>
        </p:spPr>
        <p:txBody>
          <a:bodyPr wrap="none" lIns="130046" tIns="65023" rIns="130046" bIns="65023" anchor="ctr"/>
          <a:lstStyle/>
          <a:p>
            <a:endParaRPr lang="zh-CN" altLang="en-US" sz="2400">
              <a:ea typeface="宋体" pitchFamily="2" charset="-122"/>
            </a:endParaRPr>
          </a:p>
        </p:txBody>
      </p:sp>
      <p:sp>
        <p:nvSpPr>
          <p:cNvPr id="104478" name="AutoShape 28"/>
          <p:cNvSpPr>
            <a:spLocks noChangeArrowheads="1"/>
          </p:cNvSpPr>
          <p:nvPr/>
        </p:nvSpPr>
        <p:spPr bwMode="gray">
          <a:xfrm>
            <a:off x="7437121" y="3142827"/>
            <a:ext cx="873761" cy="873761"/>
          </a:xfrm>
          <a:prstGeom prst="cube">
            <a:avLst>
              <a:gd name="adj" fmla="val 28912"/>
            </a:avLst>
          </a:prstGeom>
          <a:solidFill>
            <a:srgbClr val="FF111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nchor="ctr"/>
          <a:lstStyle/>
          <a:p>
            <a:endParaRPr lang="zh-CN" altLang="en-US" sz="2400">
              <a:ea typeface="宋体" pitchFamily="2" charset="-122"/>
            </a:endParaRPr>
          </a:p>
        </p:txBody>
      </p:sp>
      <p:sp>
        <p:nvSpPr>
          <p:cNvPr id="104479" name="Line 29"/>
          <p:cNvSpPr>
            <a:spLocks noChangeShapeType="1"/>
          </p:cNvSpPr>
          <p:nvPr/>
        </p:nvSpPr>
        <p:spPr bwMode="auto">
          <a:xfrm>
            <a:off x="7753209" y="3569547"/>
            <a:ext cx="4190436"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lIns="130046" tIns="65023" rIns="130046" bIns="65023" anchor="ctr"/>
          <a:lstStyle/>
          <a:p>
            <a:endParaRPr lang="zh-CN" altLang="en-US" sz="2400"/>
          </a:p>
        </p:txBody>
      </p:sp>
      <p:sp>
        <p:nvSpPr>
          <p:cNvPr id="104480" name="Rectangle 30"/>
          <p:cNvSpPr>
            <a:spLocks noChangeArrowheads="1"/>
          </p:cNvSpPr>
          <p:nvPr/>
        </p:nvSpPr>
        <p:spPr bwMode="gray">
          <a:xfrm>
            <a:off x="5743787" y="5000978"/>
            <a:ext cx="1190771" cy="50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0046" tIns="65023" rIns="130046" bIns="65023">
            <a:spAutoFit/>
          </a:bodyPr>
          <a:lstStyle/>
          <a:p>
            <a:pPr eaLnBrk="0" hangingPunct="0"/>
            <a:r>
              <a:rPr lang="zh-CN" altLang="en-US" sz="2400" b="1" dirty="0">
                <a:solidFill>
                  <a:srgbClr val="663300"/>
                </a:solidFill>
                <a:ea typeface="宋体" pitchFamily="2" charset="-122"/>
              </a:rPr>
              <a:t>鼎盛期</a:t>
            </a:r>
            <a:endParaRPr lang="en-US" altLang="zh-CN" sz="2400" b="1" dirty="0">
              <a:solidFill>
                <a:srgbClr val="663300"/>
              </a:solidFill>
              <a:ea typeface="宋体" pitchFamily="2" charset="-122"/>
            </a:endParaRPr>
          </a:p>
        </p:txBody>
      </p:sp>
      <p:sp>
        <p:nvSpPr>
          <p:cNvPr id="104481" name="Rectangle 31"/>
          <p:cNvSpPr>
            <a:spLocks noChangeArrowheads="1"/>
          </p:cNvSpPr>
          <p:nvPr/>
        </p:nvSpPr>
        <p:spPr bwMode="auto">
          <a:xfrm>
            <a:off x="557673" y="3142827"/>
            <a:ext cx="2259974" cy="50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0046" tIns="65023" rIns="130046" bIns="65023">
            <a:spAutoFit/>
          </a:bodyPr>
          <a:lstStyle/>
          <a:p>
            <a:pPr eaLnBrk="0" hangingPunct="0">
              <a:buFont typeface="Wingdings" pitchFamily="2" charset="2"/>
              <a:buChar char="§"/>
            </a:pPr>
            <a:r>
              <a:rPr lang="zh-CN" altLang="en-US" sz="2400" b="1" dirty="0"/>
              <a:t>旁路信息采集</a:t>
            </a:r>
            <a:endParaRPr lang="en-US" altLang="zh-CN" sz="2400" b="1" dirty="0"/>
          </a:p>
        </p:txBody>
      </p:sp>
      <p:sp>
        <p:nvSpPr>
          <p:cNvPr id="104482" name="Rectangle 32"/>
          <p:cNvSpPr>
            <a:spLocks noChangeArrowheads="1"/>
          </p:cNvSpPr>
          <p:nvPr/>
        </p:nvSpPr>
        <p:spPr bwMode="auto">
          <a:xfrm>
            <a:off x="8965637" y="3142827"/>
            <a:ext cx="2259974" cy="50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0046" tIns="65023" rIns="130046" bIns="65023">
            <a:spAutoFit/>
          </a:bodyPr>
          <a:lstStyle/>
          <a:p>
            <a:pPr eaLnBrk="0" hangingPunct="0">
              <a:buFont typeface="Wingdings" pitchFamily="2" charset="2"/>
              <a:buChar char="§"/>
            </a:pPr>
            <a:r>
              <a:rPr lang="zh-CN" altLang="en-US" sz="2400" b="1" dirty="0"/>
              <a:t>旁路分析方法</a:t>
            </a:r>
            <a:endParaRPr lang="en-US" altLang="zh-CN" sz="2400" b="1" dirty="0"/>
          </a:p>
        </p:txBody>
      </p:sp>
      <p:sp>
        <p:nvSpPr>
          <p:cNvPr id="104483" name="Rectangle 33"/>
          <p:cNvSpPr>
            <a:spLocks noChangeArrowheads="1"/>
          </p:cNvSpPr>
          <p:nvPr/>
        </p:nvSpPr>
        <p:spPr bwMode="auto">
          <a:xfrm>
            <a:off x="593797" y="6285654"/>
            <a:ext cx="2259974" cy="50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0046" tIns="65023" rIns="130046" bIns="65023">
            <a:spAutoFit/>
          </a:bodyPr>
          <a:lstStyle/>
          <a:p>
            <a:pPr eaLnBrk="0" hangingPunct="0">
              <a:buFont typeface="Wingdings" pitchFamily="2" charset="2"/>
              <a:buChar char="§"/>
            </a:pPr>
            <a:r>
              <a:rPr lang="zh-CN" altLang="en-US" sz="2400" b="1" dirty="0"/>
              <a:t>旁路分析防御</a:t>
            </a:r>
            <a:endParaRPr lang="en-US" altLang="zh-CN" sz="2400" b="1" dirty="0"/>
          </a:p>
        </p:txBody>
      </p:sp>
      <p:sp>
        <p:nvSpPr>
          <p:cNvPr id="104484" name="Rectangle 34"/>
          <p:cNvSpPr>
            <a:spLocks noChangeArrowheads="1"/>
          </p:cNvSpPr>
          <p:nvPr/>
        </p:nvSpPr>
        <p:spPr bwMode="auto">
          <a:xfrm>
            <a:off x="8990472" y="6285654"/>
            <a:ext cx="2259974" cy="50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0046" tIns="65023" rIns="130046" bIns="65023">
            <a:spAutoFit/>
          </a:bodyPr>
          <a:lstStyle/>
          <a:p>
            <a:pPr eaLnBrk="0" hangingPunct="0">
              <a:buFont typeface="Wingdings" pitchFamily="2" charset="2"/>
              <a:buChar char="§"/>
            </a:pPr>
            <a:r>
              <a:rPr lang="zh-CN" altLang="en-US" sz="2400" b="1" dirty="0"/>
              <a:t>旁路分析应用</a:t>
            </a:r>
            <a:endParaRPr lang="en-US" altLang="zh-CN" sz="2400" b="1" dirty="0"/>
          </a:p>
        </p:txBody>
      </p:sp>
      <p:sp>
        <p:nvSpPr>
          <p:cNvPr id="104485" name="Text Box 35"/>
          <p:cNvSpPr txBox="1">
            <a:spLocks noChangeArrowheads="1"/>
          </p:cNvSpPr>
          <p:nvPr/>
        </p:nvSpPr>
        <p:spPr bwMode="black">
          <a:xfrm>
            <a:off x="758614" y="3705014"/>
            <a:ext cx="3007798" cy="99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lvl1pPr marL="120650" indent="-120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lnSpc>
                <a:spcPct val="60000"/>
              </a:lnSpc>
              <a:spcBef>
                <a:spcPct val="50000"/>
              </a:spcBef>
              <a:buClr>
                <a:srgbClr val="1F3F5F"/>
              </a:buClr>
              <a:buFontTx/>
              <a:buChar char="•"/>
            </a:pPr>
            <a:r>
              <a:rPr lang="zh-CN" altLang="en-US" sz="2000" dirty="0"/>
              <a:t>采集泄露类型更多</a:t>
            </a:r>
          </a:p>
          <a:p>
            <a:pPr eaLnBrk="1" hangingPunct="1">
              <a:lnSpc>
                <a:spcPct val="60000"/>
              </a:lnSpc>
              <a:spcBef>
                <a:spcPct val="50000"/>
              </a:spcBef>
              <a:buClr>
                <a:srgbClr val="1F3F5F"/>
              </a:buClr>
              <a:buFontTx/>
              <a:buChar char="•"/>
            </a:pPr>
            <a:r>
              <a:rPr lang="zh-CN" altLang="en-US" sz="2000" dirty="0"/>
              <a:t>泄露采集速度更快</a:t>
            </a:r>
          </a:p>
          <a:p>
            <a:pPr eaLnBrk="1" hangingPunct="1">
              <a:lnSpc>
                <a:spcPct val="60000"/>
              </a:lnSpc>
              <a:spcBef>
                <a:spcPct val="50000"/>
              </a:spcBef>
              <a:buClr>
                <a:srgbClr val="1F3F5F"/>
              </a:buClr>
              <a:buFontTx/>
              <a:buChar char="•"/>
            </a:pPr>
            <a:r>
              <a:rPr lang="zh-CN" altLang="en-US" sz="2000" dirty="0"/>
              <a:t>泄露采集精度更高</a:t>
            </a:r>
          </a:p>
        </p:txBody>
      </p:sp>
      <p:sp>
        <p:nvSpPr>
          <p:cNvPr id="104486" name="Text Box 36"/>
          <p:cNvSpPr txBox="1">
            <a:spLocks noChangeArrowheads="1"/>
          </p:cNvSpPr>
          <p:nvPr/>
        </p:nvSpPr>
        <p:spPr bwMode="black">
          <a:xfrm>
            <a:off x="9211734" y="3705014"/>
            <a:ext cx="2979298" cy="99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lvl1pPr marL="120650" indent="-120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lnSpc>
                <a:spcPct val="60000"/>
              </a:lnSpc>
              <a:spcBef>
                <a:spcPct val="50000"/>
              </a:spcBef>
              <a:buClr>
                <a:srgbClr val="1F3F5F"/>
              </a:buClr>
              <a:buFontTx/>
              <a:buChar char="•"/>
            </a:pPr>
            <a:r>
              <a:rPr lang="zh-CN" altLang="en-US" sz="2000" dirty="0"/>
              <a:t>防御的密码攻击</a:t>
            </a:r>
            <a:endParaRPr lang="en-US" altLang="zh-CN" sz="2000" dirty="0"/>
          </a:p>
          <a:p>
            <a:pPr eaLnBrk="1" hangingPunct="1">
              <a:lnSpc>
                <a:spcPct val="60000"/>
              </a:lnSpc>
              <a:spcBef>
                <a:spcPct val="50000"/>
              </a:spcBef>
              <a:buClr>
                <a:srgbClr val="1F3F5F"/>
              </a:buClr>
              <a:buFontTx/>
              <a:buChar char="•"/>
            </a:pPr>
            <a:r>
              <a:rPr lang="zh-CN" altLang="en-US" sz="2000" dirty="0"/>
              <a:t>现有分析方法优化</a:t>
            </a:r>
          </a:p>
          <a:p>
            <a:pPr eaLnBrk="1" hangingPunct="1">
              <a:lnSpc>
                <a:spcPct val="60000"/>
              </a:lnSpc>
              <a:spcBef>
                <a:spcPct val="50000"/>
              </a:spcBef>
              <a:buClr>
                <a:srgbClr val="1F3F5F"/>
              </a:buClr>
              <a:buFontTx/>
              <a:buChar char="•"/>
            </a:pPr>
            <a:r>
              <a:rPr lang="zh-CN" altLang="en-US" sz="2000" dirty="0"/>
              <a:t>新型分析方法提出</a:t>
            </a:r>
          </a:p>
        </p:txBody>
      </p:sp>
      <p:sp>
        <p:nvSpPr>
          <p:cNvPr id="104487" name="Text Box 37"/>
          <p:cNvSpPr txBox="1">
            <a:spLocks noChangeArrowheads="1"/>
          </p:cNvSpPr>
          <p:nvPr/>
        </p:nvSpPr>
        <p:spPr bwMode="black">
          <a:xfrm>
            <a:off x="758614" y="6922347"/>
            <a:ext cx="2679983" cy="99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marL="120650" indent="-120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lnSpc>
                <a:spcPct val="60000"/>
              </a:lnSpc>
              <a:spcBef>
                <a:spcPct val="50000"/>
              </a:spcBef>
              <a:buClr>
                <a:srgbClr val="1F3F5F"/>
              </a:buClr>
              <a:buFontTx/>
              <a:buChar char="•"/>
            </a:pPr>
            <a:r>
              <a:rPr lang="zh-CN" altLang="en-US" sz="2000" dirty="0"/>
              <a:t>设计方式科学化</a:t>
            </a:r>
            <a:endParaRPr lang="en-US" altLang="zh-CN" sz="2000" dirty="0"/>
          </a:p>
          <a:p>
            <a:pPr eaLnBrk="1" hangingPunct="1">
              <a:lnSpc>
                <a:spcPct val="60000"/>
              </a:lnSpc>
              <a:spcBef>
                <a:spcPct val="50000"/>
              </a:spcBef>
              <a:buClr>
                <a:srgbClr val="1F3F5F"/>
              </a:buClr>
              <a:buFontTx/>
              <a:buChar char="•"/>
            </a:pPr>
            <a:r>
              <a:rPr lang="zh-CN" altLang="en-US" sz="2000" dirty="0"/>
              <a:t>实现方法灵活化</a:t>
            </a:r>
            <a:endParaRPr lang="en-US" altLang="zh-CN" sz="2000" dirty="0"/>
          </a:p>
          <a:p>
            <a:pPr eaLnBrk="1" hangingPunct="1">
              <a:lnSpc>
                <a:spcPct val="60000"/>
              </a:lnSpc>
              <a:spcBef>
                <a:spcPct val="50000"/>
              </a:spcBef>
              <a:buClr>
                <a:srgbClr val="1F3F5F"/>
              </a:buClr>
              <a:buFontTx/>
              <a:buChar char="•"/>
            </a:pPr>
            <a:r>
              <a:rPr lang="zh-CN" altLang="en-US" sz="2000" dirty="0"/>
              <a:t>部署应用体系化</a:t>
            </a:r>
          </a:p>
        </p:txBody>
      </p:sp>
      <p:sp>
        <p:nvSpPr>
          <p:cNvPr id="104488" name="Text Box 38"/>
          <p:cNvSpPr txBox="1">
            <a:spLocks noChangeArrowheads="1"/>
          </p:cNvSpPr>
          <p:nvPr/>
        </p:nvSpPr>
        <p:spPr bwMode="black">
          <a:xfrm>
            <a:off x="9103361" y="6922347"/>
            <a:ext cx="3087671" cy="99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lvl1pPr marL="120650" indent="-1206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lnSpc>
                <a:spcPct val="60000"/>
              </a:lnSpc>
              <a:spcBef>
                <a:spcPct val="50000"/>
              </a:spcBef>
              <a:buClr>
                <a:srgbClr val="1F3F5F"/>
              </a:buClr>
              <a:buFontTx/>
              <a:buChar char="•"/>
            </a:pPr>
            <a:r>
              <a:rPr lang="zh-CN" altLang="en-US" sz="2000" dirty="0"/>
              <a:t>分析应用通用化</a:t>
            </a:r>
            <a:endParaRPr lang="en-US" altLang="zh-CN" sz="2000" dirty="0"/>
          </a:p>
          <a:p>
            <a:pPr eaLnBrk="1" hangingPunct="1">
              <a:lnSpc>
                <a:spcPct val="60000"/>
              </a:lnSpc>
              <a:spcBef>
                <a:spcPct val="50000"/>
              </a:spcBef>
              <a:buClr>
                <a:srgbClr val="1F3F5F"/>
              </a:buClr>
              <a:buFontTx/>
              <a:buChar char="•"/>
            </a:pPr>
            <a:r>
              <a:rPr lang="zh-CN" altLang="en-US" sz="2000" dirty="0"/>
              <a:t>分析应用广泛化</a:t>
            </a:r>
            <a:endParaRPr lang="en-US" altLang="zh-CN" sz="2000" dirty="0"/>
          </a:p>
          <a:p>
            <a:pPr eaLnBrk="1" hangingPunct="1">
              <a:lnSpc>
                <a:spcPct val="60000"/>
              </a:lnSpc>
              <a:spcBef>
                <a:spcPct val="50000"/>
              </a:spcBef>
              <a:buClr>
                <a:srgbClr val="1F3F5F"/>
              </a:buClr>
              <a:buFontTx/>
              <a:buChar char="•"/>
            </a:pPr>
            <a:r>
              <a:rPr lang="zh-CN" altLang="en-US" sz="2000" dirty="0"/>
              <a:t>分析应用交叉化</a:t>
            </a:r>
          </a:p>
        </p:txBody>
      </p:sp>
      <p:grpSp>
        <p:nvGrpSpPr>
          <p:cNvPr id="42" name="组合 4"/>
          <p:cNvGrpSpPr>
            <a:grpSpLocks/>
          </p:cNvGrpSpPr>
          <p:nvPr/>
        </p:nvGrpSpPr>
        <p:grpSpPr bwMode="auto">
          <a:xfrm>
            <a:off x="8423613" y="124272"/>
            <a:ext cx="4199467" cy="589281"/>
            <a:chOff x="288838" y="21598"/>
            <a:chExt cx="4278985" cy="590400"/>
          </a:xfrm>
        </p:grpSpPr>
        <p:sp>
          <p:nvSpPr>
            <p:cNvPr id="43" name="圆角矩形 42"/>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4" name="圆角矩形 4"/>
            <p:cNvSpPr/>
            <p:nvPr/>
          </p:nvSpPr>
          <p:spPr>
            <a:xfrm>
              <a:off x="317394" y="51006"/>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国内外研究现状及分析</a:t>
              </a:r>
            </a:p>
          </p:txBody>
        </p:sp>
      </p:grpSp>
      <p:sp>
        <p:nvSpPr>
          <p:cNvPr id="45" name="AutoShape 38"/>
          <p:cNvSpPr>
            <a:spLocks noChangeArrowheads="1"/>
          </p:cNvSpPr>
          <p:nvPr/>
        </p:nvSpPr>
        <p:spPr bwMode="gray">
          <a:xfrm>
            <a:off x="7232229" y="52264"/>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46" name="Text Box 40"/>
          <p:cNvSpPr txBox="1">
            <a:spLocks noChangeArrowheads="1"/>
          </p:cNvSpPr>
          <p:nvPr/>
        </p:nvSpPr>
        <p:spPr bwMode="gray">
          <a:xfrm>
            <a:off x="7507678" y="83272"/>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47" name="AutoShape 5"/>
          <p:cNvSpPr>
            <a:spLocks noChangeArrowheads="1"/>
          </p:cNvSpPr>
          <p:nvPr/>
        </p:nvSpPr>
        <p:spPr bwMode="gray">
          <a:xfrm>
            <a:off x="1875700" y="1132384"/>
            <a:ext cx="3781425" cy="500063"/>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2.1 </a:t>
            </a:r>
            <a:r>
              <a:rPr lang="zh-CN" altLang="en-US" sz="2800" dirty="0">
                <a:solidFill>
                  <a:srgbClr val="000000"/>
                </a:solidFill>
                <a:latin typeface="华文中宋" pitchFamily="2" charset="-122"/>
                <a:ea typeface="华文中宋" pitchFamily="2" charset="-122"/>
              </a:rPr>
              <a:t>发展历程</a:t>
            </a:r>
          </a:p>
        </p:txBody>
      </p:sp>
      <p:sp>
        <p:nvSpPr>
          <p:cNvPr id="48" name="矩形 47"/>
          <p:cNvSpPr/>
          <p:nvPr/>
        </p:nvSpPr>
        <p:spPr>
          <a:xfrm>
            <a:off x="1461840" y="1996480"/>
            <a:ext cx="7609776" cy="461665"/>
          </a:xfrm>
          <a:prstGeom prst="rect">
            <a:avLst/>
          </a:prstGeom>
        </p:spPr>
        <p:txBody>
          <a:bodyPr wrap="none">
            <a:spAutoFit/>
          </a:bodyPr>
          <a:lstStyle/>
          <a:p>
            <a:r>
              <a:rPr lang="zh-CN" altLang="en-US" sz="2400" b="1" dirty="0">
                <a:solidFill>
                  <a:srgbClr val="C00000"/>
                </a:solidFill>
              </a:rPr>
              <a:t>鼎盛期：旁路分析、评估、防御、应用研究将更加深化</a:t>
            </a:r>
            <a:endParaRPr lang="en-US" altLang="zh-CN" sz="2400" b="1" dirty="0">
              <a:solidFill>
                <a:srgbClr val="C00000"/>
              </a:solidFill>
            </a:endParaRPr>
          </a:p>
        </p:txBody>
      </p:sp>
    </p:spTree>
    <p:extLst>
      <p:ext uri="{BB962C8B-B14F-4D97-AF65-F5344CB8AC3E}">
        <p14:creationId xmlns:p14="http://schemas.microsoft.com/office/powerpoint/2010/main" val="747529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7267" name="Rectangle 3"/>
          <p:cNvSpPr>
            <a:spLocks noGrp="1" noChangeArrowheads="1"/>
          </p:cNvSpPr>
          <p:nvPr>
            <p:ph type="title" idx="4294967295"/>
          </p:nvPr>
        </p:nvSpPr>
        <p:spPr>
          <a:xfrm>
            <a:off x="11271250" y="1781175"/>
            <a:ext cx="1733550" cy="1082675"/>
          </a:xfrm>
          <a:prstGeom prst="rect">
            <a:avLst/>
          </a:prstGeom>
        </p:spPr>
        <p:txBody>
          <a:bodyPr anchor="ctr"/>
          <a:lstStyle/>
          <a:p>
            <a:pPr eaLnBrk="1" hangingPunct="1"/>
            <a:r>
              <a:rPr lang="zh-CN" altLang="en-US" sz="4000" b="1" dirty="0">
                <a:solidFill>
                  <a:srgbClr val="006666"/>
                </a:solidFill>
                <a:latin typeface="华文中宋" pitchFamily="2" charset="-122"/>
                <a:ea typeface="华文中宋" pitchFamily="2" charset="-122"/>
              </a:rPr>
              <a:t>美国 </a:t>
            </a:r>
          </a:p>
        </p:txBody>
      </p:sp>
      <p:sp>
        <p:nvSpPr>
          <p:cNvPr id="30723" name="矩形 3"/>
          <p:cNvSpPr>
            <a:spLocks noChangeArrowheads="1"/>
          </p:cNvSpPr>
          <p:nvPr/>
        </p:nvSpPr>
        <p:spPr bwMode="auto">
          <a:xfrm>
            <a:off x="1074489" y="2874681"/>
            <a:ext cx="10945707" cy="538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p>
            <a:pPr>
              <a:lnSpc>
                <a:spcPct val="150000"/>
              </a:lnSpc>
            </a:pPr>
            <a:r>
              <a:rPr lang="zh-CN" altLang="en-US" sz="2800" dirty="0">
                <a:latin typeface="华文中宋" pitchFamily="2" charset="-122"/>
                <a:ea typeface="华文中宋" pitchFamily="2" charset="-122"/>
              </a:rPr>
              <a:t>    </a:t>
            </a:r>
            <a:r>
              <a:rPr lang="zh-CN" altLang="en-US" sz="2800" dirty="0">
                <a:latin typeface="华文中宋" pitchFamily="2" charset="-122"/>
                <a:ea typeface="华文中宋" pitchFamily="2" charset="-122"/>
                <a:cs typeface="Times New Roman" pitchFamily="18" charset="0"/>
              </a:rPr>
              <a:t>不论是早期的</a:t>
            </a:r>
            <a:r>
              <a:rPr lang="en-US" altLang="zh-CN" sz="2800" dirty="0">
                <a:latin typeface="华文中宋" pitchFamily="2" charset="-122"/>
                <a:ea typeface="华文中宋" pitchFamily="2" charset="-122"/>
                <a:cs typeface="Times New Roman" pitchFamily="18" charset="0"/>
              </a:rPr>
              <a:t>TEMPEST</a:t>
            </a:r>
            <a:r>
              <a:rPr lang="zh-CN" altLang="en-US" sz="2800" dirty="0">
                <a:latin typeface="华文中宋" pitchFamily="2" charset="-122"/>
                <a:ea typeface="华文中宋" pitchFamily="2" charset="-122"/>
                <a:cs typeface="Times New Roman" pitchFamily="18" charset="0"/>
              </a:rPr>
              <a:t>研究、</a:t>
            </a:r>
            <a:r>
              <a:rPr lang="en-US" altLang="zh-CN" sz="2800" dirty="0">
                <a:latin typeface="华文中宋" pitchFamily="2" charset="-122"/>
                <a:ea typeface="华文中宋" pitchFamily="2" charset="-122"/>
                <a:cs typeface="Times New Roman" pitchFamily="18" charset="0"/>
              </a:rPr>
              <a:t>1976</a:t>
            </a:r>
            <a:r>
              <a:rPr lang="zh-CN" altLang="en-US" sz="2800" dirty="0">
                <a:latin typeface="华文中宋" pitchFamily="2" charset="-122"/>
                <a:ea typeface="华文中宋" pitchFamily="2" charset="-122"/>
                <a:cs typeface="Times New Roman" pitchFamily="18" charset="0"/>
              </a:rPr>
              <a:t>年</a:t>
            </a:r>
            <a:r>
              <a:rPr lang="en-US" altLang="zh-CN" sz="2800" dirty="0">
                <a:latin typeface="华文中宋" pitchFamily="2" charset="-122"/>
                <a:ea typeface="华文中宋" pitchFamily="2" charset="-122"/>
                <a:cs typeface="Times New Roman" pitchFamily="18" charset="0"/>
              </a:rPr>
              <a:t>DES</a:t>
            </a:r>
            <a:r>
              <a:rPr lang="zh-CN" altLang="en-US" sz="2800" dirty="0">
                <a:latin typeface="华文中宋" pitchFamily="2" charset="-122"/>
                <a:ea typeface="华文中宋" pitchFamily="2" charset="-122"/>
                <a:cs typeface="Times New Roman" pitchFamily="18" charset="0"/>
              </a:rPr>
              <a:t>分组密码、</a:t>
            </a:r>
            <a:r>
              <a:rPr lang="en-US" altLang="zh-CN" sz="2800" dirty="0">
                <a:latin typeface="华文中宋" pitchFamily="2" charset="-122"/>
                <a:ea typeface="华文中宋" pitchFamily="2" charset="-122"/>
                <a:cs typeface="Times New Roman" pitchFamily="18" charset="0"/>
              </a:rPr>
              <a:t>1977</a:t>
            </a:r>
            <a:r>
              <a:rPr lang="zh-CN" altLang="en-US" sz="2800" dirty="0">
                <a:latin typeface="华文中宋" pitchFamily="2" charset="-122"/>
                <a:ea typeface="华文中宋" pitchFamily="2" charset="-122"/>
                <a:cs typeface="Times New Roman" pitchFamily="18" charset="0"/>
              </a:rPr>
              <a:t>年</a:t>
            </a:r>
            <a:r>
              <a:rPr lang="en-US" altLang="zh-CN" sz="2800" dirty="0">
                <a:latin typeface="华文中宋" pitchFamily="2" charset="-122"/>
                <a:ea typeface="华文中宋" pitchFamily="2" charset="-122"/>
                <a:cs typeface="Times New Roman" pitchFamily="18" charset="0"/>
              </a:rPr>
              <a:t>RSA</a:t>
            </a:r>
            <a:r>
              <a:rPr lang="zh-CN" altLang="en-US" sz="2800" dirty="0">
                <a:latin typeface="华文中宋" pitchFamily="2" charset="-122"/>
                <a:ea typeface="华文中宋" pitchFamily="2" charset="-122"/>
                <a:cs typeface="Times New Roman" pitchFamily="18" charset="0"/>
              </a:rPr>
              <a:t>公钥密码、</a:t>
            </a:r>
            <a:r>
              <a:rPr lang="en-US" altLang="zh-CN" sz="2800" dirty="0">
                <a:latin typeface="华文中宋" pitchFamily="2" charset="-122"/>
                <a:ea typeface="华文中宋" pitchFamily="2" charset="-122"/>
                <a:cs typeface="Times New Roman" pitchFamily="18" charset="0"/>
              </a:rPr>
              <a:t>1992</a:t>
            </a:r>
            <a:r>
              <a:rPr lang="zh-CN" altLang="en-US" sz="2800" dirty="0">
                <a:latin typeface="华文中宋" pitchFamily="2" charset="-122"/>
                <a:ea typeface="华文中宋" pitchFamily="2" charset="-122"/>
                <a:cs typeface="Times New Roman" pitchFamily="18" charset="0"/>
              </a:rPr>
              <a:t>年</a:t>
            </a:r>
            <a:r>
              <a:rPr lang="en-US" altLang="zh-CN" sz="2800" dirty="0">
                <a:latin typeface="华文中宋" pitchFamily="2" charset="-122"/>
                <a:ea typeface="华文中宋" pitchFamily="2" charset="-122"/>
                <a:cs typeface="Times New Roman" pitchFamily="18" charset="0"/>
              </a:rPr>
              <a:t>SHA</a:t>
            </a:r>
            <a:r>
              <a:rPr lang="zh-CN" altLang="en-US" sz="2800" dirty="0">
                <a:latin typeface="华文中宋" pitchFamily="2" charset="-122"/>
                <a:ea typeface="华文中宋" pitchFamily="2" charset="-122"/>
                <a:cs typeface="Times New Roman" pitchFamily="18" charset="0"/>
              </a:rPr>
              <a:t>杂凑算法、</a:t>
            </a:r>
            <a:r>
              <a:rPr lang="en-US" altLang="zh-CN" sz="2800" dirty="0">
                <a:latin typeface="华文中宋" pitchFamily="2" charset="-122"/>
                <a:ea typeface="华文中宋" pitchFamily="2" charset="-122"/>
                <a:cs typeface="Times New Roman" pitchFamily="18" charset="0"/>
              </a:rPr>
              <a:t>1997</a:t>
            </a:r>
            <a:r>
              <a:rPr lang="zh-CN" altLang="en-US" sz="2800" dirty="0">
                <a:latin typeface="华文中宋" pitchFamily="2" charset="-122"/>
                <a:ea typeface="华文中宋" pitchFamily="2" charset="-122"/>
                <a:cs typeface="Times New Roman" pitchFamily="18" charset="0"/>
              </a:rPr>
              <a:t>年</a:t>
            </a:r>
            <a:r>
              <a:rPr lang="en-US" altLang="zh-CN" sz="2800" dirty="0">
                <a:latin typeface="华文中宋" pitchFamily="2" charset="-122"/>
                <a:ea typeface="华文中宋" pitchFamily="2" charset="-122"/>
                <a:cs typeface="Times New Roman" pitchFamily="18" charset="0"/>
              </a:rPr>
              <a:t>AES</a:t>
            </a:r>
            <a:r>
              <a:rPr lang="zh-CN" altLang="en-US" sz="2800" dirty="0">
                <a:latin typeface="华文中宋" pitchFamily="2" charset="-122"/>
                <a:ea typeface="华文中宋" pitchFamily="2" charset="-122"/>
                <a:cs typeface="Times New Roman" pitchFamily="18" charset="0"/>
              </a:rPr>
              <a:t>分组密码、</a:t>
            </a:r>
            <a:r>
              <a:rPr lang="en-US" altLang="zh-CN" sz="2800" dirty="0">
                <a:latin typeface="华文中宋" pitchFamily="2" charset="-122"/>
                <a:ea typeface="华文中宋" pitchFamily="2" charset="-122"/>
                <a:cs typeface="Times New Roman" pitchFamily="18" charset="0"/>
              </a:rPr>
              <a:t>2008</a:t>
            </a:r>
            <a:r>
              <a:rPr lang="zh-CN" altLang="en-US" sz="2800" dirty="0">
                <a:latin typeface="华文中宋" pitchFamily="2" charset="-122"/>
                <a:ea typeface="华文中宋" pitchFamily="2" charset="-122"/>
                <a:cs typeface="Times New Roman" pitchFamily="18" charset="0"/>
              </a:rPr>
              <a:t>年</a:t>
            </a:r>
            <a:r>
              <a:rPr lang="en-US" altLang="zh-CN" sz="2800" dirty="0">
                <a:latin typeface="华文中宋" pitchFamily="2" charset="-122"/>
                <a:ea typeface="华文中宋" pitchFamily="2" charset="-122"/>
                <a:cs typeface="Times New Roman" pitchFamily="18" charset="0"/>
              </a:rPr>
              <a:t>SHA-3</a:t>
            </a:r>
            <a:r>
              <a:rPr lang="zh-CN" altLang="en-US" sz="2800" dirty="0">
                <a:latin typeface="华文中宋" pitchFamily="2" charset="-122"/>
                <a:ea typeface="华文中宋" pitchFamily="2" charset="-122"/>
                <a:cs typeface="Times New Roman" pitchFamily="18" charset="0"/>
              </a:rPr>
              <a:t>杂凑算法征集，还是密码实现攻击研究，美国一直是密码学领域的主导者。</a:t>
            </a:r>
            <a:endParaRPr lang="en-US" altLang="zh-CN" sz="2800" dirty="0">
              <a:latin typeface="华文中宋" pitchFamily="2" charset="-122"/>
              <a:ea typeface="华文中宋" pitchFamily="2" charset="-122"/>
              <a:cs typeface="Times New Roman" pitchFamily="18" charset="0"/>
            </a:endParaRPr>
          </a:p>
          <a:p>
            <a:pPr>
              <a:lnSpc>
                <a:spcPct val="150000"/>
              </a:lnSpc>
            </a:pPr>
            <a:endParaRPr lang="en-US" altLang="zh-CN" sz="2800" dirty="0">
              <a:latin typeface="华文中宋" pitchFamily="2" charset="-122"/>
              <a:ea typeface="华文中宋" pitchFamily="2" charset="-122"/>
              <a:cs typeface="Times New Roman" pitchFamily="18" charset="0"/>
            </a:endParaRPr>
          </a:p>
          <a:p>
            <a:pPr>
              <a:lnSpc>
                <a:spcPct val="150000"/>
              </a:lnSpc>
            </a:pPr>
            <a:r>
              <a:rPr lang="en-US" altLang="zh-CN" sz="2800" dirty="0">
                <a:latin typeface="华文中宋" pitchFamily="2" charset="-122"/>
                <a:ea typeface="华文中宋" pitchFamily="2" charset="-122"/>
                <a:cs typeface="Times New Roman" pitchFamily="18" charset="0"/>
              </a:rPr>
              <a:t>    </a:t>
            </a:r>
            <a:r>
              <a:rPr lang="zh-CN" altLang="en-US" sz="2800" dirty="0">
                <a:latin typeface="华文中宋" pitchFamily="2" charset="-122"/>
                <a:ea typeface="华文中宋" pitchFamily="2" charset="-122"/>
                <a:cs typeface="Times New Roman" pitchFamily="18" charset="0"/>
              </a:rPr>
              <a:t>计时攻击、功耗攻击均为美国人</a:t>
            </a:r>
            <a:r>
              <a:rPr lang="en-US" altLang="zh-CN" sz="2800" dirty="0">
                <a:latin typeface="华文中宋" pitchFamily="2" charset="-122"/>
                <a:ea typeface="华文中宋" pitchFamily="2" charset="-122"/>
                <a:cs typeface="Times New Roman" pitchFamily="18" charset="0"/>
              </a:rPr>
              <a:t>Kocher</a:t>
            </a:r>
            <a:r>
              <a:rPr lang="zh-CN" altLang="en-US" sz="2800" dirty="0">
                <a:latin typeface="华文中宋" pitchFamily="2" charset="-122"/>
                <a:ea typeface="华文中宋" pitchFamily="2" charset="-122"/>
                <a:cs typeface="Times New Roman" pitchFamily="18" charset="0"/>
              </a:rPr>
              <a:t>首次提出，声音攻击则由斯坦福大学</a:t>
            </a:r>
            <a:r>
              <a:rPr lang="en-US" altLang="zh-CN" sz="2800" dirty="0">
                <a:latin typeface="华文中宋" pitchFamily="2" charset="-122"/>
                <a:ea typeface="华文中宋" pitchFamily="2" charset="-122"/>
                <a:cs typeface="Times New Roman" pitchFamily="18" charset="0"/>
              </a:rPr>
              <a:t>MIT</a:t>
            </a:r>
            <a:r>
              <a:rPr lang="zh-CN" altLang="en-US" sz="2800" dirty="0">
                <a:latin typeface="华文中宋" pitchFamily="2" charset="-122"/>
                <a:ea typeface="华文中宋" pitchFamily="2" charset="-122"/>
                <a:cs typeface="Times New Roman" pitchFamily="18" charset="0"/>
              </a:rPr>
              <a:t>实验室教授</a:t>
            </a:r>
            <a:r>
              <a:rPr lang="en-US" altLang="zh-CN" sz="2800" dirty="0" err="1">
                <a:latin typeface="华文中宋" pitchFamily="2" charset="-122"/>
                <a:ea typeface="华文中宋" pitchFamily="2" charset="-122"/>
                <a:cs typeface="Times New Roman" pitchFamily="18" charset="0"/>
              </a:rPr>
              <a:t>Adi</a:t>
            </a:r>
            <a:r>
              <a:rPr lang="en-US" altLang="zh-CN" sz="2800" dirty="0">
                <a:latin typeface="华文中宋" pitchFamily="2" charset="-122"/>
                <a:ea typeface="华文中宋" pitchFamily="2" charset="-122"/>
                <a:cs typeface="Times New Roman" pitchFamily="18" charset="0"/>
              </a:rPr>
              <a:t> Shamir</a:t>
            </a:r>
            <a:r>
              <a:rPr lang="zh-CN" altLang="en-US" sz="2800" dirty="0">
                <a:latin typeface="华文中宋" pitchFamily="2" charset="-122"/>
                <a:ea typeface="华文中宋" pitchFamily="2" charset="-122"/>
                <a:cs typeface="Times New Roman" pitchFamily="18" charset="0"/>
              </a:rPr>
              <a:t>和学生</a:t>
            </a:r>
            <a:r>
              <a:rPr lang="en-US" altLang="zh-CN" sz="2800" dirty="0" err="1">
                <a:latin typeface="华文中宋" pitchFamily="2" charset="-122"/>
                <a:ea typeface="华文中宋" pitchFamily="2" charset="-122"/>
                <a:cs typeface="Times New Roman" pitchFamily="18" charset="0"/>
              </a:rPr>
              <a:t>Eran</a:t>
            </a:r>
            <a:r>
              <a:rPr lang="en-US" altLang="zh-CN" sz="2800" dirty="0">
                <a:latin typeface="华文中宋" pitchFamily="2" charset="-122"/>
                <a:ea typeface="华文中宋" pitchFamily="2" charset="-122"/>
                <a:cs typeface="Times New Roman" pitchFamily="18" charset="0"/>
              </a:rPr>
              <a:t> </a:t>
            </a:r>
            <a:r>
              <a:rPr lang="en-US" altLang="zh-CN" sz="2800" dirty="0" err="1">
                <a:latin typeface="华文中宋" pitchFamily="2" charset="-122"/>
                <a:ea typeface="华文中宋" pitchFamily="2" charset="-122"/>
                <a:cs typeface="Times New Roman" pitchFamily="18" charset="0"/>
              </a:rPr>
              <a:t>Tromer</a:t>
            </a:r>
            <a:r>
              <a:rPr lang="zh-CN" altLang="en-US" sz="2800" dirty="0">
                <a:latin typeface="华文中宋" pitchFamily="2" charset="-122"/>
                <a:ea typeface="华文中宋" pitchFamily="2" charset="-122"/>
                <a:cs typeface="Times New Roman" pitchFamily="18" charset="0"/>
              </a:rPr>
              <a:t>提出，此后，美国许多密码研究机构在此基础上进行了进一步的深入研究。</a:t>
            </a:r>
          </a:p>
        </p:txBody>
      </p:sp>
      <p:grpSp>
        <p:nvGrpSpPr>
          <p:cNvPr id="5" name="组合 4"/>
          <p:cNvGrpSpPr>
            <a:grpSpLocks/>
          </p:cNvGrpSpPr>
          <p:nvPr/>
        </p:nvGrpSpPr>
        <p:grpSpPr bwMode="auto">
          <a:xfrm>
            <a:off x="8423613" y="124272"/>
            <a:ext cx="4199467" cy="589281"/>
            <a:chOff x="288838" y="21598"/>
            <a:chExt cx="4278985" cy="590400"/>
          </a:xfrm>
        </p:grpSpPr>
        <p:sp>
          <p:nvSpPr>
            <p:cNvPr id="6" name="圆角矩形 5"/>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7" name="圆角矩形 4"/>
            <p:cNvSpPr/>
            <p:nvPr/>
          </p:nvSpPr>
          <p:spPr>
            <a:xfrm>
              <a:off x="317394" y="51006"/>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国内外研究现状及分析</a:t>
              </a:r>
            </a:p>
          </p:txBody>
        </p:sp>
      </p:grpSp>
      <p:sp>
        <p:nvSpPr>
          <p:cNvPr id="9" name="AutoShape 38"/>
          <p:cNvSpPr>
            <a:spLocks noChangeArrowheads="1"/>
          </p:cNvSpPr>
          <p:nvPr/>
        </p:nvSpPr>
        <p:spPr bwMode="gray">
          <a:xfrm>
            <a:off x="7232229" y="52264"/>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0" name="Text Box 40"/>
          <p:cNvSpPr txBox="1">
            <a:spLocks noChangeArrowheads="1"/>
          </p:cNvSpPr>
          <p:nvPr/>
        </p:nvSpPr>
        <p:spPr bwMode="gray">
          <a:xfrm>
            <a:off x="7507678" y="83272"/>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11" name="AutoShape 6"/>
          <p:cNvSpPr>
            <a:spLocks noChangeArrowheads="1"/>
          </p:cNvSpPr>
          <p:nvPr/>
        </p:nvSpPr>
        <p:spPr bwMode="gray">
          <a:xfrm>
            <a:off x="1461840" y="1204392"/>
            <a:ext cx="3781425" cy="498475"/>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2.2 </a:t>
            </a:r>
            <a:r>
              <a:rPr lang="zh-CN" altLang="en-US" sz="2800" dirty="0">
                <a:solidFill>
                  <a:srgbClr val="000000"/>
                </a:solidFill>
                <a:latin typeface="华文中宋" pitchFamily="2" charset="-122"/>
                <a:ea typeface="华文中宋" pitchFamily="2" charset="-122"/>
              </a:rPr>
              <a:t>各国发展现状</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3453218040"/>
      </p:ext>
    </p:extLst>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38" name="WordArt 30"/>
          <p:cNvSpPr>
            <a:spLocks noChangeArrowheads="1" noChangeShapeType="1" noTextEdit="1"/>
          </p:cNvSpPr>
          <p:nvPr/>
        </p:nvSpPr>
        <p:spPr bwMode="auto">
          <a:xfrm>
            <a:off x="4009814" y="1950720"/>
            <a:ext cx="4185920" cy="659271"/>
          </a:xfrm>
          <a:prstGeom prst="rect">
            <a:avLst/>
          </a:prstGeom>
        </p:spPr>
        <p:txBody>
          <a:bodyPr wrap="none" lIns="130046" tIns="65023" rIns="130046" bIns="65023" fromWordArt="1">
            <a:prstTxWarp prst="textPlain">
              <a:avLst>
                <a:gd name="adj" fmla="val 50000"/>
              </a:avLst>
            </a:prstTxWarp>
          </a:bodyPr>
          <a:lstStyle/>
          <a:p>
            <a:r>
              <a:rPr lang="zh-CN" altLang="en-US" sz="5100" kern="10" dirty="0">
                <a:ln w="635">
                  <a:solidFill>
                    <a:srgbClr val="333333"/>
                  </a:solidFill>
                  <a:round/>
                  <a:headEnd/>
                  <a:tailEnd type="none" w="sm" len="sm"/>
                </a:ln>
                <a:solidFill>
                  <a:srgbClr val="FF6600"/>
                </a:solidFill>
                <a:latin typeface="方正大黑简体"/>
                <a:ea typeface="方正大黑简体"/>
              </a:rPr>
              <a:t>对称密码体制</a:t>
            </a:r>
          </a:p>
        </p:txBody>
      </p:sp>
      <p:grpSp>
        <p:nvGrpSpPr>
          <p:cNvPr id="2" name="Group 48"/>
          <p:cNvGrpSpPr>
            <a:grpSpLocks/>
          </p:cNvGrpSpPr>
          <p:nvPr/>
        </p:nvGrpSpPr>
        <p:grpSpPr bwMode="auto">
          <a:xfrm>
            <a:off x="1235005" y="4846935"/>
            <a:ext cx="10279662" cy="3558257"/>
            <a:chOff x="519" y="1377"/>
            <a:chExt cx="4553" cy="1576"/>
          </a:xfrm>
        </p:grpSpPr>
        <p:cxnSp>
          <p:nvCxnSpPr>
            <p:cNvPr id="23557" name="直接箭头连接符 6"/>
            <p:cNvCxnSpPr>
              <a:cxnSpLocks noChangeShapeType="1"/>
            </p:cNvCxnSpPr>
            <p:nvPr/>
          </p:nvCxnSpPr>
          <p:spPr bwMode="auto">
            <a:xfrm>
              <a:off x="1044" y="2339"/>
              <a:ext cx="434" cy="1"/>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3558" name="矩形 9"/>
            <p:cNvSpPr>
              <a:spLocks noChangeArrowheads="1"/>
            </p:cNvSpPr>
            <p:nvPr/>
          </p:nvSpPr>
          <p:spPr bwMode="auto">
            <a:xfrm>
              <a:off x="1478" y="2056"/>
              <a:ext cx="820" cy="509"/>
            </a:xfrm>
            <a:prstGeom prst="rect">
              <a:avLst/>
            </a:prstGeom>
            <a:solidFill>
              <a:schemeClr val="accent1"/>
            </a:solidFill>
            <a:ln w="9525" algn="ctr">
              <a:solidFill>
                <a:schemeClr val="tx1"/>
              </a:solidFill>
              <a:round/>
              <a:headEnd/>
              <a:tailEnd type="triangle" w="med" len="med"/>
            </a:ln>
          </p:spPr>
          <p:txBody>
            <a:bodyPr anchor="ctr"/>
            <a:lstStyle/>
            <a:p>
              <a:pPr algn="ctr"/>
              <a:r>
                <a:rPr lang="zh-CN" altLang="en-US">
                  <a:latin typeface="Garamond" pitchFamily="18" charset="0"/>
                  <a:ea typeface="宋体" pitchFamily="2" charset="-122"/>
                </a:rPr>
                <a:t>加密</a:t>
              </a:r>
            </a:p>
          </p:txBody>
        </p:sp>
        <p:cxnSp>
          <p:nvCxnSpPr>
            <p:cNvPr id="23559" name="直接箭头连接符 11"/>
            <p:cNvCxnSpPr>
              <a:cxnSpLocks noChangeShapeType="1"/>
              <a:stCxn id="23558" idx="3"/>
              <a:endCxn id="23560" idx="1"/>
            </p:cNvCxnSpPr>
            <p:nvPr/>
          </p:nvCxnSpPr>
          <p:spPr bwMode="auto">
            <a:xfrm>
              <a:off x="2298" y="2310"/>
              <a:ext cx="1012" cy="2"/>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3560" name="矩形 13"/>
            <p:cNvSpPr>
              <a:spLocks noChangeArrowheads="1"/>
            </p:cNvSpPr>
            <p:nvPr/>
          </p:nvSpPr>
          <p:spPr bwMode="auto">
            <a:xfrm>
              <a:off x="3310" y="2056"/>
              <a:ext cx="820" cy="509"/>
            </a:xfrm>
            <a:prstGeom prst="rect">
              <a:avLst/>
            </a:prstGeom>
            <a:solidFill>
              <a:schemeClr val="accent1"/>
            </a:solidFill>
            <a:ln w="9525" algn="ctr">
              <a:solidFill>
                <a:schemeClr val="tx1"/>
              </a:solidFill>
              <a:round/>
              <a:headEnd/>
              <a:tailEnd type="triangle" w="med" len="med"/>
            </a:ln>
          </p:spPr>
          <p:txBody>
            <a:bodyPr anchor="ctr"/>
            <a:lstStyle/>
            <a:p>
              <a:pPr algn="ctr"/>
              <a:r>
                <a:rPr lang="zh-CN" altLang="en-US">
                  <a:latin typeface="Garamond" pitchFamily="18" charset="0"/>
                  <a:ea typeface="宋体" pitchFamily="2" charset="-122"/>
                </a:rPr>
                <a:t>解密</a:t>
              </a:r>
            </a:p>
          </p:txBody>
        </p:sp>
        <p:cxnSp>
          <p:nvCxnSpPr>
            <p:cNvPr id="23561" name="直接箭头连接符 15"/>
            <p:cNvCxnSpPr>
              <a:cxnSpLocks noChangeShapeType="1"/>
            </p:cNvCxnSpPr>
            <p:nvPr/>
          </p:nvCxnSpPr>
          <p:spPr bwMode="auto">
            <a:xfrm>
              <a:off x="4130" y="2282"/>
              <a:ext cx="434" cy="1"/>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3562" name="直接箭头连接符 18"/>
            <p:cNvCxnSpPr>
              <a:cxnSpLocks noChangeShapeType="1"/>
            </p:cNvCxnSpPr>
            <p:nvPr/>
          </p:nvCxnSpPr>
          <p:spPr bwMode="auto">
            <a:xfrm rot="10800000" flipV="1">
              <a:off x="1815" y="1547"/>
              <a:ext cx="724" cy="452"/>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3563" name="直接箭头连接符 20"/>
            <p:cNvCxnSpPr>
              <a:cxnSpLocks noChangeShapeType="1"/>
            </p:cNvCxnSpPr>
            <p:nvPr/>
          </p:nvCxnSpPr>
          <p:spPr bwMode="auto">
            <a:xfrm>
              <a:off x="3021" y="1547"/>
              <a:ext cx="723" cy="452"/>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3564" name="TextBox 27"/>
            <p:cNvSpPr txBox="1">
              <a:spLocks noChangeArrowheads="1"/>
            </p:cNvSpPr>
            <p:nvPr/>
          </p:nvSpPr>
          <p:spPr bwMode="auto">
            <a:xfrm>
              <a:off x="2554" y="2047"/>
              <a:ext cx="471"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zh-CN" altLang="en-US">
                  <a:latin typeface="Garamond" pitchFamily="18" charset="0"/>
                  <a:ea typeface="宋体" pitchFamily="2" charset="-122"/>
                </a:rPr>
                <a:t>密文</a:t>
              </a:r>
              <a:r>
                <a:rPr lang="en-US" altLang="zh-CN">
                  <a:latin typeface="Garamond" pitchFamily="18" charset="0"/>
                  <a:ea typeface="宋体" pitchFamily="2" charset="-122"/>
                </a:rPr>
                <a:t>C</a:t>
              </a:r>
            </a:p>
          </p:txBody>
        </p:sp>
        <p:sp>
          <p:nvSpPr>
            <p:cNvPr id="23565" name="TextBox 28"/>
            <p:cNvSpPr txBox="1">
              <a:spLocks noChangeArrowheads="1"/>
            </p:cNvSpPr>
            <p:nvPr/>
          </p:nvSpPr>
          <p:spPr bwMode="auto">
            <a:xfrm>
              <a:off x="2524" y="1377"/>
              <a:ext cx="414"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en-US" altLang="zh-CN" dirty="0">
                  <a:latin typeface="Garamond" pitchFamily="18" charset="0"/>
                  <a:ea typeface="宋体" pitchFamily="2" charset="-122"/>
                </a:rPr>
                <a:t> </a:t>
              </a:r>
              <a:r>
                <a:rPr lang="zh-CN" altLang="en-US" dirty="0">
                  <a:latin typeface="Garamond" pitchFamily="18" charset="0"/>
                  <a:ea typeface="宋体" pitchFamily="2" charset="-122"/>
                </a:rPr>
                <a:t>密钥</a:t>
              </a:r>
            </a:p>
          </p:txBody>
        </p:sp>
        <p:sp>
          <p:nvSpPr>
            <p:cNvPr id="23566" name="TextBox 29"/>
            <p:cNvSpPr txBox="1">
              <a:spLocks noChangeArrowheads="1"/>
            </p:cNvSpPr>
            <p:nvPr/>
          </p:nvSpPr>
          <p:spPr bwMode="auto">
            <a:xfrm>
              <a:off x="519" y="2226"/>
              <a:ext cx="46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zh-CN" altLang="en-US">
                  <a:latin typeface="Garamond" pitchFamily="18" charset="0"/>
                  <a:ea typeface="宋体" pitchFamily="2" charset="-122"/>
                </a:rPr>
                <a:t>明文</a:t>
              </a:r>
              <a:r>
                <a:rPr lang="en-US" altLang="zh-CN">
                  <a:latin typeface="Garamond" pitchFamily="18" charset="0"/>
                  <a:ea typeface="宋体" pitchFamily="2" charset="-122"/>
                </a:rPr>
                <a:t>P</a:t>
              </a:r>
            </a:p>
          </p:txBody>
        </p:sp>
        <p:sp>
          <p:nvSpPr>
            <p:cNvPr id="23567" name="TextBox 30"/>
            <p:cNvSpPr txBox="1">
              <a:spLocks noChangeArrowheads="1"/>
            </p:cNvSpPr>
            <p:nvPr/>
          </p:nvSpPr>
          <p:spPr bwMode="auto">
            <a:xfrm>
              <a:off x="4612" y="2169"/>
              <a:ext cx="46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zh-CN" altLang="en-US">
                  <a:latin typeface="Garamond" pitchFamily="18" charset="0"/>
                  <a:ea typeface="宋体" pitchFamily="2" charset="-122"/>
                </a:rPr>
                <a:t>明文</a:t>
              </a:r>
              <a:r>
                <a:rPr lang="en-US" altLang="zh-CN">
                  <a:latin typeface="Garamond" pitchFamily="18" charset="0"/>
                  <a:ea typeface="宋体" pitchFamily="2" charset="-122"/>
                </a:rPr>
                <a:t>P</a:t>
              </a:r>
            </a:p>
          </p:txBody>
        </p:sp>
        <p:sp>
          <p:nvSpPr>
            <p:cNvPr id="23568" name="TextBox 31"/>
            <p:cNvSpPr txBox="1">
              <a:spLocks noChangeArrowheads="1"/>
            </p:cNvSpPr>
            <p:nvPr/>
          </p:nvSpPr>
          <p:spPr bwMode="auto">
            <a:xfrm>
              <a:off x="1623" y="2735"/>
              <a:ext cx="52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zh-CN" altLang="en-US" dirty="0">
                  <a:latin typeface="Garamond" pitchFamily="18" charset="0"/>
                  <a:ea typeface="宋体" pitchFamily="2" charset="-122"/>
                </a:rPr>
                <a:t>发送者</a:t>
              </a:r>
            </a:p>
          </p:txBody>
        </p:sp>
        <p:sp>
          <p:nvSpPr>
            <p:cNvPr id="23569" name="TextBox 32"/>
            <p:cNvSpPr txBox="1">
              <a:spLocks noChangeArrowheads="1"/>
            </p:cNvSpPr>
            <p:nvPr/>
          </p:nvSpPr>
          <p:spPr bwMode="auto">
            <a:xfrm>
              <a:off x="3503" y="2735"/>
              <a:ext cx="52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zh-CN" altLang="en-US" dirty="0">
                  <a:latin typeface="Garamond" pitchFamily="18" charset="0"/>
                  <a:ea typeface="宋体" pitchFamily="2" charset="-122"/>
                </a:rPr>
                <a:t>接收者</a:t>
              </a:r>
            </a:p>
          </p:txBody>
        </p:sp>
      </p:grpSp>
      <p:sp>
        <p:nvSpPr>
          <p:cNvPr id="3" name="矩形 2"/>
          <p:cNvSpPr/>
          <p:nvPr/>
        </p:nvSpPr>
        <p:spPr>
          <a:xfrm>
            <a:off x="4872770" y="4354492"/>
            <a:ext cx="2761262" cy="492443"/>
          </a:xfrm>
          <a:prstGeom prst="rect">
            <a:avLst/>
          </a:prstGeom>
        </p:spPr>
        <p:txBody>
          <a:bodyPr wrap="square">
            <a:spAutoFit/>
          </a:bodyPr>
          <a:lstStyle/>
          <a:p>
            <a:r>
              <a:rPr lang="zh-CN" altLang="en-US" dirty="0">
                <a:latin typeface="华文中宋" pitchFamily="2" charset="-122"/>
                <a:ea typeface="华文中宋" pitchFamily="2" charset="-122"/>
              </a:rPr>
              <a:t>加解密密钥相同</a:t>
            </a:r>
            <a:endParaRPr lang="en-US" altLang="zh-CN" dirty="0">
              <a:latin typeface="华文中宋" pitchFamily="2" charset="-122"/>
              <a:ea typeface="华文中宋" pitchFamily="2" charset="-122"/>
            </a:endParaRPr>
          </a:p>
        </p:txBody>
      </p:sp>
      <p:sp>
        <p:nvSpPr>
          <p:cNvPr id="4" name="矩形 3"/>
          <p:cNvSpPr/>
          <p:nvPr/>
        </p:nvSpPr>
        <p:spPr>
          <a:xfrm>
            <a:off x="957784" y="2597089"/>
            <a:ext cx="11034323" cy="1754326"/>
          </a:xfrm>
          <a:prstGeom prst="rect">
            <a:avLst/>
          </a:prstGeom>
        </p:spPr>
        <p:txBody>
          <a:bodyPr wrap="square">
            <a:spAutoFit/>
          </a:bodyPr>
          <a:lstStyle/>
          <a:p>
            <a:pPr>
              <a:lnSpc>
                <a:spcPct val="150000"/>
              </a:lnSpc>
            </a:pPr>
            <a:r>
              <a:rPr lang="zh-CN" altLang="en-US" sz="2400" dirty="0">
                <a:latin typeface="华文中宋" pitchFamily="2" charset="-122"/>
                <a:ea typeface="华文中宋" pitchFamily="2" charset="-122"/>
              </a:rPr>
              <a:t>    源于</a:t>
            </a:r>
            <a:r>
              <a:rPr lang="en-US" altLang="zh-CN" sz="2400" dirty="0">
                <a:latin typeface="华文中宋" pitchFamily="2" charset="-122"/>
                <a:ea typeface="华文中宋" pitchFamily="2" charset="-122"/>
              </a:rPr>
              <a:t>Shannon</a:t>
            </a:r>
            <a:r>
              <a:rPr lang="zh-CN" altLang="en-US" sz="2400" dirty="0">
                <a:latin typeface="华文中宋" pitchFamily="2" charset="-122"/>
                <a:ea typeface="华文中宋" pitchFamily="2" charset="-122"/>
              </a:rPr>
              <a:t>于</a:t>
            </a:r>
            <a:r>
              <a:rPr lang="en-US" altLang="zh-CN" sz="2400" dirty="0">
                <a:latin typeface="华文中宋" pitchFamily="2" charset="-122"/>
                <a:ea typeface="华文中宋" pitchFamily="2" charset="-122"/>
              </a:rPr>
              <a:t>1949</a:t>
            </a:r>
            <a:r>
              <a:rPr lang="zh-CN" altLang="en-US" sz="2400" dirty="0">
                <a:latin typeface="华文中宋" pitchFamily="2" charset="-122"/>
                <a:ea typeface="华文中宋" pitchFamily="2" charset="-122"/>
              </a:rPr>
              <a:t>年发表的论文</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保密系统的通信理论</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，根据加密方式不同可分为序列密码算法和分组密码算法两种。密钥管理复杂，对于</a:t>
            </a:r>
            <a:r>
              <a:rPr lang="en-US" altLang="zh-CN" sz="2400" dirty="0">
                <a:latin typeface="华文中宋" pitchFamily="2" charset="-122"/>
                <a:ea typeface="华文中宋" pitchFamily="2" charset="-122"/>
              </a:rPr>
              <a:t>n</a:t>
            </a:r>
            <a:r>
              <a:rPr lang="zh-CN" altLang="en-US" sz="2400" dirty="0">
                <a:latin typeface="华文中宋" pitchFamily="2" charset="-122"/>
                <a:ea typeface="华文中宋" pitchFamily="2" charset="-122"/>
              </a:rPr>
              <a:t>个用户的计算机网络通信需管理</a:t>
            </a:r>
            <a:r>
              <a:rPr lang="en-US" altLang="zh-CN" sz="2400" dirty="0">
                <a:latin typeface="华文中宋" pitchFamily="2" charset="-122"/>
                <a:ea typeface="华文中宋" pitchFamily="2" charset="-122"/>
              </a:rPr>
              <a:t>n(n-1)/2</a:t>
            </a:r>
            <a:r>
              <a:rPr lang="zh-CN" altLang="en-US" sz="2400" dirty="0">
                <a:latin typeface="华文中宋" pitchFamily="2" charset="-122"/>
                <a:ea typeface="华文中宋" pitchFamily="2" charset="-122"/>
              </a:rPr>
              <a:t>种不同的密钥。</a:t>
            </a:r>
          </a:p>
        </p:txBody>
      </p:sp>
      <p:sp>
        <p:nvSpPr>
          <p:cNvPr id="33" name="矩形 204"/>
          <p:cNvSpPr>
            <a:spLocks noChangeArrowheads="1"/>
          </p:cNvSpPr>
          <p:nvPr/>
        </p:nvSpPr>
        <p:spPr bwMode="auto">
          <a:xfrm>
            <a:off x="1186249" y="8426122"/>
            <a:ext cx="11071427" cy="65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zh-CN" altLang="en-US" sz="3400" dirty="0">
                <a:solidFill>
                  <a:srgbClr val="FF0000"/>
                </a:solidFill>
                <a:ea typeface="黑体" pitchFamily="49" charset="-122"/>
              </a:rPr>
              <a:t>通过多轮迭代混淆（线性变换</a:t>
            </a:r>
            <a:r>
              <a:rPr lang="en-US" altLang="zh-CN" sz="3400" dirty="0">
                <a:solidFill>
                  <a:srgbClr val="FF0000"/>
                </a:solidFill>
                <a:ea typeface="黑体" pitchFamily="49" charset="-122"/>
              </a:rPr>
              <a:t>+</a:t>
            </a:r>
            <a:r>
              <a:rPr lang="zh-CN" altLang="en-US" sz="3400" dirty="0">
                <a:solidFill>
                  <a:srgbClr val="FF0000"/>
                </a:solidFill>
                <a:ea typeface="黑体" pitchFamily="49" charset="-122"/>
              </a:rPr>
              <a:t>非线性变换）确保安全性</a:t>
            </a:r>
          </a:p>
        </p:txBody>
      </p:sp>
      <p:sp>
        <p:nvSpPr>
          <p:cNvPr id="31"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2"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34" name="组合 4"/>
          <p:cNvGrpSpPr>
            <a:grpSpLocks/>
          </p:cNvGrpSpPr>
          <p:nvPr/>
        </p:nvGrpSpPr>
        <p:grpSpPr bwMode="auto">
          <a:xfrm>
            <a:off x="8494634" y="129028"/>
            <a:ext cx="4344470" cy="589281"/>
            <a:chOff x="288838" y="21598"/>
            <a:chExt cx="4278985" cy="590400"/>
          </a:xfrm>
        </p:grpSpPr>
        <p:sp>
          <p:nvSpPr>
            <p:cNvPr id="35" name="圆角矩形 34"/>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6"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Tree>
    <p:extLst>
      <p:ext uri="{BB962C8B-B14F-4D97-AF65-F5344CB8AC3E}">
        <p14:creationId xmlns:p14="http://schemas.microsoft.com/office/powerpoint/2010/main" val="1576108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717" name="Text Box 53"/>
          <p:cNvSpPr txBox="1">
            <a:spLocks noChangeArrowheads="1"/>
          </p:cNvSpPr>
          <p:nvPr/>
        </p:nvSpPr>
        <p:spPr bwMode="auto">
          <a:xfrm>
            <a:off x="650240" y="2271022"/>
            <a:ext cx="11704320" cy="4655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lIns="130046" tIns="65023" rIns="130046" bIns="65023">
            <a:spAutoFit/>
          </a:bodyPr>
          <a:lstStyle>
            <a:lvl1pPr eaLnBrk="0" hangingPunct="0">
              <a:defRPr>
                <a:solidFill>
                  <a:schemeClr val="tx1"/>
                </a:solidFill>
                <a:latin typeface="Arial" pitchFamily="34" charset="0"/>
                <a:ea typeface="黑体" pitchFamily="49" charset="-122"/>
              </a:defRPr>
            </a:lvl1pPr>
            <a:lvl2pPr marL="742950" indent="-285750" eaLnBrk="0" hangingPunct="0">
              <a:defRPr>
                <a:solidFill>
                  <a:schemeClr val="tx1"/>
                </a:solidFill>
                <a:latin typeface="Arial" pitchFamily="34" charset="0"/>
                <a:ea typeface="黑体" pitchFamily="49" charset="-122"/>
              </a:defRPr>
            </a:lvl2pPr>
            <a:lvl3pPr marL="1143000" indent="-228600" eaLnBrk="0" hangingPunct="0">
              <a:defRPr>
                <a:solidFill>
                  <a:schemeClr val="tx1"/>
                </a:solidFill>
                <a:latin typeface="Arial" pitchFamily="34" charset="0"/>
                <a:ea typeface="黑体" pitchFamily="49" charset="-122"/>
              </a:defRPr>
            </a:lvl3pPr>
            <a:lvl4pPr marL="1600200" indent="-228600" eaLnBrk="0" hangingPunct="0">
              <a:defRPr>
                <a:solidFill>
                  <a:schemeClr val="tx1"/>
                </a:solidFill>
                <a:latin typeface="Arial" pitchFamily="34" charset="0"/>
                <a:ea typeface="黑体" pitchFamily="49" charset="-122"/>
              </a:defRPr>
            </a:lvl4pPr>
            <a:lvl5pPr marL="2057400" indent="-228600" eaLnBrk="0" hangingPunct="0">
              <a:defRPr>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a:solidFill>
                  <a:schemeClr val="tx1"/>
                </a:solidFill>
                <a:latin typeface="Arial" pitchFamily="34" charset="0"/>
                <a:ea typeface="黑体" pitchFamily="49" charset="-122"/>
              </a:defRPr>
            </a:lvl9pPr>
          </a:lstStyle>
          <a:p>
            <a:pPr eaLnBrk="1" hangingPunct="1">
              <a:lnSpc>
                <a:spcPct val="150000"/>
              </a:lnSpc>
            </a:pPr>
            <a:r>
              <a:rPr lang="en-US" altLang="zh-CN" sz="2800" dirty="0">
                <a:latin typeface="华文中宋" pitchFamily="2" charset="-122"/>
                <a:ea typeface="华文中宋" pitchFamily="2" charset="-122"/>
              </a:rPr>
              <a:t>       </a:t>
            </a:r>
            <a:r>
              <a:rPr lang="zh-CN" altLang="en-US" sz="2800" dirty="0">
                <a:latin typeface="华文中宋" pitchFamily="2" charset="-122"/>
                <a:ea typeface="华文中宋" pitchFamily="2" charset="-122"/>
              </a:rPr>
              <a:t>近几年来，欧洲地区已经组织</a:t>
            </a:r>
            <a:r>
              <a:rPr lang="zh-CN" altLang="en-US" sz="2800" b="1" dirty="0">
                <a:solidFill>
                  <a:srgbClr val="FF0000"/>
                </a:solidFill>
                <a:latin typeface="华文中宋" pitchFamily="2" charset="-122"/>
                <a:ea typeface="华文中宋" pitchFamily="2" charset="-122"/>
              </a:rPr>
              <a:t>多家密码研究机构和相关产业界共同参与</a:t>
            </a:r>
            <a:r>
              <a:rPr lang="zh-CN" altLang="en-US" sz="2800" dirty="0">
                <a:latin typeface="华文中宋" pitchFamily="2" charset="-122"/>
                <a:ea typeface="华文中宋" pitchFamily="2" charset="-122"/>
              </a:rPr>
              <a:t>一些重大的与旁路攻击研究相关的国际合作计划，引起了世界范围内密码学界的重视，相继开展了</a:t>
            </a:r>
            <a:r>
              <a:rPr lang="en-US" altLang="zh-CN" sz="2800" b="1" dirty="0">
                <a:solidFill>
                  <a:srgbClr val="FF0000"/>
                </a:solidFill>
                <a:latin typeface="华文中宋" pitchFamily="2" charset="-122"/>
                <a:ea typeface="华文中宋" pitchFamily="2" charset="-122"/>
              </a:rPr>
              <a:t>SCARD</a:t>
            </a:r>
            <a:r>
              <a:rPr lang="zh-CN" altLang="en-US" sz="2800" b="1" dirty="0">
                <a:solidFill>
                  <a:srgbClr val="FF0000"/>
                </a:solidFill>
                <a:latin typeface="华文中宋" pitchFamily="2" charset="-122"/>
                <a:ea typeface="华文中宋" pitchFamily="2" charset="-122"/>
              </a:rPr>
              <a:t>计划、</a:t>
            </a:r>
            <a:r>
              <a:rPr lang="en-US" altLang="zh-CN" sz="2800" b="1" dirty="0">
                <a:solidFill>
                  <a:srgbClr val="FF0000"/>
                </a:solidFill>
                <a:latin typeface="华文中宋" pitchFamily="2" charset="-122"/>
                <a:ea typeface="华文中宋" pitchFamily="2" charset="-122"/>
              </a:rPr>
              <a:t>ECRYPTI/II</a:t>
            </a:r>
            <a:r>
              <a:rPr lang="zh-CN" altLang="en-US" sz="2800" b="1" dirty="0">
                <a:solidFill>
                  <a:srgbClr val="FF0000"/>
                </a:solidFill>
                <a:latin typeface="华文中宋" pitchFamily="2" charset="-122"/>
                <a:ea typeface="华文中宋" pitchFamily="2" charset="-122"/>
              </a:rPr>
              <a:t>计划、</a:t>
            </a:r>
            <a:r>
              <a:rPr lang="en-US" altLang="zh-CN" sz="2800" b="1" dirty="0">
                <a:solidFill>
                  <a:srgbClr val="FF0000"/>
                </a:solidFill>
                <a:latin typeface="华文中宋" pitchFamily="2" charset="-122"/>
                <a:ea typeface="华文中宋" pitchFamily="2" charset="-122"/>
              </a:rPr>
              <a:t>CACE</a:t>
            </a:r>
            <a:r>
              <a:rPr lang="zh-CN" altLang="en-US" sz="2800" b="1" dirty="0">
                <a:solidFill>
                  <a:srgbClr val="FF0000"/>
                </a:solidFill>
                <a:latin typeface="华文中宋" pitchFamily="2" charset="-122"/>
                <a:ea typeface="华文中宋" pitchFamily="2" charset="-122"/>
              </a:rPr>
              <a:t>计划</a:t>
            </a:r>
            <a:r>
              <a:rPr lang="zh-CN" altLang="en-US" sz="2800" dirty="0">
                <a:latin typeface="华文中宋" pitchFamily="2" charset="-122"/>
                <a:ea typeface="华文中宋" pitchFamily="2" charset="-122"/>
              </a:rPr>
              <a:t>，对密码设备旁路攻击技术手段、防护、评估进行了大量研究工作，已能够实现对</a:t>
            </a:r>
            <a:r>
              <a:rPr lang="zh-CN" altLang="en-US" sz="2800" b="1" dirty="0">
                <a:solidFill>
                  <a:srgbClr val="FF0000"/>
                </a:solidFill>
                <a:latin typeface="华文中宋" pitchFamily="2" charset="-122"/>
                <a:ea typeface="华文中宋" pitchFamily="2" charset="-122"/>
              </a:rPr>
              <a:t>微控制器、</a:t>
            </a:r>
            <a:r>
              <a:rPr lang="en-US" altLang="zh-CN" sz="2800" b="1" dirty="0">
                <a:solidFill>
                  <a:srgbClr val="FF0000"/>
                </a:solidFill>
                <a:latin typeface="华文中宋" pitchFamily="2" charset="-122"/>
                <a:ea typeface="华文中宋" pitchFamily="2" charset="-122"/>
              </a:rPr>
              <a:t>FPGA</a:t>
            </a:r>
            <a:r>
              <a:rPr lang="zh-CN" altLang="en-US" sz="2800" b="1" dirty="0">
                <a:solidFill>
                  <a:srgbClr val="FF0000"/>
                </a:solidFill>
                <a:latin typeface="华文中宋" pitchFamily="2" charset="-122"/>
                <a:ea typeface="华文中宋" pitchFamily="2" charset="-122"/>
              </a:rPr>
              <a:t>、</a:t>
            </a:r>
            <a:r>
              <a:rPr lang="en-US" altLang="zh-CN" sz="2800" b="1" dirty="0">
                <a:solidFill>
                  <a:srgbClr val="FF0000"/>
                </a:solidFill>
                <a:latin typeface="华文中宋" pitchFamily="2" charset="-122"/>
                <a:ea typeface="华文中宋" pitchFamily="2" charset="-122"/>
              </a:rPr>
              <a:t>ASIC</a:t>
            </a:r>
            <a:r>
              <a:rPr lang="zh-CN" altLang="en-US" sz="2800" b="1" dirty="0">
                <a:solidFill>
                  <a:srgbClr val="FF0000"/>
                </a:solidFill>
                <a:latin typeface="华文中宋" pitchFamily="2" charset="-122"/>
                <a:ea typeface="华文中宋" pitchFamily="2" charset="-122"/>
              </a:rPr>
              <a:t>、</a:t>
            </a:r>
            <a:r>
              <a:rPr lang="en-US" altLang="zh-CN" sz="2800" b="1" dirty="0">
                <a:solidFill>
                  <a:srgbClr val="FF0000"/>
                </a:solidFill>
                <a:latin typeface="华文中宋" pitchFamily="2" charset="-122"/>
                <a:ea typeface="华文中宋" pitchFamily="2" charset="-122"/>
              </a:rPr>
              <a:t>PDA</a:t>
            </a:r>
            <a:r>
              <a:rPr lang="zh-CN" altLang="en-US" sz="2800" b="1" dirty="0">
                <a:solidFill>
                  <a:srgbClr val="FF0000"/>
                </a:solidFill>
                <a:latin typeface="华文中宋" pitchFamily="2" charset="-122"/>
                <a:ea typeface="华文中宋" pitchFamily="2" charset="-122"/>
              </a:rPr>
              <a:t>、</a:t>
            </a:r>
            <a:r>
              <a:rPr lang="en-US" altLang="zh-CN" sz="2800" b="1" dirty="0">
                <a:solidFill>
                  <a:srgbClr val="FF0000"/>
                </a:solidFill>
                <a:latin typeface="华文中宋" pitchFamily="2" charset="-122"/>
                <a:ea typeface="华文中宋" pitchFamily="2" charset="-122"/>
              </a:rPr>
              <a:t>RFID</a:t>
            </a:r>
            <a:r>
              <a:rPr lang="zh-CN" altLang="en-US" sz="2800" dirty="0">
                <a:latin typeface="华文中宋" pitchFamily="2" charset="-122"/>
                <a:ea typeface="华文中宋" pitchFamily="2" charset="-122"/>
              </a:rPr>
              <a:t>等各类密码设备的</a:t>
            </a:r>
            <a:r>
              <a:rPr lang="zh-CN" altLang="en-US" sz="2800" b="1" dirty="0">
                <a:solidFill>
                  <a:srgbClr val="FF0000"/>
                </a:solidFill>
                <a:latin typeface="华文中宋" pitchFamily="2" charset="-122"/>
                <a:ea typeface="华文中宋" pitchFamily="2" charset="-122"/>
              </a:rPr>
              <a:t>计时、</a:t>
            </a:r>
            <a:r>
              <a:rPr lang="en-US" altLang="zh-CN" sz="2800" b="1" dirty="0">
                <a:solidFill>
                  <a:srgbClr val="FF0000"/>
                </a:solidFill>
                <a:latin typeface="华文中宋" pitchFamily="2" charset="-122"/>
                <a:ea typeface="华文中宋" pitchFamily="2" charset="-122"/>
              </a:rPr>
              <a:t>Cache</a:t>
            </a:r>
            <a:r>
              <a:rPr lang="zh-CN" altLang="en-US" sz="2800" b="1" dirty="0">
                <a:solidFill>
                  <a:srgbClr val="FF0000"/>
                </a:solidFill>
                <a:latin typeface="华文中宋" pitchFamily="2" charset="-122"/>
                <a:ea typeface="华文中宋" pitchFamily="2" charset="-122"/>
              </a:rPr>
              <a:t>、功耗、电磁、故障</a:t>
            </a:r>
            <a:r>
              <a:rPr lang="zh-CN" altLang="en-US" sz="2800" dirty="0">
                <a:latin typeface="华文中宋" pitchFamily="2" charset="-122"/>
                <a:ea typeface="华文中宋" pitchFamily="2" charset="-122"/>
              </a:rPr>
              <a:t>攻击，</a:t>
            </a:r>
            <a:r>
              <a:rPr lang="zh-CN" altLang="en-US" sz="2800" b="1" dirty="0">
                <a:solidFill>
                  <a:srgbClr val="FF0000"/>
                </a:solidFill>
                <a:latin typeface="华文中宋" pitchFamily="2" charset="-122"/>
                <a:ea typeface="华文中宋" pitchFamily="2" charset="-122"/>
              </a:rPr>
              <a:t>构建了密码设备实现信息自动化采集和攻击平台</a:t>
            </a:r>
            <a:r>
              <a:rPr lang="en-US" altLang="zh-CN" sz="2800" b="1" dirty="0">
                <a:solidFill>
                  <a:srgbClr val="FF0000"/>
                </a:solidFill>
                <a:latin typeface="华文中宋" pitchFamily="2" charset="-122"/>
                <a:ea typeface="华文中宋" pitchFamily="2" charset="-122"/>
              </a:rPr>
              <a:t>Inspector  SCA</a:t>
            </a:r>
            <a:r>
              <a:rPr lang="zh-CN" altLang="en-US" sz="2800" b="1" dirty="0">
                <a:solidFill>
                  <a:srgbClr val="FF0000"/>
                </a:solidFill>
                <a:latin typeface="华文中宋" pitchFamily="2" charset="-122"/>
                <a:ea typeface="华文中宋" pitchFamily="2" charset="-122"/>
              </a:rPr>
              <a:t>和</a:t>
            </a:r>
            <a:r>
              <a:rPr lang="en-US" altLang="zh-CN" sz="2800" b="1" dirty="0">
                <a:solidFill>
                  <a:srgbClr val="FF0000"/>
                </a:solidFill>
                <a:latin typeface="华文中宋" pitchFamily="2" charset="-122"/>
                <a:ea typeface="华文中宋" pitchFamily="2" charset="-122"/>
              </a:rPr>
              <a:t>Inspector </a:t>
            </a:r>
            <a:r>
              <a:rPr lang="zh-CN" altLang="en-US" sz="2800" b="1" dirty="0">
                <a:solidFill>
                  <a:srgbClr val="FF0000"/>
                </a:solidFill>
                <a:latin typeface="华文中宋" pitchFamily="2" charset="-122"/>
                <a:ea typeface="华文中宋" pitchFamily="2" charset="-122"/>
              </a:rPr>
              <a:t> </a:t>
            </a:r>
            <a:r>
              <a:rPr lang="en-US" altLang="zh-CN" sz="2800" b="1" dirty="0">
                <a:solidFill>
                  <a:srgbClr val="FF0000"/>
                </a:solidFill>
                <a:latin typeface="华文中宋" pitchFamily="2" charset="-122"/>
                <a:ea typeface="华文中宋" pitchFamily="2" charset="-122"/>
              </a:rPr>
              <a:t>FI</a:t>
            </a:r>
            <a:r>
              <a:rPr lang="zh-CN" altLang="en-US" sz="2800" dirty="0">
                <a:latin typeface="华文中宋" pitchFamily="2" charset="-122"/>
                <a:ea typeface="华文中宋" pitchFamily="2" charset="-122"/>
              </a:rPr>
              <a:t>，取得了很多研究成果 。</a:t>
            </a:r>
          </a:p>
        </p:txBody>
      </p:sp>
      <p:pic>
        <p:nvPicPr>
          <p:cNvPr id="369718" name="Picture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1880" y="2500536"/>
            <a:ext cx="9645227" cy="559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pic>
      <p:pic>
        <p:nvPicPr>
          <p:cNvPr id="369719" name="Picture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5976" y="2540658"/>
            <a:ext cx="9861973" cy="56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pic>
      <p:sp>
        <p:nvSpPr>
          <p:cNvPr id="9" name="Rectangle 3"/>
          <p:cNvSpPr txBox="1">
            <a:spLocks noChangeArrowheads="1"/>
          </p:cNvSpPr>
          <p:nvPr/>
        </p:nvSpPr>
        <p:spPr>
          <a:xfrm>
            <a:off x="5851051" y="1416803"/>
            <a:ext cx="1733973" cy="1083733"/>
          </a:xfrm>
          <a:prstGeom prst="rect">
            <a:avLst/>
          </a:prstGeom>
        </p:spPr>
        <p:txBody>
          <a:bodyPr lIns="130046" tIns="65023" rIns="130046" bIns="65023"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r>
              <a:rPr lang="zh-CN" altLang="en-US" sz="4000" b="1" dirty="0">
                <a:solidFill>
                  <a:srgbClr val="006666"/>
                </a:solidFill>
                <a:latin typeface="华文中宋" pitchFamily="2" charset="-122"/>
                <a:ea typeface="华文中宋" pitchFamily="2" charset="-122"/>
              </a:rPr>
              <a:t>欧洲</a:t>
            </a:r>
          </a:p>
        </p:txBody>
      </p:sp>
      <p:grpSp>
        <p:nvGrpSpPr>
          <p:cNvPr id="7" name="组合 4"/>
          <p:cNvGrpSpPr>
            <a:grpSpLocks/>
          </p:cNvGrpSpPr>
          <p:nvPr/>
        </p:nvGrpSpPr>
        <p:grpSpPr bwMode="auto">
          <a:xfrm>
            <a:off x="8423613" y="124272"/>
            <a:ext cx="4199467" cy="589281"/>
            <a:chOff x="288838" y="21598"/>
            <a:chExt cx="4278985" cy="590400"/>
          </a:xfrm>
        </p:grpSpPr>
        <p:sp>
          <p:nvSpPr>
            <p:cNvPr id="8" name="圆角矩形 7"/>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0" name="圆角矩形 4"/>
            <p:cNvSpPr/>
            <p:nvPr/>
          </p:nvSpPr>
          <p:spPr>
            <a:xfrm>
              <a:off x="317394" y="51006"/>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国内外研究现状及分析</a:t>
              </a:r>
            </a:p>
          </p:txBody>
        </p:sp>
      </p:grpSp>
      <p:sp>
        <p:nvSpPr>
          <p:cNvPr id="11" name="AutoShape 38"/>
          <p:cNvSpPr>
            <a:spLocks noChangeArrowheads="1"/>
          </p:cNvSpPr>
          <p:nvPr/>
        </p:nvSpPr>
        <p:spPr bwMode="gray">
          <a:xfrm>
            <a:off x="7232229" y="52264"/>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3" name="Text Box 40"/>
          <p:cNvSpPr txBox="1">
            <a:spLocks noChangeArrowheads="1"/>
          </p:cNvSpPr>
          <p:nvPr/>
        </p:nvSpPr>
        <p:spPr bwMode="gray">
          <a:xfrm>
            <a:off x="7507678" y="83272"/>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14" name="AutoShape 6"/>
          <p:cNvSpPr>
            <a:spLocks noChangeArrowheads="1"/>
          </p:cNvSpPr>
          <p:nvPr/>
        </p:nvSpPr>
        <p:spPr bwMode="gray">
          <a:xfrm>
            <a:off x="1461840" y="1204392"/>
            <a:ext cx="3781425" cy="498475"/>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2.2 </a:t>
            </a:r>
            <a:r>
              <a:rPr lang="zh-CN" altLang="en-US" sz="2800" dirty="0">
                <a:solidFill>
                  <a:srgbClr val="000000"/>
                </a:solidFill>
                <a:latin typeface="华文中宋" pitchFamily="2" charset="-122"/>
                <a:ea typeface="华文中宋" pitchFamily="2" charset="-122"/>
              </a:rPr>
              <a:t>各国发展现状</a:t>
            </a:r>
            <a:endParaRPr lang="en-US" altLang="zh-CN" sz="2800" dirty="0">
              <a:solidFill>
                <a:srgbClr val="000000"/>
              </a:solidFill>
              <a:latin typeface="华文中宋" pitchFamily="2" charset="-122"/>
              <a:ea typeface="华文中宋" pitchFamily="2" charset="-122"/>
            </a:endParaRPr>
          </a:p>
        </p:txBody>
      </p:sp>
      <p:sp>
        <p:nvSpPr>
          <p:cNvPr id="2" name="矩形 1"/>
          <p:cNvSpPr/>
          <p:nvPr/>
        </p:nvSpPr>
        <p:spPr>
          <a:xfrm>
            <a:off x="2613968" y="3364632"/>
            <a:ext cx="2430474" cy="461665"/>
          </a:xfrm>
          <a:prstGeom prst="rect">
            <a:avLst/>
          </a:prstGeom>
        </p:spPr>
        <p:txBody>
          <a:bodyPr wrap="none">
            <a:spAutoFit/>
          </a:bodyPr>
          <a:lstStyle/>
          <a:p>
            <a:r>
              <a:rPr lang="en-US" altLang="zh-CN" sz="2400" b="1" dirty="0">
                <a:solidFill>
                  <a:srgbClr val="FF0000"/>
                </a:solidFill>
                <a:latin typeface="华文中宋" pitchFamily="2" charset="-122"/>
                <a:ea typeface="华文中宋" pitchFamily="2" charset="-122"/>
              </a:rPr>
              <a:t>Inspector  SCA</a:t>
            </a:r>
            <a:endParaRPr lang="zh-CN" altLang="en-US" dirty="0"/>
          </a:p>
        </p:txBody>
      </p:sp>
      <p:sp>
        <p:nvSpPr>
          <p:cNvPr id="3" name="矩形 2"/>
          <p:cNvSpPr/>
          <p:nvPr/>
        </p:nvSpPr>
        <p:spPr>
          <a:xfrm>
            <a:off x="3744908" y="2975648"/>
            <a:ext cx="2090637" cy="461665"/>
          </a:xfrm>
          <a:prstGeom prst="rect">
            <a:avLst/>
          </a:prstGeom>
        </p:spPr>
        <p:txBody>
          <a:bodyPr wrap="none">
            <a:spAutoFit/>
          </a:bodyPr>
          <a:lstStyle/>
          <a:p>
            <a:r>
              <a:rPr lang="en-US" altLang="zh-CN" sz="2400" b="1" dirty="0">
                <a:solidFill>
                  <a:srgbClr val="FF0000"/>
                </a:solidFill>
                <a:latin typeface="华文中宋" pitchFamily="2" charset="-122"/>
                <a:ea typeface="华文中宋" pitchFamily="2" charset="-122"/>
              </a:rPr>
              <a:t>Inspector  FI</a:t>
            </a:r>
            <a:endParaRPr lang="zh-CN" altLang="en-US" dirty="0"/>
          </a:p>
        </p:txBody>
      </p:sp>
    </p:spTree>
    <p:extLst>
      <p:ext uri="{BB962C8B-B14F-4D97-AF65-F5344CB8AC3E}">
        <p14:creationId xmlns:p14="http://schemas.microsoft.com/office/powerpoint/2010/main" val="339374082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withEffect">
                                  <p:stCondLst>
                                    <p:cond delay="0"/>
                                  </p:stCondLst>
                                  <p:childTnLst>
                                    <p:set>
                                      <p:cBhvr>
                                        <p:cTn id="6" dur="1" fill="hold">
                                          <p:stCondLst>
                                            <p:cond delay="0"/>
                                          </p:stCondLst>
                                        </p:cTn>
                                        <p:tgtEl>
                                          <p:spTgt spid="369717">
                                            <p:txEl>
                                              <p:pRg st="0" end="0"/>
                                            </p:txEl>
                                          </p:spTgt>
                                        </p:tgtEl>
                                        <p:attrNameLst>
                                          <p:attrName>style.visibility</p:attrName>
                                        </p:attrNameLst>
                                      </p:cBhvr>
                                      <p:to>
                                        <p:strVal val="visible"/>
                                      </p:to>
                                    </p:set>
                                    <p:animEffect transition="in" filter="slide(fromLeft)">
                                      <p:cBhvr>
                                        <p:cTn id="7" dur="500"/>
                                        <p:tgtEl>
                                          <p:spTgt spid="36971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0" nodeType="clickEffect">
                                  <p:stCondLst>
                                    <p:cond delay="0"/>
                                  </p:stCondLst>
                                  <p:childTnLst>
                                    <p:animEffect transition="out" filter="blinds(horizontal)">
                                      <p:cBhvr>
                                        <p:cTn id="11" dur="500"/>
                                        <p:tgtEl>
                                          <p:spTgt spid="369717">
                                            <p:txEl>
                                              <p:pRg st="0" end="0"/>
                                            </p:txEl>
                                          </p:spTgt>
                                        </p:tgtEl>
                                      </p:cBhvr>
                                    </p:animEffect>
                                    <p:set>
                                      <p:cBhvr>
                                        <p:cTn id="12" dur="1" fill="hold">
                                          <p:stCondLst>
                                            <p:cond delay="499"/>
                                          </p:stCondLst>
                                        </p:cTn>
                                        <p:tgtEl>
                                          <p:spTgt spid="369717">
                                            <p:txEl>
                                              <p:pRg st="0" end="0"/>
                                            </p:txEl>
                                          </p:spTgt>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69718"/>
                                        </p:tgtEl>
                                        <p:attrNameLst>
                                          <p:attrName>style.visibility</p:attrName>
                                        </p:attrNameLst>
                                      </p:cBhvr>
                                      <p:to>
                                        <p:strVal val="visible"/>
                                      </p:to>
                                    </p:set>
                                    <p:animEffect transition="in" filter="wipe(left)">
                                      <p:cBhvr>
                                        <p:cTn id="17" dur="500"/>
                                        <p:tgtEl>
                                          <p:spTgt spid="3697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xit" presetSubtype="10" fill="hold" nodeType="clickEffect">
                                  <p:stCondLst>
                                    <p:cond delay="0"/>
                                  </p:stCondLst>
                                  <p:childTnLst>
                                    <p:animEffect transition="out" filter="blinds(horizontal)">
                                      <p:cBhvr>
                                        <p:cTn id="26" dur="500"/>
                                        <p:tgtEl>
                                          <p:spTgt spid="369718"/>
                                        </p:tgtEl>
                                      </p:cBhvr>
                                    </p:animEffect>
                                    <p:set>
                                      <p:cBhvr>
                                        <p:cTn id="27" dur="1" fill="hold">
                                          <p:stCondLst>
                                            <p:cond delay="499"/>
                                          </p:stCondLst>
                                        </p:cTn>
                                        <p:tgtEl>
                                          <p:spTgt spid="369718"/>
                                        </p:tgtEl>
                                        <p:attrNameLst>
                                          <p:attrName>style.visibility</p:attrName>
                                        </p:attrNameLst>
                                      </p:cBhvr>
                                      <p:to>
                                        <p:strVal val="hidden"/>
                                      </p:to>
                                    </p:set>
                                  </p:childTnLst>
                                </p:cTn>
                              </p:par>
                            </p:childTnLst>
                          </p:cTn>
                        </p:par>
                        <p:par>
                          <p:cTn id="28" fill="hold">
                            <p:stCondLst>
                              <p:cond delay="500"/>
                            </p:stCondLst>
                            <p:childTnLst>
                              <p:par>
                                <p:cTn id="29" presetID="22" presetClass="exit" presetSubtype="4" fill="hold" grpId="1" nodeType="afterEffect">
                                  <p:stCondLst>
                                    <p:cond delay="0"/>
                                  </p:stCondLst>
                                  <p:childTnLst>
                                    <p:animEffect transition="out" filter="wipe(down)">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369719"/>
                                        </p:tgtEl>
                                        <p:attrNameLst>
                                          <p:attrName>style.visibility</p:attrName>
                                        </p:attrNameLst>
                                      </p:cBhvr>
                                      <p:to>
                                        <p:strVal val="visible"/>
                                      </p:to>
                                    </p:set>
                                    <p:animEffect transition="in" filter="wipe(left)">
                                      <p:cBhvr>
                                        <p:cTn id="36" dur="500"/>
                                        <p:tgtEl>
                                          <p:spTgt spid="36971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down)">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717" grpId="0" build="allAtOnce"/>
      <p:bldP spid="2" grpId="0"/>
      <p:bldP spid="2" grpId="1"/>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Text Box 2"/>
          <p:cNvSpPr txBox="1">
            <a:spLocks noChangeArrowheads="1"/>
          </p:cNvSpPr>
          <p:nvPr/>
        </p:nvSpPr>
        <p:spPr bwMode="auto">
          <a:xfrm>
            <a:off x="1029792" y="2860576"/>
            <a:ext cx="11189547" cy="333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lIns="130046" tIns="65023" rIns="130046" bIns="65023">
            <a:spAutoFit/>
          </a:bodyPr>
          <a:lstStyle>
            <a:lvl1pPr eaLnBrk="0" hangingPunct="0">
              <a:defRPr>
                <a:solidFill>
                  <a:schemeClr val="tx1"/>
                </a:solidFill>
                <a:latin typeface="Arial" pitchFamily="34" charset="0"/>
                <a:ea typeface="黑体" pitchFamily="49" charset="-122"/>
              </a:defRPr>
            </a:lvl1pPr>
            <a:lvl2pPr marL="742950" indent="-285750" eaLnBrk="0" hangingPunct="0">
              <a:defRPr>
                <a:solidFill>
                  <a:schemeClr val="tx1"/>
                </a:solidFill>
                <a:latin typeface="Arial" pitchFamily="34" charset="0"/>
                <a:ea typeface="黑体" pitchFamily="49" charset="-122"/>
              </a:defRPr>
            </a:lvl2pPr>
            <a:lvl3pPr marL="1143000" indent="-228600" eaLnBrk="0" hangingPunct="0">
              <a:defRPr>
                <a:solidFill>
                  <a:schemeClr val="tx1"/>
                </a:solidFill>
                <a:latin typeface="Arial" pitchFamily="34" charset="0"/>
                <a:ea typeface="黑体" pitchFamily="49" charset="-122"/>
              </a:defRPr>
            </a:lvl3pPr>
            <a:lvl4pPr marL="1600200" indent="-228600" eaLnBrk="0" hangingPunct="0">
              <a:defRPr>
                <a:solidFill>
                  <a:schemeClr val="tx1"/>
                </a:solidFill>
                <a:latin typeface="Arial" pitchFamily="34" charset="0"/>
                <a:ea typeface="黑体" pitchFamily="49" charset="-122"/>
              </a:defRPr>
            </a:lvl4pPr>
            <a:lvl5pPr marL="2057400" indent="-228600" eaLnBrk="0" hangingPunct="0">
              <a:defRPr>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a:solidFill>
                  <a:schemeClr val="tx1"/>
                </a:solidFill>
                <a:latin typeface="Arial" pitchFamily="34" charset="0"/>
                <a:ea typeface="黑体" pitchFamily="49" charset="-122"/>
              </a:defRPr>
            </a:lvl9pPr>
          </a:lstStyle>
          <a:p>
            <a:pPr eaLnBrk="1" hangingPunct="1">
              <a:lnSpc>
                <a:spcPct val="150000"/>
              </a:lnSpc>
            </a:pPr>
            <a:r>
              <a:rPr lang="en-US" altLang="zh-CN" sz="2800" dirty="0">
                <a:latin typeface="Times New Roman" pitchFamily="18" charset="0"/>
              </a:rPr>
              <a:t>        </a:t>
            </a:r>
            <a:r>
              <a:rPr lang="zh-CN" altLang="en-US" sz="2800" dirty="0">
                <a:latin typeface="Times New Roman" pitchFamily="18" charset="0"/>
              </a:rPr>
              <a:t>日本标准化协会在</a:t>
            </a:r>
            <a:r>
              <a:rPr lang="en-US" altLang="zh-CN" sz="2800" dirty="0">
                <a:latin typeface="Times New Roman" pitchFamily="18" charset="0"/>
              </a:rPr>
              <a:t>2003</a:t>
            </a:r>
            <a:r>
              <a:rPr lang="zh-CN" altLang="en-US" sz="2800" dirty="0">
                <a:latin typeface="Times New Roman" pitchFamily="18" charset="0"/>
              </a:rPr>
              <a:t>年成立了“抵抗篡改的标准化研究委员会（</a:t>
            </a:r>
            <a:r>
              <a:rPr lang="en-US" altLang="zh-CN" sz="2800" dirty="0">
                <a:latin typeface="Times New Roman" pitchFamily="18" charset="0"/>
              </a:rPr>
              <a:t>TSRC</a:t>
            </a:r>
            <a:r>
              <a:rPr lang="zh-CN" altLang="en-US" sz="2800" dirty="0">
                <a:latin typeface="Times New Roman" pitchFamily="18" charset="0"/>
              </a:rPr>
              <a:t>）”。</a:t>
            </a:r>
            <a:r>
              <a:rPr lang="en-US" altLang="zh-CN" sz="2800" dirty="0">
                <a:latin typeface="Times New Roman" pitchFamily="18" charset="0"/>
              </a:rPr>
              <a:t>TSRC</a:t>
            </a:r>
            <a:r>
              <a:rPr lang="zh-CN" altLang="en-US" sz="2800" dirty="0">
                <a:latin typeface="Times New Roman" pitchFamily="18" charset="0"/>
              </a:rPr>
              <a:t>上属信息科学研究和标准化中心，下面包括技术委员会和各研究团队。设计了支持</a:t>
            </a:r>
            <a:r>
              <a:rPr lang="en-US" altLang="zh-CN" sz="2800" dirty="0">
                <a:latin typeface="Times New Roman" pitchFamily="18" charset="0"/>
              </a:rPr>
              <a:t>8</a:t>
            </a:r>
            <a:r>
              <a:rPr lang="zh-CN" altLang="en-US" sz="2800" dirty="0">
                <a:latin typeface="Times New Roman" pitchFamily="18" charset="0"/>
              </a:rPr>
              <a:t>位</a:t>
            </a:r>
            <a:r>
              <a:rPr lang="en-US" altLang="zh-CN" sz="2800" dirty="0">
                <a:latin typeface="Times New Roman" pitchFamily="18" charset="0"/>
              </a:rPr>
              <a:t>CPU</a:t>
            </a:r>
            <a:r>
              <a:rPr lang="zh-CN" altLang="en-US" sz="2800" dirty="0">
                <a:latin typeface="Times New Roman" pitchFamily="18" charset="0"/>
              </a:rPr>
              <a:t>的</a:t>
            </a:r>
            <a:r>
              <a:rPr lang="en-US" altLang="zh-CN" sz="2800" dirty="0">
                <a:solidFill>
                  <a:srgbClr val="FF0000"/>
                </a:solidFill>
                <a:latin typeface="Times New Roman" pitchFamily="18" charset="0"/>
              </a:rPr>
              <a:t>INSTAC-8</a:t>
            </a:r>
            <a:r>
              <a:rPr lang="zh-CN" altLang="en-US" sz="2800" dirty="0">
                <a:latin typeface="Times New Roman" pitchFamily="18" charset="0"/>
              </a:rPr>
              <a:t>标准实验平台，主要面向低端嵌入式系统，设计</a:t>
            </a:r>
            <a:r>
              <a:rPr lang="zh-CN" altLang="en-US" sz="2800" dirty="0"/>
              <a:t>了</a:t>
            </a:r>
            <a:r>
              <a:rPr lang="zh-CN" altLang="en-US" sz="2800" dirty="0">
                <a:latin typeface="Times New Roman" pitchFamily="18" charset="0"/>
              </a:rPr>
              <a:t>支持</a:t>
            </a:r>
            <a:r>
              <a:rPr lang="en-US" altLang="zh-CN" sz="2800" dirty="0">
                <a:latin typeface="Times New Roman" pitchFamily="18" charset="0"/>
              </a:rPr>
              <a:t>32</a:t>
            </a:r>
            <a:r>
              <a:rPr lang="zh-CN" altLang="en-US" sz="2800" dirty="0">
                <a:latin typeface="Times New Roman" pitchFamily="18" charset="0"/>
              </a:rPr>
              <a:t>位</a:t>
            </a:r>
            <a:r>
              <a:rPr lang="en-US" altLang="zh-CN" sz="2800" dirty="0">
                <a:latin typeface="Times New Roman" pitchFamily="18" charset="0"/>
              </a:rPr>
              <a:t>CPU</a:t>
            </a:r>
            <a:r>
              <a:rPr lang="zh-CN" altLang="en-US" sz="2800" dirty="0">
                <a:latin typeface="Times New Roman" pitchFamily="18" charset="0"/>
              </a:rPr>
              <a:t>和</a:t>
            </a:r>
            <a:r>
              <a:rPr lang="en-US" altLang="zh-CN" sz="2800" dirty="0">
                <a:latin typeface="Times New Roman" pitchFamily="18" charset="0"/>
              </a:rPr>
              <a:t>FPGA</a:t>
            </a:r>
            <a:r>
              <a:rPr lang="zh-CN" altLang="en-US" sz="2800" dirty="0">
                <a:latin typeface="Times New Roman" pitchFamily="18" charset="0"/>
              </a:rPr>
              <a:t>的</a:t>
            </a:r>
            <a:r>
              <a:rPr lang="en-US" altLang="zh-CN" sz="2800" dirty="0">
                <a:solidFill>
                  <a:srgbClr val="FF0000"/>
                </a:solidFill>
                <a:latin typeface="Times New Roman" pitchFamily="18" charset="0"/>
              </a:rPr>
              <a:t>INSTAC-32</a:t>
            </a:r>
            <a:r>
              <a:rPr lang="zh-CN" altLang="en-US" sz="2800" dirty="0">
                <a:latin typeface="Times New Roman" pitchFamily="18" charset="0"/>
              </a:rPr>
              <a:t>标准实验平台，主要面向中高端系统。</a:t>
            </a:r>
          </a:p>
        </p:txBody>
      </p:sp>
      <p:pic>
        <p:nvPicPr>
          <p:cNvPr id="367625" name="Picture 9" descr="コピー ～ DSC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312" y="2572544"/>
            <a:ext cx="5093547" cy="413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7626" name="Picture 10" descr="IMG_00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4267" y="2709333"/>
            <a:ext cx="5635413" cy="422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Rectangle 11"/>
          <p:cNvSpPr>
            <a:spLocks noChangeArrowheads="1"/>
          </p:cNvSpPr>
          <p:nvPr/>
        </p:nvSpPr>
        <p:spPr bwMode="auto">
          <a:xfrm>
            <a:off x="6023751" y="1402937"/>
            <a:ext cx="2600960" cy="97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lstStyle/>
          <a:p>
            <a:pPr algn="ctr"/>
            <a:r>
              <a:rPr lang="zh-CN" altLang="en-US" sz="4000" b="1" dirty="0">
                <a:solidFill>
                  <a:srgbClr val="006666"/>
                </a:solidFill>
                <a:latin typeface="华文中宋" pitchFamily="2" charset="-122"/>
                <a:ea typeface="华文中宋" pitchFamily="2" charset="-122"/>
              </a:rPr>
              <a:t>日本</a:t>
            </a:r>
          </a:p>
        </p:txBody>
      </p:sp>
      <p:sp>
        <p:nvSpPr>
          <p:cNvPr id="367629" name="Text Box 13"/>
          <p:cNvSpPr txBox="1">
            <a:spLocks noChangeArrowheads="1"/>
          </p:cNvSpPr>
          <p:nvPr/>
        </p:nvSpPr>
        <p:spPr bwMode="auto">
          <a:xfrm>
            <a:off x="866987" y="3142827"/>
            <a:ext cx="11731413" cy="333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lIns="130046" tIns="65023" rIns="130046" bIns="65023">
            <a:spAutoFit/>
          </a:bodyPr>
          <a:lstStyle>
            <a:lvl1pPr eaLnBrk="0" hangingPunct="0">
              <a:defRPr>
                <a:solidFill>
                  <a:schemeClr val="tx1"/>
                </a:solidFill>
                <a:latin typeface="Arial" pitchFamily="34" charset="0"/>
                <a:ea typeface="黑体" pitchFamily="49" charset="-122"/>
              </a:defRPr>
            </a:lvl1pPr>
            <a:lvl2pPr marL="742950" indent="-285750" eaLnBrk="0" hangingPunct="0">
              <a:defRPr>
                <a:solidFill>
                  <a:schemeClr val="tx1"/>
                </a:solidFill>
                <a:latin typeface="Arial" pitchFamily="34" charset="0"/>
                <a:ea typeface="黑体" pitchFamily="49" charset="-122"/>
              </a:defRPr>
            </a:lvl2pPr>
            <a:lvl3pPr marL="1143000" indent="-228600" eaLnBrk="0" hangingPunct="0">
              <a:defRPr>
                <a:solidFill>
                  <a:schemeClr val="tx1"/>
                </a:solidFill>
                <a:latin typeface="Arial" pitchFamily="34" charset="0"/>
                <a:ea typeface="黑体" pitchFamily="49" charset="-122"/>
              </a:defRPr>
            </a:lvl3pPr>
            <a:lvl4pPr marL="1600200" indent="-228600" eaLnBrk="0" hangingPunct="0">
              <a:defRPr>
                <a:solidFill>
                  <a:schemeClr val="tx1"/>
                </a:solidFill>
                <a:latin typeface="Arial" pitchFamily="34" charset="0"/>
                <a:ea typeface="黑体" pitchFamily="49" charset="-122"/>
              </a:defRPr>
            </a:lvl4pPr>
            <a:lvl5pPr marL="2057400" indent="-228600" eaLnBrk="0" hangingPunct="0">
              <a:defRPr>
                <a:solidFill>
                  <a:schemeClr val="tx1"/>
                </a:solidFill>
                <a:latin typeface="Arial" pitchFamily="34" charset="0"/>
                <a:ea typeface="黑体" pitchFamily="49" charset="-122"/>
              </a:defRPr>
            </a:lvl5pPr>
            <a:lvl6pPr marL="2514600" indent="-228600" eaLnBrk="0" fontAlgn="base" hangingPunct="0">
              <a:spcBef>
                <a:spcPct val="0"/>
              </a:spcBef>
              <a:spcAft>
                <a:spcPct val="0"/>
              </a:spcAft>
              <a:defRPr>
                <a:solidFill>
                  <a:schemeClr val="tx1"/>
                </a:solidFill>
                <a:latin typeface="Arial" pitchFamily="34" charset="0"/>
                <a:ea typeface="黑体" pitchFamily="49" charset="-122"/>
              </a:defRPr>
            </a:lvl6pPr>
            <a:lvl7pPr marL="2971800" indent="-228600" eaLnBrk="0" fontAlgn="base" hangingPunct="0">
              <a:spcBef>
                <a:spcPct val="0"/>
              </a:spcBef>
              <a:spcAft>
                <a:spcPct val="0"/>
              </a:spcAft>
              <a:defRPr>
                <a:solidFill>
                  <a:schemeClr val="tx1"/>
                </a:solidFill>
                <a:latin typeface="Arial" pitchFamily="34" charset="0"/>
                <a:ea typeface="黑体" pitchFamily="49" charset="-122"/>
              </a:defRPr>
            </a:lvl7pPr>
            <a:lvl8pPr marL="3429000" indent="-228600" eaLnBrk="0" fontAlgn="base" hangingPunct="0">
              <a:spcBef>
                <a:spcPct val="0"/>
              </a:spcBef>
              <a:spcAft>
                <a:spcPct val="0"/>
              </a:spcAft>
              <a:defRPr>
                <a:solidFill>
                  <a:schemeClr val="tx1"/>
                </a:solidFill>
                <a:latin typeface="Arial" pitchFamily="34" charset="0"/>
                <a:ea typeface="黑体" pitchFamily="49" charset="-122"/>
              </a:defRPr>
            </a:lvl8pPr>
            <a:lvl9pPr marL="3886200" indent="-228600" eaLnBrk="0" fontAlgn="base" hangingPunct="0">
              <a:spcBef>
                <a:spcPct val="0"/>
              </a:spcBef>
              <a:spcAft>
                <a:spcPct val="0"/>
              </a:spcAft>
              <a:defRPr>
                <a:solidFill>
                  <a:schemeClr val="tx1"/>
                </a:solidFill>
                <a:latin typeface="Arial" pitchFamily="34" charset="0"/>
                <a:ea typeface="黑体" pitchFamily="49" charset="-122"/>
              </a:defRPr>
            </a:lvl9pPr>
          </a:lstStyle>
          <a:p>
            <a:pPr eaLnBrk="1" hangingPunct="1">
              <a:lnSpc>
                <a:spcPct val="150000"/>
              </a:lnSpc>
            </a:pPr>
            <a:r>
              <a:rPr lang="en-US" altLang="zh-CN" sz="2800" dirty="0">
                <a:latin typeface="华文中宋" pitchFamily="2" charset="-122"/>
                <a:ea typeface="华文中宋" pitchFamily="2" charset="-122"/>
              </a:rPr>
              <a:t>        2005</a:t>
            </a:r>
            <a:r>
              <a:rPr lang="zh-CN" altLang="en-US" sz="2800" dirty="0">
                <a:latin typeface="华文中宋" pitchFamily="2" charset="-122"/>
                <a:ea typeface="华文中宋" pitchFamily="2" charset="-122"/>
              </a:rPr>
              <a:t>年日本</a:t>
            </a:r>
            <a:r>
              <a:rPr lang="en-US" altLang="zh-CN" sz="2800" dirty="0">
                <a:latin typeface="华文中宋" pitchFamily="2" charset="-122"/>
                <a:ea typeface="华文中宋" pitchFamily="2" charset="-122"/>
              </a:rPr>
              <a:t>Tohoku</a:t>
            </a:r>
            <a:r>
              <a:rPr lang="zh-CN" altLang="en-US" sz="2800" dirty="0">
                <a:latin typeface="华文中宋" pitchFamily="2" charset="-122"/>
                <a:ea typeface="华文中宋" pitchFamily="2" charset="-122"/>
              </a:rPr>
              <a:t>大学同日本国家高级工业科学与技术学院</a:t>
            </a:r>
            <a:r>
              <a:rPr lang="en-US" altLang="zh-CN" sz="2800" dirty="0">
                <a:latin typeface="华文中宋" pitchFamily="2" charset="-122"/>
                <a:ea typeface="华文中宋" pitchFamily="2" charset="-122"/>
              </a:rPr>
              <a:t>(AIST)</a:t>
            </a:r>
            <a:r>
              <a:rPr lang="zh-CN" altLang="en-US" sz="2800" dirty="0">
                <a:latin typeface="华文中宋" pitchFamily="2" charset="-122"/>
                <a:ea typeface="华文中宋" pitchFamily="2" charset="-122"/>
              </a:rPr>
              <a:t>所属的信息安全研究中心</a:t>
            </a:r>
            <a:r>
              <a:rPr lang="en-US" altLang="zh-CN" sz="2800" dirty="0">
                <a:latin typeface="华文中宋" pitchFamily="2" charset="-122"/>
                <a:ea typeface="华文中宋" pitchFamily="2" charset="-122"/>
              </a:rPr>
              <a:t>(RCIS)</a:t>
            </a:r>
            <a:r>
              <a:rPr lang="zh-CN" altLang="en-US" sz="2800" dirty="0">
                <a:latin typeface="华文中宋" pitchFamily="2" charset="-122"/>
                <a:ea typeface="华文中宋" pitchFamily="2" charset="-122"/>
              </a:rPr>
              <a:t>联合开发了旁路攻击标准评估平台</a:t>
            </a:r>
            <a:r>
              <a:rPr lang="en-US" altLang="zh-CN" sz="2800" dirty="0">
                <a:latin typeface="华文中宋" pitchFamily="2" charset="-122"/>
                <a:ea typeface="华文中宋" pitchFamily="2" charset="-122"/>
              </a:rPr>
              <a:t>SASEBO (Side-channel Attack Standard Evaluation Board )</a:t>
            </a:r>
            <a:r>
              <a:rPr lang="zh-CN" altLang="en-US" sz="2800" dirty="0">
                <a:latin typeface="华文中宋" pitchFamily="2" charset="-122"/>
                <a:ea typeface="华文中宋" pitchFamily="2" charset="-122"/>
              </a:rPr>
              <a:t>，相继开发出了</a:t>
            </a:r>
            <a:r>
              <a:rPr lang="en-US" altLang="zh-CN" sz="2800" dirty="0">
                <a:latin typeface="华文中宋" pitchFamily="2" charset="-122"/>
                <a:ea typeface="华文中宋" pitchFamily="2" charset="-122"/>
              </a:rPr>
              <a:t>5</a:t>
            </a:r>
            <a:r>
              <a:rPr lang="zh-CN" altLang="en-US" sz="2800" dirty="0">
                <a:latin typeface="华文中宋" pitchFamily="2" charset="-122"/>
                <a:ea typeface="华文中宋" pitchFamily="2" charset="-122"/>
              </a:rPr>
              <a:t>种开发板，支持</a:t>
            </a:r>
            <a:r>
              <a:rPr lang="en-US" altLang="zh-CN" sz="2800" dirty="0">
                <a:latin typeface="华文中宋" pitchFamily="2" charset="-122"/>
                <a:ea typeface="华文中宋" pitchFamily="2" charset="-122"/>
              </a:rPr>
              <a:t>ISO/IEC 18033-3</a:t>
            </a:r>
            <a:r>
              <a:rPr lang="zh-CN" altLang="en-US" sz="2800" dirty="0">
                <a:latin typeface="华文中宋" pitchFamily="2" charset="-122"/>
                <a:ea typeface="华文中宋" pitchFamily="2" charset="-122"/>
              </a:rPr>
              <a:t>标准的</a:t>
            </a:r>
            <a:r>
              <a:rPr lang="en-US" altLang="zh-CN" sz="2800" dirty="0">
                <a:latin typeface="华文中宋" pitchFamily="2" charset="-122"/>
                <a:ea typeface="华文中宋" pitchFamily="2" charset="-122"/>
              </a:rPr>
              <a:t>5</a:t>
            </a:r>
            <a:r>
              <a:rPr lang="zh-CN" altLang="en-US" sz="2800" dirty="0">
                <a:latin typeface="华文中宋" pitchFamily="2" charset="-122"/>
                <a:ea typeface="华文中宋" pitchFamily="2" charset="-122"/>
              </a:rPr>
              <a:t>种分组密码和</a:t>
            </a:r>
            <a:r>
              <a:rPr lang="en-US" altLang="zh-CN" sz="2800" dirty="0">
                <a:latin typeface="华文中宋" pitchFamily="2" charset="-122"/>
                <a:ea typeface="华文中宋" pitchFamily="2" charset="-122"/>
              </a:rPr>
              <a:t>RSA</a:t>
            </a:r>
            <a:r>
              <a:rPr lang="zh-CN" altLang="en-US" sz="2800" dirty="0">
                <a:latin typeface="华文中宋" pitchFamily="2" charset="-122"/>
                <a:ea typeface="华文中宋" pitchFamily="2" charset="-122"/>
              </a:rPr>
              <a:t>公钥密码旁路攻击评估测试。 </a:t>
            </a:r>
          </a:p>
        </p:txBody>
      </p:sp>
      <p:pic>
        <p:nvPicPr>
          <p:cNvPr id="196610" name="Picture 2" descr="L:\我下载的东东\2010\0317\My Documents\SASEBO\GII\AIST RCIS SASEBO-GII.files\SASEBO-GI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8390" y="2572544"/>
            <a:ext cx="6845582" cy="5967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4"/>
          <p:cNvGrpSpPr>
            <a:grpSpLocks/>
          </p:cNvGrpSpPr>
          <p:nvPr/>
        </p:nvGrpSpPr>
        <p:grpSpPr bwMode="auto">
          <a:xfrm>
            <a:off x="8423613" y="124272"/>
            <a:ext cx="4199467" cy="589281"/>
            <a:chOff x="288838" y="21598"/>
            <a:chExt cx="4278985" cy="590400"/>
          </a:xfrm>
        </p:grpSpPr>
        <p:sp>
          <p:nvSpPr>
            <p:cNvPr id="10" name="圆角矩形 9"/>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2" name="圆角矩形 4"/>
            <p:cNvSpPr/>
            <p:nvPr/>
          </p:nvSpPr>
          <p:spPr>
            <a:xfrm>
              <a:off x="317394" y="51006"/>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国内外研究现状及分析</a:t>
              </a:r>
            </a:p>
          </p:txBody>
        </p:sp>
      </p:grpSp>
      <p:sp>
        <p:nvSpPr>
          <p:cNvPr id="13" name="AutoShape 38"/>
          <p:cNvSpPr>
            <a:spLocks noChangeArrowheads="1"/>
          </p:cNvSpPr>
          <p:nvPr/>
        </p:nvSpPr>
        <p:spPr bwMode="gray">
          <a:xfrm>
            <a:off x="7232229" y="52264"/>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4" name="Text Box 40"/>
          <p:cNvSpPr txBox="1">
            <a:spLocks noChangeArrowheads="1"/>
          </p:cNvSpPr>
          <p:nvPr/>
        </p:nvSpPr>
        <p:spPr bwMode="gray">
          <a:xfrm>
            <a:off x="7507678" y="83272"/>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15" name="AutoShape 6"/>
          <p:cNvSpPr>
            <a:spLocks noChangeArrowheads="1"/>
          </p:cNvSpPr>
          <p:nvPr/>
        </p:nvSpPr>
        <p:spPr bwMode="gray">
          <a:xfrm>
            <a:off x="1461840" y="1204392"/>
            <a:ext cx="3781425" cy="498475"/>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2.2 </a:t>
            </a:r>
            <a:r>
              <a:rPr lang="zh-CN" altLang="en-US" sz="2800" dirty="0">
                <a:solidFill>
                  <a:srgbClr val="000000"/>
                </a:solidFill>
                <a:latin typeface="华文中宋" pitchFamily="2" charset="-122"/>
                <a:ea typeface="华文中宋" pitchFamily="2" charset="-122"/>
              </a:rPr>
              <a:t>各国发展现状</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32571751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367618"/>
                                        </p:tgtEl>
                                        <p:attrNameLst>
                                          <p:attrName>style.visibility</p:attrName>
                                        </p:attrNameLst>
                                      </p:cBhvr>
                                      <p:to>
                                        <p:strVal val="visible"/>
                                      </p:to>
                                    </p:set>
                                    <p:anim from="(-#ppt_w/2)" to="(#ppt_x)" calcmode="lin" valueType="num">
                                      <p:cBhvr>
                                        <p:cTn id="7" dur="600" fill="hold">
                                          <p:stCondLst>
                                            <p:cond delay="0"/>
                                          </p:stCondLst>
                                        </p:cTn>
                                        <p:tgtEl>
                                          <p:spTgt spid="367618"/>
                                        </p:tgtEl>
                                        <p:attrNameLst>
                                          <p:attrName>ppt_x</p:attrName>
                                        </p:attrNameLst>
                                      </p:cBhvr>
                                    </p:anim>
                                    <p:anim from="0" to="-1.0" calcmode="lin" valueType="num">
                                      <p:cBhvr>
                                        <p:cTn id="8" dur="200" decel="50000" autoRev="1" fill="hold">
                                          <p:stCondLst>
                                            <p:cond delay="600"/>
                                          </p:stCondLst>
                                        </p:cTn>
                                        <p:tgtEl>
                                          <p:spTgt spid="367618"/>
                                        </p:tgtEl>
                                        <p:attrNameLst>
                                          <p:attrName>xshear</p:attrName>
                                        </p:attrNameLst>
                                      </p:cBhvr>
                                    </p:anim>
                                    <p:animScale>
                                      <p:cBhvr>
                                        <p:cTn id="9" dur="200" decel="100000" autoRev="1" fill="hold">
                                          <p:stCondLst>
                                            <p:cond delay="600"/>
                                          </p:stCondLst>
                                        </p:cTn>
                                        <p:tgtEl>
                                          <p:spTgt spid="367618"/>
                                        </p:tgtEl>
                                      </p:cBhvr>
                                      <p:from x="100000" y="100000"/>
                                      <p:to x="80000" y="100000"/>
                                    </p:animScale>
                                    <p:anim by="(#ppt_h/3+#ppt_w*0.1)" calcmode="lin" valueType="num">
                                      <p:cBhvr additive="sum">
                                        <p:cTn id="10" dur="200" decel="100000" autoRev="1" fill="hold">
                                          <p:stCondLst>
                                            <p:cond delay="600"/>
                                          </p:stCondLst>
                                        </p:cTn>
                                        <p:tgtEl>
                                          <p:spTgt spid="367618"/>
                                        </p:tgtEl>
                                        <p:attrNameLst>
                                          <p:attrName>ppt_x</p:attrName>
                                        </p:attrNameLst>
                                      </p:cBhvr>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367625"/>
                                        </p:tgtEl>
                                        <p:attrNameLst>
                                          <p:attrName>style.visibility</p:attrName>
                                        </p:attrNameLst>
                                      </p:cBhvr>
                                      <p:to>
                                        <p:strVal val="visible"/>
                                      </p:to>
                                    </p:set>
                                    <p:animEffect transition="in" filter="wipe(up)">
                                      <p:cBhvr>
                                        <p:cTn id="15" dur="500"/>
                                        <p:tgtEl>
                                          <p:spTgt spid="36762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1" fill="hold" nodeType="clickEffect">
                                  <p:stCondLst>
                                    <p:cond delay="0"/>
                                  </p:stCondLst>
                                  <p:childTnLst>
                                    <p:set>
                                      <p:cBhvr>
                                        <p:cTn id="19" dur="1" fill="hold">
                                          <p:stCondLst>
                                            <p:cond delay="0"/>
                                          </p:stCondLst>
                                        </p:cTn>
                                        <p:tgtEl>
                                          <p:spTgt spid="367626"/>
                                        </p:tgtEl>
                                        <p:attrNameLst>
                                          <p:attrName>style.visibility</p:attrName>
                                        </p:attrNameLst>
                                      </p:cBhvr>
                                      <p:to>
                                        <p:strVal val="visible"/>
                                      </p:to>
                                    </p:set>
                                    <p:animEffect transition="in" filter="slide(fromTop)">
                                      <p:cBhvr>
                                        <p:cTn id="20" dur="500"/>
                                        <p:tgtEl>
                                          <p:spTgt spid="36762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xit" presetSubtype="10" fill="hold" nodeType="clickEffect">
                                  <p:stCondLst>
                                    <p:cond delay="0"/>
                                  </p:stCondLst>
                                  <p:childTnLst>
                                    <p:animEffect transition="out" filter="blinds(horizontal)">
                                      <p:cBhvr>
                                        <p:cTn id="24" dur="500"/>
                                        <p:tgtEl>
                                          <p:spTgt spid="367625"/>
                                        </p:tgtEl>
                                      </p:cBhvr>
                                    </p:animEffect>
                                    <p:set>
                                      <p:cBhvr>
                                        <p:cTn id="25" dur="1" fill="hold">
                                          <p:stCondLst>
                                            <p:cond delay="499"/>
                                          </p:stCondLst>
                                        </p:cTn>
                                        <p:tgtEl>
                                          <p:spTgt spid="367625"/>
                                        </p:tgtEl>
                                        <p:attrNameLst>
                                          <p:attrName>style.visibility</p:attrName>
                                        </p:attrNameLst>
                                      </p:cBhvr>
                                      <p:to>
                                        <p:strVal val="hidden"/>
                                      </p:to>
                                    </p:set>
                                  </p:childTnLst>
                                </p:cTn>
                              </p:par>
                              <p:par>
                                <p:cTn id="26" presetID="3" presetClass="exit" presetSubtype="10" fill="hold" nodeType="withEffect">
                                  <p:stCondLst>
                                    <p:cond delay="0"/>
                                  </p:stCondLst>
                                  <p:childTnLst>
                                    <p:animEffect transition="out" filter="blinds(horizontal)">
                                      <p:cBhvr>
                                        <p:cTn id="27" dur="500"/>
                                        <p:tgtEl>
                                          <p:spTgt spid="367626"/>
                                        </p:tgtEl>
                                      </p:cBhvr>
                                    </p:animEffect>
                                    <p:set>
                                      <p:cBhvr>
                                        <p:cTn id="28" dur="1" fill="hold">
                                          <p:stCondLst>
                                            <p:cond delay="499"/>
                                          </p:stCondLst>
                                        </p:cTn>
                                        <p:tgtEl>
                                          <p:spTgt spid="367626"/>
                                        </p:tgtEl>
                                        <p:attrNameLst>
                                          <p:attrName>style.visibility</p:attrName>
                                        </p:attrNameLst>
                                      </p:cBhvr>
                                      <p:to>
                                        <p:strVal val="hidden"/>
                                      </p:to>
                                    </p:set>
                                  </p:childTnLst>
                                </p:cTn>
                              </p:par>
                              <p:par>
                                <p:cTn id="29" presetID="3" presetClass="exit" presetSubtype="10" fill="hold" grpId="1" nodeType="withEffect">
                                  <p:stCondLst>
                                    <p:cond delay="0"/>
                                  </p:stCondLst>
                                  <p:childTnLst>
                                    <p:animEffect transition="out" filter="blinds(horizontal)">
                                      <p:cBhvr>
                                        <p:cTn id="30" dur="500"/>
                                        <p:tgtEl>
                                          <p:spTgt spid="367618"/>
                                        </p:tgtEl>
                                      </p:cBhvr>
                                    </p:animEffect>
                                    <p:set>
                                      <p:cBhvr>
                                        <p:cTn id="31" dur="1" fill="hold">
                                          <p:stCondLst>
                                            <p:cond delay="499"/>
                                          </p:stCondLst>
                                        </p:cTn>
                                        <p:tgtEl>
                                          <p:spTgt spid="367618"/>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34" presetClass="entr" presetSubtype="0" fill="hold" grpId="0" nodeType="clickEffect">
                                  <p:stCondLst>
                                    <p:cond delay="0"/>
                                  </p:stCondLst>
                                  <p:childTnLst>
                                    <p:set>
                                      <p:cBhvr>
                                        <p:cTn id="35" dur="1" fill="hold">
                                          <p:stCondLst>
                                            <p:cond delay="0"/>
                                          </p:stCondLst>
                                        </p:cTn>
                                        <p:tgtEl>
                                          <p:spTgt spid="367629"/>
                                        </p:tgtEl>
                                        <p:attrNameLst>
                                          <p:attrName>style.visibility</p:attrName>
                                        </p:attrNameLst>
                                      </p:cBhvr>
                                      <p:to>
                                        <p:strVal val="visible"/>
                                      </p:to>
                                    </p:set>
                                    <p:anim from="(-#ppt_w/2)" to="(#ppt_x)" calcmode="lin" valueType="num">
                                      <p:cBhvr>
                                        <p:cTn id="36" dur="600" fill="hold">
                                          <p:stCondLst>
                                            <p:cond delay="0"/>
                                          </p:stCondLst>
                                        </p:cTn>
                                        <p:tgtEl>
                                          <p:spTgt spid="367629"/>
                                        </p:tgtEl>
                                        <p:attrNameLst>
                                          <p:attrName>ppt_x</p:attrName>
                                        </p:attrNameLst>
                                      </p:cBhvr>
                                    </p:anim>
                                    <p:anim from="0" to="-1.0" calcmode="lin" valueType="num">
                                      <p:cBhvr>
                                        <p:cTn id="37" dur="200" decel="50000" autoRev="1" fill="hold">
                                          <p:stCondLst>
                                            <p:cond delay="600"/>
                                          </p:stCondLst>
                                        </p:cTn>
                                        <p:tgtEl>
                                          <p:spTgt spid="367629"/>
                                        </p:tgtEl>
                                        <p:attrNameLst>
                                          <p:attrName>xshear</p:attrName>
                                        </p:attrNameLst>
                                      </p:cBhvr>
                                    </p:anim>
                                    <p:animScale>
                                      <p:cBhvr>
                                        <p:cTn id="38" dur="200" decel="100000" autoRev="1" fill="hold">
                                          <p:stCondLst>
                                            <p:cond delay="600"/>
                                          </p:stCondLst>
                                        </p:cTn>
                                        <p:tgtEl>
                                          <p:spTgt spid="367629"/>
                                        </p:tgtEl>
                                      </p:cBhvr>
                                      <p:from x="100000" y="100000"/>
                                      <p:to x="80000" y="100000"/>
                                    </p:animScale>
                                    <p:anim by="(#ppt_h/3+#ppt_w*0.1)" calcmode="lin" valueType="num">
                                      <p:cBhvr additive="sum">
                                        <p:cTn id="39" dur="200" decel="100000" autoRev="1" fill="hold">
                                          <p:stCondLst>
                                            <p:cond delay="600"/>
                                          </p:stCondLst>
                                        </p:cTn>
                                        <p:tgtEl>
                                          <p:spTgt spid="367629"/>
                                        </p:tgtEl>
                                        <p:attrNameLst>
                                          <p:attrName>ppt_x</p:attrName>
                                        </p:attrNameLst>
                                      </p:cBhvr>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196610"/>
                                        </p:tgtEl>
                                        <p:attrNameLst>
                                          <p:attrName>style.visibility</p:attrName>
                                        </p:attrNameLst>
                                      </p:cBhvr>
                                      <p:to>
                                        <p:strVal val="visible"/>
                                      </p:to>
                                    </p:set>
                                    <p:animEffect transition="in" filter="wipe(left)">
                                      <p:cBhvr>
                                        <p:cTn id="44" dur="500"/>
                                        <p:tgtEl>
                                          <p:spTgt spid="196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18" grpId="0"/>
      <p:bldP spid="367618" grpId="1"/>
      <p:bldP spid="3676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3039351844"/>
              </p:ext>
            </p:extLst>
          </p:nvPr>
        </p:nvGraphicFramePr>
        <p:xfrm>
          <a:off x="975361" y="2162845"/>
          <a:ext cx="11714857" cy="4644910"/>
        </p:xfrm>
        <a:graphic>
          <a:graphicData uri="http://schemas.openxmlformats.org/drawingml/2006/table">
            <a:tbl>
              <a:tblPr/>
              <a:tblGrid>
                <a:gridCol w="2487410">
                  <a:extLst>
                    <a:ext uri="{9D8B030D-6E8A-4147-A177-3AD203B41FA5}">
                      <a16:colId xmlns:a16="http://schemas.microsoft.com/office/drawing/2014/main" val="20000"/>
                    </a:ext>
                  </a:extLst>
                </a:gridCol>
                <a:gridCol w="1302699">
                  <a:extLst>
                    <a:ext uri="{9D8B030D-6E8A-4147-A177-3AD203B41FA5}">
                      <a16:colId xmlns:a16="http://schemas.microsoft.com/office/drawing/2014/main" val="20001"/>
                    </a:ext>
                  </a:extLst>
                </a:gridCol>
                <a:gridCol w="1302699">
                  <a:extLst>
                    <a:ext uri="{9D8B030D-6E8A-4147-A177-3AD203B41FA5}">
                      <a16:colId xmlns:a16="http://schemas.microsoft.com/office/drawing/2014/main" val="20002"/>
                    </a:ext>
                  </a:extLst>
                </a:gridCol>
                <a:gridCol w="1302699">
                  <a:extLst>
                    <a:ext uri="{9D8B030D-6E8A-4147-A177-3AD203B41FA5}">
                      <a16:colId xmlns:a16="http://schemas.microsoft.com/office/drawing/2014/main" val="20003"/>
                    </a:ext>
                  </a:extLst>
                </a:gridCol>
                <a:gridCol w="1551737">
                  <a:extLst>
                    <a:ext uri="{9D8B030D-6E8A-4147-A177-3AD203B41FA5}">
                      <a16:colId xmlns:a16="http://schemas.microsoft.com/office/drawing/2014/main" val="20004"/>
                    </a:ext>
                  </a:extLst>
                </a:gridCol>
                <a:gridCol w="1255871">
                  <a:extLst>
                    <a:ext uri="{9D8B030D-6E8A-4147-A177-3AD203B41FA5}">
                      <a16:colId xmlns:a16="http://schemas.microsoft.com/office/drawing/2014/main" val="20005"/>
                    </a:ext>
                  </a:extLst>
                </a:gridCol>
                <a:gridCol w="1255871">
                  <a:extLst>
                    <a:ext uri="{9D8B030D-6E8A-4147-A177-3AD203B41FA5}">
                      <a16:colId xmlns:a16="http://schemas.microsoft.com/office/drawing/2014/main" val="20006"/>
                    </a:ext>
                  </a:extLst>
                </a:gridCol>
                <a:gridCol w="1255871">
                  <a:extLst>
                    <a:ext uri="{9D8B030D-6E8A-4147-A177-3AD203B41FA5}">
                      <a16:colId xmlns:a16="http://schemas.microsoft.com/office/drawing/2014/main" val="20007"/>
                    </a:ext>
                  </a:extLst>
                </a:gridCol>
              </a:tblGrid>
              <a:tr h="606891">
                <a:tc>
                  <a:txBody>
                    <a:bodyPr/>
                    <a:lstStyle/>
                    <a:p>
                      <a:pPr algn="just">
                        <a:spcAft>
                          <a:spcPts val="0"/>
                        </a:spcAft>
                      </a:pPr>
                      <a:r>
                        <a:rPr lang="zh-CN" sz="2000" kern="100" dirty="0">
                          <a:solidFill>
                            <a:srgbClr val="3333FF"/>
                          </a:solidFill>
                          <a:latin typeface="华文中宋" pitchFamily="2" charset="-122"/>
                          <a:ea typeface="华文中宋" pitchFamily="2" charset="-122"/>
                          <a:cs typeface="Times New Roman"/>
                        </a:rPr>
                        <a:t>单位</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latin typeface="华文中宋" pitchFamily="2" charset="-122"/>
                          <a:ea typeface="华文中宋" pitchFamily="2" charset="-122"/>
                          <a:cs typeface="Times New Roman"/>
                        </a:rPr>
                        <a:t>计时攻击</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latin typeface="华文中宋" pitchFamily="2" charset="-122"/>
                          <a:ea typeface="华文中宋" pitchFamily="2" charset="-122"/>
                          <a:cs typeface="Times New Roman"/>
                        </a:rPr>
                        <a:t>功耗攻击</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latin typeface="华文中宋" pitchFamily="2" charset="-122"/>
                          <a:ea typeface="华文中宋" pitchFamily="2" charset="-122"/>
                          <a:cs typeface="Times New Roman"/>
                        </a:rPr>
                        <a:t>电磁攻击</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dirty="0">
                          <a:latin typeface="华文中宋" pitchFamily="2" charset="-122"/>
                          <a:ea typeface="华文中宋" pitchFamily="2" charset="-122"/>
                          <a:cs typeface="Times New Roman"/>
                        </a:rPr>
                        <a:t>Cache</a:t>
                      </a:r>
                      <a:r>
                        <a:rPr lang="zh-CN" altLang="en-US" sz="2000" kern="100" dirty="0">
                          <a:latin typeface="华文中宋" pitchFamily="2" charset="-122"/>
                          <a:ea typeface="华文中宋" pitchFamily="2" charset="-122"/>
                          <a:cs typeface="Times New Roman"/>
                        </a:rPr>
                        <a:t>攻击</a:t>
                      </a:r>
                      <a:endParaRPr lang="zh-CN"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latin typeface="华文中宋" pitchFamily="2" charset="-122"/>
                          <a:ea typeface="华文中宋" pitchFamily="2" charset="-122"/>
                          <a:cs typeface="Times New Roman"/>
                        </a:rPr>
                        <a:t>故障攻击</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a:latin typeface="华文中宋" pitchFamily="2" charset="-122"/>
                          <a:ea typeface="华文中宋" pitchFamily="2" charset="-122"/>
                          <a:cs typeface="Times New Roman"/>
                        </a:rPr>
                        <a:t>旁路硬件木马</a:t>
                      </a:r>
                      <a:endParaRPr lang="zh-CN"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2000" kern="100" dirty="0">
                          <a:latin typeface="华文中宋" pitchFamily="2" charset="-122"/>
                          <a:ea typeface="华文中宋" pitchFamily="2" charset="-122"/>
                          <a:cs typeface="Times New Roman"/>
                        </a:rPr>
                        <a:t>旁路逆向工程</a:t>
                      </a:r>
                      <a:endParaRPr lang="zh-CN"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03531">
                <a:tc>
                  <a:txBody>
                    <a:bodyPr/>
                    <a:lstStyle/>
                    <a:p>
                      <a:pPr algn="just">
                        <a:spcAft>
                          <a:spcPts val="0"/>
                        </a:spcAft>
                      </a:pPr>
                      <a:r>
                        <a:rPr lang="zh-CN" sz="2000" kern="100" dirty="0">
                          <a:solidFill>
                            <a:srgbClr val="3333FF"/>
                          </a:solidFill>
                          <a:latin typeface="华文中宋" pitchFamily="2" charset="-122"/>
                          <a:ea typeface="华文中宋" pitchFamily="2" charset="-122"/>
                          <a:cs typeface="Times New Roman"/>
                        </a:rPr>
                        <a:t>中国科学院</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CN"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CN"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03531">
                <a:tc>
                  <a:txBody>
                    <a:bodyPr/>
                    <a:lstStyle/>
                    <a:p>
                      <a:pPr algn="just">
                        <a:spcAft>
                          <a:spcPts val="0"/>
                        </a:spcAft>
                      </a:pPr>
                      <a:r>
                        <a:rPr lang="zh-CN" sz="2000" kern="100" dirty="0">
                          <a:solidFill>
                            <a:srgbClr val="3333FF"/>
                          </a:solidFill>
                          <a:latin typeface="华文中宋" pitchFamily="2" charset="-122"/>
                          <a:ea typeface="华文中宋" pitchFamily="2" charset="-122"/>
                          <a:cs typeface="Times New Roman"/>
                        </a:rPr>
                        <a:t>上海交通大学</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kern="100" dirty="0">
                          <a:latin typeface="华文中宋" pitchFamily="2" charset="-122"/>
                          <a:ea typeface="华文中宋" pitchFamily="2" charset="-122"/>
                          <a:cs typeface="Times New Roman"/>
                        </a:rPr>
                        <a:t>●</a:t>
                      </a:r>
                      <a:endParaRPr lang="en-US"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CN"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CN"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3531">
                <a:tc>
                  <a:txBody>
                    <a:bodyPr/>
                    <a:lstStyle/>
                    <a:p>
                      <a:pPr algn="just">
                        <a:spcAft>
                          <a:spcPts val="0"/>
                        </a:spcAft>
                      </a:pPr>
                      <a:r>
                        <a:rPr lang="zh-CN" sz="2000" kern="100" dirty="0">
                          <a:solidFill>
                            <a:srgbClr val="3333FF"/>
                          </a:solidFill>
                          <a:latin typeface="华文中宋" pitchFamily="2" charset="-122"/>
                          <a:ea typeface="华文中宋" pitchFamily="2" charset="-122"/>
                          <a:cs typeface="Times New Roman"/>
                        </a:rPr>
                        <a:t>西安电子科技大学</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CN"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CN"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03531">
                <a:tc>
                  <a:txBody>
                    <a:bodyPr/>
                    <a:lstStyle/>
                    <a:p>
                      <a:pPr algn="just">
                        <a:spcAft>
                          <a:spcPts val="0"/>
                        </a:spcAft>
                      </a:pPr>
                      <a:r>
                        <a:rPr lang="zh-CN" sz="2000" kern="100" dirty="0">
                          <a:solidFill>
                            <a:srgbClr val="3333FF"/>
                          </a:solidFill>
                          <a:latin typeface="华文中宋" pitchFamily="2" charset="-122"/>
                          <a:ea typeface="华文中宋" pitchFamily="2" charset="-122"/>
                          <a:cs typeface="Times New Roman"/>
                        </a:rPr>
                        <a:t>电子科技大学</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03531">
                <a:tc>
                  <a:txBody>
                    <a:bodyPr/>
                    <a:lstStyle/>
                    <a:p>
                      <a:pPr algn="just">
                        <a:spcAft>
                          <a:spcPts val="0"/>
                        </a:spcAft>
                      </a:pPr>
                      <a:r>
                        <a:rPr lang="zh-CN" sz="2000" kern="100" dirty="0">
                          <a:solidFill>
                            <a:srgbClr val="3333FF"/>
                          </a:solidFill>
                          <a:latin typeface="华文中宋" pitchFamily="2" charset="-122"/>
                          <a:ea typeface="华文中宋" pitchFamily="2" charset="-122"/>
                          <a:cs typeface="Times New Roman"/>
                        </a:rPr>
                        <a:t>国防科技大学</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2000" kern="100" dirty="0">
                          <a:latin typeface="华文中宋" pitchFamily="2" charset="-122"/>
                          <a:ea typeface="华文中宋" pitchFamily="2" charset="-122"/>
                          <a:cs typeface="Times New Roman"/>
                        </a:rPr>
                        <a:t>●</a:t>
                      </a:r>
                      <a:endParaRPr lang="zh-CN"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CN"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03531">
                <a:tc>
                  <a:txBody>
                    <a:bodyPr/>
                    <a:lstStyle/>
                    <a:p>
                      <a:pPr algn="just">
                        <a:spcAft>
                          <a:spcPts val="0"/>
                        </a:spcAft>
                      </a:pPr>
                      <a:r>
                        <a:rPr lang="zh-CN" sz="2000" kern="100" dirty="0">
                          <a:solidFill>
                            <a:srgbClr val="3333FF"/>
                          </a:solidFill>
                          <a:latin typeface="华文中宋" pitchFamily="2" charset="-122"/>
                          <a:ea typeface="华文中宋" pitchFamily="2" charset="-122"/>
                          <a:cs typeface="Times New Roman"/>
                        </a:rPr>
                        <a:t>清华大学</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2000" kern="100" dirty="0">
                          <a:latin typeface="华文中宋" pitchFamily="2" charset="-122"/>
                          <a:ea typeface="华文中宋" pitchFamily="2" charset="-122"/>
                          <a:cs typeface="Times New Roman"/>
                        </a:rPr>
                        <a:t>●</a:t>
                      </a:r>
                      <a:endParaRPr lang="en-US"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03531">
                <a:tc>
                  <a:txBody>
                    <a:bodyPr/>
                    <a:lstStyle/>
                    <a:p>
                      <a:pPr algn="just">
                        <a:spcAft>
                          <a:spcPts val="0"/>
                        </a:spcAft>
                      </a:pPr>
                      <a:r>
                        <a:rPr lang="zh-CN" sz="2000" kern="100" dirty="0">
                          <a:solidFill>
                            <a:srgbClr val="3333FF"/>
                          </a:solidFill>
                          <a:latin typeface="华文中宋" pitchFamily="2" charset="-122"/>
                          <a:ea typeface="华文中宋" pitchFamily="2" charset="-122"/>
                          <a:cs typeface="Times New Roman"/>
                        </a:rPr>
                        <a:t>中国科技大学</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03531">
                <a:tc>
                  <a:txBody>
                    <a:bodyPr/>
                    <a:lstStyle/>
                    <a:p>
                      <a:pPr algn="just">
                        <a:spcAft>
                          <a:spcPts val="0"/>
                        </a:spcAft>
                      </a:pPr>
                      <a:r>
                        <a:rPr lang="zh-CN" sz="2000" kern="100" dirty="0">
                          <a:solidFill>
                            <a:srgbClr val="3333FF"/>
                          </a:solidFill>
                          <a:latin typeface="华文中宋" pitchFamily="2" charset="-122"/>
                          <a:ea typeface="华文中宋" pitchFamily="2" charset="-122"/>
                          <a:cs typeface="Times New Roman"/>
                        </a:rPr>
                        <a:t>武汉大学</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CN"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2000" kern="100" dirty="0">
                          <a:latin typeface="华文中宋" pitchFamily="2" charset="-122"/>
                          <a:ea typeface="华文中宋" pitchFamily="2" charset="-122"/>
                          <a:cs typeface="Times New Roman"/>
                        </a:rPr>
                        <a:t>●</a:t>
                      </a:r>
                      <a:endParaRPr lang="zh-CN"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03531">
                <a:tc>
                  <a:txBody>
                    <a:bodyPr/>
                    <a:lstStyle/>
                    <a:p>
                      <a:pPr algn="just">
                        <a:spcAft>
                          <a:spcPts val="0"/>
                        </a:spcAft>
                      </a:pPr>
                      <a:r>
                        <a:rPr lang="zh-CN" sz="2000" kern="100" dirty="0">
                          <a:solidFill>
                            <a:srgbClr val="3333FF"/>
                          </a:solidFill>
                          <a:latin typeface="华文中宋" pitchFamily="2" charset="-122"/>
                          <a:ea typeface="华文中宋" pitchFamily="2" charset="-122"/>
                          <a:cs typeface="Times New Roman"/>
                        </a:rPr>
                        <a:t>解放军信息工程大学</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CN"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CN" sz="2000" kern="100" dirty="0">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03531">
                <a:tc>
                  <a:txBody>
                    <a:bodyPr/>
                    <a:lstStyle/>
                    <a:p>
                      <a:pPr algn="just">
                        <a:spcAft>
                          <a:spcPts val="0"/>
                        </a:spcAft>
                      </a:pPr>
                      <a:r>
                        <a:rPr lang="zh-CN" altLang="en-US" sz="2000" kern="100" dirty="0">
                          <a:solidFill>
                            <a:srgbClr val="FF0000"/>
                          </a:solidFill>
                          <a:latin typeface="华文中宋" pitchFamily="2" charset="-122"/>
                          <a:ea typeface="华文中宋" pitchFamily="2" charset="-122"/>
                          <a:cs typeface="Times New Roman"/>
                        </a:rPr>
                        <a:t>总参第五十四研究所</a:t>
                      </a:r>
                      <a:endParaRPr lang="zh-CN" sz="2000" kern="100" dirty="0">
                        <a:solidFill>
                          <a:srgbClr val="FF0000"/>
                        </a:solidFill>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sz="2000" kern="100" dirty="0">
                          <a:solidFill>
                            <a:schemeClr val="tx1"/>
                          </a:solidFill>
                          <a:latin typeface="华文中宋" pitchFamily="2" charset="-122"/>
                          <a:ea typeface="华文中宋" pitchFamily="2" charset="-122"/>
                          <a:cs typeface="Times New Roman"/>
                        </a:rPr>
                        <a:t>●</a:t>
                      </a: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altLang="zh-CN" sz="2000" kern="100" dirty="0">
                          <a:latin typeface="华文中宋" pitchFamily="2" charset="-122"/>
                          <a:ea typeface="华文中宋" pitchFamily="2" charset="-122"/>
                          <a:cs typeface="Times New Roman"/>
                        </a:rPr>
                        <a:t>●</a:t>
                      </a:r>
                      <a:endParaRPr lang="zh-CN" sz="2000" kern="100" dirty="0">
                        <a:solidFill>
                          <a:schemeClr val="tx1"/>
                        </a:solidFill>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spcAft>
                          <a:spcPts val="0"/>
                        </a:spcAft>
                      </a:pPr>
                      <a:r>
                        <a:rPr lang="zh-CN" altLang="zh-CN" sz="2000" kern="100" dirty="0">
                          <a:latin typeface="华文中宋" pitchFamily="2" charset="-122"/>
                          <a:ea typeface="华文中宋" pitchFamily="2" charset="-122"/>
                          <a:cs typeface="Times New Roman"/>
                        </a:rPr>
                        <a:t>●</a:t>
                      </a:r>
                      <a:endParaRPr lang="zh-CN" sz="2000" kern="100" dirty="0">
                        <a:solidFill>
                          <a:schemeClr val="tx1"/>
                        </a:solidFill>
                        <a:latin typeface="华文中宋" pitchFamily="2" charset="-122"/>
                        <a:ea typeface="华文中宋" pitchFamily="2" charset="-122"/>
                        <a:cs typeface="Times New Roman"/>
                      </a:endParaRPr>
                    </a:p>
                  </a:txBody>
                  <a:tcPr marL="97536" marR="9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11" name="TextBox 27"/>
          <p:cNvSpPr txBox="1">
            <a:spLocks noChangeArrowheads="1"/>
          </p:cNvSpPr>
          <p:nvPr/>
        </p:nvSpPr>
        <p:spPr bwMode="auto">
          <a:xfrm>
            <a:off x="1300480" y="7491745"/>
            <a:ext cx="7802880" cy="1596332"/>
          </a:xfrm>
          <a:prstGeom prst="rect">
            <a:avLst/>
          </a:prstGeom>
          <a:noFill/>
          <a:ln w="952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lIns="130046" tIns="65023" rIns="130046" bIns="65023">
            <a:spAutoFit/>
          </a:bodyPr>
          <a:lstStyle>
            <a:lvl1pPr marL="342900" indent="-342900" eaLnBrk="0" hangingPunct="0">
              <a:defRPr>
                <a:solidFill>
                  <a:schemeClr val="tx1"/>
                </a:solidFill>
                <a:latin typeface="Arial" pitchFamily="34" charset="0"/>
                <a:ea typeface="宋体" pitchFamily="2" charset="-122"/>
              </a:defRPr>
            </a:lvl1pPr>
            <a:lvl2pPr indent="-538163"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lvl="1" eaLnBrk="1" hangingPunct="1">
              <a:spcBef>
                <a:spcPct val="20000"/>
              </a:spcBef>
              <a:buClr>
                <a:srgbClr val="3333FF"/>
              </a:buClr>
              <a:buFont typeface="Wingdings" pitchFamily="2" charset="2"/>
              <a:buChar char="Ø"/>
            </a:pPr>
            <a:r>
              <a:rPr lang="zh-CN" altLang="en-US" sz="2800" dirty="0">
                <a:solidFill>
                  <a:srgbClr val="000066"/>
                </a:solidFill>
                <a:latin typeface="Times New Roman" pitchFamily="18" charset="0"/>
                <a:ea typeface="黑体" pitchFamily="49" charset="-122"/>
              </a:rPr>
              <a:t>研究起步较晚，实验条件差，物理实验少；</a:t>
            </a:r>
          </a:p>
          <a:p>
            <a:pPr marL="0" lvl="1" eaLnBrk="1" hangingPunct="1">
              <a:spcBef>
                <a:spcPct val="20000"/>
              </a:spcBef>
              <a:buClr>
                <a:srgbClr val="3333FF"/>
              </a:buClr>
              <a:buFont typeface="Wingdings" pitchFamily="2" charset="2"/>
              <a:buChar char="Ø"/>
            </a:pPr>
            <a:r>
              <a:rPr lang="zh-CN" altLang="en-US" sz="2800" dirty="0">
                <a:solidFill>
                  <a:srgbClr val="000066"/>
                </a:solidFill>
                <a:latin typeface="Times New Roman" pitchFamily="18" charset="0"/>
                <a:ea typeface="黑体" pitchFamily="49" charset="-122"/>
              </a:rPr>
              <a:t>自主测试仪器少，旁路泄露数据采集困难；</a:t>
            </a:r>
            <a:endParaRPr lang="en-US" altLang="zh-CN" sz="2800" dirty="0">
              <a:solidFill>
                <a:srgbClr val="000066"/>
              </a:solidFill>
              <a:latin typeface="Times New Roman" pitchFamily="18" charset="0"/>
              <a:ea typeface="黑体" pitchFamily="49" charset="-122"/>
            </a:endParaRPr>
          </a:p>
          <a:p>
            <a:pPr marL="0" lvl="1" eaLnBrk="1" hangingPunct="1">
              <a:spcBef>
                <a:spcPct val="20000"/>
              </a:spcBef>
              <a:buClr>
                <a:srgbClr val="3333FF"/>
              </a:buClr>
              <a:buFont typeface="Wingdings" pitchFamily="2" charset="2"/>
              <a:buChar char="Ø"/>
            </a:pPr>
            <a:r>
              <a:rPr lang="zh-CN" altLang="en-US" sz="2800" dirty="0">
                <a:solidFill>
                  <a:srgbClr val="000066"/>
                </a:solidFill>
                <a:latin typeface="Times New Roman" pitchFamily="18" charset="0"/>
                <a:ea typeface="黑体" pitchFamily="49" charset="-122"/>
              </a:rPr>
              <a:t>测试密码芯片少，主要技术受国外垄断。</a:t>
            </a:r>
          </a:p>
        </p:txBody>
      </p:sp>
      <p:sp>
        <p:nvSpPr>
          <p:cNvPr id="12" name="矩形 11"/>
          <p:cNvSpPr/>
          <p:nvPr/>
        </p:nvSpPr>
        <p:spPr>
          <a:xfrm>
            <a:off x="975360" y="6805050"/>
            <a:ext cx="3390558" cy="656590"/>
          </a:xfrm>
          <a:prstGeom prst="rect">
            <a:avLst/>
          </a:prstGeom>
          <a:noFill/>
        </p:spPr>
        <p:txBody>
          <a:bodyPr wrap="non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同国外研究比较</a:t>
            </a:r>
          </a:p>
        </p:txBody>
      </p:sp>
      <p:grpSp>
        <p:nvGrpSpPr>
          <p:cNvPr id="6" name="组合 5"/>
          <p:cNvGrpSpPr>
            <a:grpSpLocks/>
          </p:cNvGrpSpPr>
          <p:nvPr/>
        </p:nvGrpSpPr>
        <p:grpSpPr bwMode="auto">
          <a:xfrm>
            <a:off x="8423613" y="124272"/>
            <a:ext cx="4199467" cy="589281"/>
            <a:chOff x="288838" y="21598"/>
            <a:chExt cx="4278985" cy="590400"/>
          </a:xfrm>
        </p:grpSpPr>
        <p:sp>
          <p:nvSpPr>
            <p:cNvPr id="7" name="圆角矩形 6"/>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9" name="圆角矩形 4"/>
            <p:cNvSpPr/>
            <p:nvPr/>
          </p:nvSpPr>
          <p:spPr>
            <a:xfrm>
              <a:off x="317394" y="51006"/>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国内外研究现状及分析</a:t>
              </a:r>
            </a:p>
          </p:txBody>
        </p:sp>
      </p:grpSp>
      <p:sp>
        <p:nvSpPr>
          <p:cNvPr id="13" name="AutoShape 38"/>
          <p:cNvSpPr>
            <a:spLocks noChangeArrowheads="1"/>
          </p:cNvSpPr>
          <p:nvPr/>
        </p:nvSpPr>
        <p:spPr bwMode="gray">
          <a:xfrm>
            <a:off x="7232229" y="52264"/>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4" name="Text Box 40"/>
          <p:cNvSpPr txBox="1">
            <a:spLocks noChangeArrowheads="1"/>
          </p:cNvSpPr>
          <p:nvPr/>
        </p:nvSpPr>
        <p:spPr bwMode="gray">
          <a:xfrm>
            <a:off x="7507678" y="83272"/>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15" name="AutoShape 6"/>
          <p:cNvSpPr>
            <a:spLocks noChangeArrowheads="1"/>
          </p:cNvSpPr>
          <p:nvPr/>
        </p:nvSpPr>
        <p:spPr bwMode="gray">
          <a:xfrm>
            <a:off x="1461840" y="1204392"/>
            <a:ext cx="3781425" cy="498475"/>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2.2 </a:t>
            </a:r>
            <a:r>
              <a:rPr lang="zh-CN" altLang="en-US" sz="2800" dirty="0">
                <a:solidFill>
                  <a:srgbClr val="000000"/>
                </a:solidFill>
                <a:latin typeface="华文中宋" pitchFamily="2" charset="-122"/>
                <a:ea typeface="华文中宋" pitchFamily="2" charset="-122"/>
              </a:rPr>
              <a:t>各国发展现状</a:t>
            </a:r>
            <a:endParaRPr lang="en-US" altLang="zh-CN" sz="2800" dirty="0">
              <a:solidFill>
                <a:srgbClr val="000000"/>
              </a:solidFill>
              <a:latin typeface="华文中宋" pitchFamily="2" charset="-122"/>
              <a:ea typeface="华文中宋" pitchFamily="2" charset="-122"/>
            </a:endParaRPr>
          </a:p>
        </p:txBody>
      </p:sp>
      <p:sp>
        <p:nvSpPr>
          <p:cNvPr id="16" name="Rectangle 11"/>
          <p:cNvSpPr>
            <a:spLocks noChangeArrowheads="1"/>
          </p:cNvSpPr>
          <p:nvPr/>
        </p:nvSpPr>
        <p:spPr bwMode="auto">
          <a:xfrm>
            <a:off x="6207198" y="965949"/>
            <a:ext cx="2600960" cy="97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nchor="ctr"/>
          <a:lstStyle/>
          <a:p>
            <a:pPr algn="ctr"/>
            <a:r>
              <a:rPr lang="zh-CN" altLang="en-US" sz="4000" b="1" dirty="0">
                <a:solidFill>
                  <a:srgbClr val="006666"/>
                </a:solidFill>
                <a:latin typeface="华文中宋" pitchFamily="2" charset="-122"/>
                <a:ea typeface="华文中宋" pitchFamily="2" charset="-122"/>
              </a:rPr>
              <a:t>中国</a:t>
            </a:r>
          </a:p>
        </p:txBody>
      </p:sp>
    </p:spTree>
    <p:extLst>
      <p:ext uri="{BB962C8B-B14F-4D97-AF65-F5344CB8AC3E}">
        <p14:creationId xmlns:p14="http://schemas.microsoft.com/office/powerpoint/2010/main" val="3406327503"/>
      </p:ext>
    </p:extLst>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4" name="Group 4"/>
          <p:cNvGrpSpPr>
            <a:grpSpLocks/>
          </p:cNvGrpSpPr>
          <p:nvPr/>
        </p:nvGrpSpPr>
        <p:grpSpPr bwMode="auto">
          <a:xfrm>
            <a:off x="741760" y="3645725"/>
            <a:ext cx="2980267" cy="3813387"/>
            <a:chOff x="1922" y="1614"/>
            <a:chExt cx="1320" cy="1689"/>
          </a:xfrm>
        </p:grpSpPr>
        <p:sp>
          <p:nvSpPr>
            <p:cNvPr id="114713" name="Freeform 5"/>
            <p:cNvSpPr>
              <a:spLocks/>
            </p:cNvSpPr>
            <p:nvPr/>
          </p:nvSpPr>
          <p:spPr bwMode="gray">
            <a:xfrm>
              <a:off x="1922" y="1875"/>
              <a:ext cx="654" cy="1428"/>
            </a:xfrm>
            <a:custGeom>
              <a:avLst/>
              <a:gdLst>
                <a:gd name="T0" fmla="*/ 1 w 654"/>
                <a:gd name="T1" fmla="*/ 0 h 1428"/>
                <a:gd name="T2" fmla="*/ 117 w 654"/>
                <a:gd name="T3" fmla="*/ 110 h 1428"/>
                <a:gd name="T4" fmla="*/ 117 w 654"/>
                <a:gd name="T5" fmla="*/ 1026 h 1428"/>
                <a:gd name="T6" fmla="*/ 649 w 654"/>
                <a:gd name="T7" fmla="*/ 1241 h 1428"/>
                <a:gd name="T8" fmla="*/ 654 w 654"/>
                <a:gd name="T9" fmla="*/ 1428 h 1428"/>
                <a:gd name="T10" fmla="*/ 0 w 654"/>
                <a:gd name="T11" fmla="*/ 1128 h 1428"/>
                <a:gd name="T12" fmla="*/ 1 w 654"/>
                <a:gd name="T13" fmla="*/ 0 h 1428"/>
                <a:gd name="T14" fmla="*/ 0 60000 65536"/>
                <a:gd name="T15" fmla="*/ 0 60000 65536"/>
                <a:gd name="T16" fmla="*/ 0 60000 65536"/>
                <a:gd name="T17" fmla="*/ 0 60000 65536"/>
                <a:gd name="T18" fmla="*/ 0 60000 65536"/>
                <a:gd name="T19" fmla="*/ 0 60000 65536"/>
                <a:gd name="T20" fmla="*/ 0 60000 65536"/>
                <a:gd name="T21" fmla="*/ 0 w 654"/>
                <a:gd name="T22" fmla="*/ 0 h 1428"/>
                <a:gd name="T23" fmla="*/ 654 w 654"/>
                <a:gd name="T24" fmla="*/ 1428 h 14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4" h="1428">
                  <a:moveTo>
                    <a:pt x="1" y="0"/>
                  </a:moveTo>
                  <a:lnTo>
                    <a:pt x="117" y="110"/>
                  </a:lnTo>
                  <a:lnTo>
                    <a:pt x="117" y="1026"/>
                  </a:lnTo>
                  <a:lnTo>
                    <a:pt x="649" y="1241"/>
                  </a:lnTo>
                  <a:lnTo>
                    <a:pt x="654" y="1428"/>
                  </a:lnTo>
                  <a:lnTo>
                    <a:pt x="0" y="1128"/>
                  </a:lnTo>
                  <a:lnTo>
                    <a:pt x="1" y="0"/>
                  </a:lnTo>
                  <a:close/>
                </a:path>
              </a:pathLst>
            </a:custGeom>
            <a:solidFill>
              <a:srgbClr val="FBC63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114714" name="Freeform 6"/>
            <p:cNvSpPr>
              <a:spLocks/>
            </p:cNvSpPr>
            <p:nvPr/>
          </p:nvSpPr>
          <p:spPr bwMode="gray">
            <a:xfrm>
              <a:off x="2571" y="1880"/>
              <a:ext cx="671" cy="1422"/>
            </a:xfrm>
            <a:custGeom>
              <a:avLst/>
              <a:gdLst>
                <a:gd name="T0" fmla="*/ 654 w 671"/>
                <a:gd name="T1" fmla="*/ 0 h 1422"/>
                <a:gd name="T2" fmla="*/ 516 w 671"/>
                <a:gd name="T3" fmla="*/ 111 h 1422"/>
                <a:gd name="T4" fmla="*/ 519 w 671"/>
                <a:gd name="T5" fmla="*/ 1008 h 1422"/>
                <a:gd name="T6" fmla="*/ 0 w 671"/>
                <a:gd name="T7" fmla="*/ 1237 h 1422"/>
                <a:gd name="T8" fmla="*/ 2 w 671"/>
                <a:gd name="T9" fmla="*/ 1422 h 1422"/>
                <a:gd name="T10" fmla="*/ 671 w 671"/>
                <a:gd name="T11" fmla="*/ 1114 h 1422"/>
                <a:gd name="T12" fmla="*/ 654 w 671"/>
                <a:gd name="T13" fmla="*/ 0 h 1422"/>
                <a:gd name="T14" fmla="*/ 0 60000 65536"/>
                <a:gd name="T15" fmla="*/ 0 60000 65536"/>
                <a:gd name="T16" fmla="*/ 0 60000 65536"/>
                <a:gd name="T17" fmla="*/ 0 60000 65536"/>
                <a:gd name="T18" fmla="*/ 0 60000 65536"/>
                <a:gd name="T19" fmla="*/ 0 60000 65536"/>
                <a:gd name="T20" fmla="*/ 0 60000 65536"/>
                <a:gd name="T21" fmla="*/ 0 w 671"/>
                <a:gd name="T22" fmla="*/ 0 h 1422"/>
                <a:gd name="T23" fmla="*/ 671 w 671"/>
                <a:gd name="T24" fmla="*/ 1422 h 14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1" h="1422">
                  <a:moveTo>
                    <a:pt x="654" y="0"/>
                  </a:moveTo>
                  <a:lnTo>
                    <a:pt x="516" y="111"/>
                  </a:lnTo>
                  <a:lnTo>
                    <a:pt x="519" y="1008"/>
                  </a:lnTo>
                  <a:lnTo>
                    <a:pt x="0" y="1237"/>
                  </a:lnTo>
                  <a:lnTo>
                    <a:pt x="2" y="1422"/>
                  </a:lnTo>
                  <a:lnTo>
                    <a:pt x="671" y="1114"/>
                  </a:lnTo>
                  <a:lnTo>
                    <a:pt x="654" y="0"/>
                  </a:lnTo>
                  <a:close/>
                </a:path>
              </a:pathLst>
            </a:custGeom>
            <a:solidFill>
              <a:srgbClr val="FBE2A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114715" name="Freeform 7"/>
            <p:cNvSpPr>
              <a:spLocks/>
            </p:cNvSpPr>
            <p:nvPr/>
          </p:nvSpPr>
          <p:spPr bwMode="gray">
            <a:xfrm>
              <a:off x="1923" y="1614"/>
              <a:ext cx="1304" cy="377"/>
            </a:xfrm>
            <a:custGeom>
              <a:avLst/>
              <a:gdLst>
                <a:gd name="T0" fmla="*/ 0 w 1304"/>
                <a:gd name="T1" fmla="*/ 261 h 377"/>
                <a:gd name="T2" fmla="*/ 117 w 1304"/>
                <a:gd name="T3" fmla="*/ 374 h 377"/>
                <a:gd name="T4" fmla="*/ 638 w 1304"/>
                <a:gd name="T5" fmla="*/ 155 h 377"/>
                <a:gd name="T6" fmla="*/ 1164 w 1304"/>
                <a:gd name="T7" fmla="*/ 377 h 377"/>
                <a:gd name="T8" fmla="*/ 1304 w 1304"/>
                <a:gd name="T9" fmla="*/ 266 h 377"/>
                <a:gd name="T10" fmla="*/ 633 w 1304"/>
                <a:gd name="T11" fmla="*/ 0 h 377"/>
                <a:gd name="T12" fmla="*/ 0 w 1304"/>
                <a:gd name="T13" fmla="*/ 261 h 377"/>
                <a:gd name="T14" fmla="*/ 0 60000 65536"/>
                <a:gd name="T15" fmla="*/ 0 60000 65536"/>
                <a:gd name="T16" fmla="*/ 0 60000 65536"/>
                <a:gd name="T17" fmla="*/ 0 60000 65536"/>
                <a:gd name="T18" fmla="*/ 0 60000 65536"/>
                <a:gd name="T19" fmla="*/ 0 60000 65536"/>
                <a:gd name="T20" fmla="*/ 0 60000 65536"/>
                <a:gd name="T21" fmla="*/ 0 w 1304"/>
                <a:gd name="T22" fmla="*/ 0 h 377"/>
                <a:gd name="T23" fmla="*/ 1304 w 1304"/>
                <a:gd name="T24" fmla="*/ 377 h 3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04" h="377">
                  <a:moveTo>
                    <a:pt x="0" y="261"/>
                  </a:moveTo>
                  <a:lnTo>
                    <a:pt x="117" y="374"/>
                  </a:lnTo>
                  <a:lnTo>
                    <a:pt x="638" y="155"/>
                  </a:lnTo>
                  <a:lnTo>
                    <a:pt x="1164" y="377"/>
                  </a:lnTo>
                  <a:lnTo>
                    <a:pt x="1304" y="266"/>
                  </a:lnTo>
                  <a:lnTo>
                    <a:pt x="633" y="0"/>
                  </a:lnTo>
                  <a:lnTo>
                    <a:pt x="0" y="261"/>
                  </a:lnTo>
                  <a:close/>
                </a:path>
              </a:pathLst>
            </a:custGeom>
            <a:solidFill>
              <a:srgbClr val="FEFBD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114716" name="Freeform 8"/>
            <p:cNvSpPr>
              <a:spLocks/>
            </p:cNvSpPr>
            <p:nvPr/>
          </p:nvSpPr>
          <p:spPr bwMode="gray">
            <a:xfrm>
              <a:off x="2037" y="1768"/>
              <a:ext cx="529" cy="1133"/>
            </a:xfrm>
            <a:custGeom>
              <a:avLst/>
              <a:gdLst>
                <a:gd name="T0" fmla="*/ 2 w 529"/>
                <a:gd name="T1" fmla="*/ 218 h 1133"/>
                <a:gd name="T2" fmla="*/ 0 w 529"/>
                <a:gd name="T3" fmla="*/ 1133 h 1133"/>
                <a:gd name="T4" fmla="*/ 529 w 529"/>
                <a:gd name="T5" fmla="*/ 878 h 1133"/>
                <a:gd name="T6" fmla="*/ 524 w 529"/>
                <a:gd name="T7" fmla="*/ 0 h 1133"/>
                <a:gd name="T8" fmla="*/ 2 w 529"/>
                <a:gd name="T9" fmla="*/ 218 h 1133"/>
                <a:gd name="T10" fmla="*/ 0 60000 65536"/>
                <a:gd name="T11" fmla="*/ 0 60000 65536"/>
                <a:gd name="T12" fmla="*/ 0 60000 65536"/>
                <a:gd name="T13" fmla="*/ 0 60000 65536"/>
                <a:gd name="T14" fmla="*/ 0 60000 65536"/>
                <a:gd name="T15" fmla="*/ 0 w 529"/>
                <a:gd name="T16" fmla="*/ 0 h 1133"/>
                <a:gd name="T17" fmla="*/ 529 w 529"/>
                <a:gd name="T18" fmla="*/ 1133 h 1133"/>
              </a:gdLst>
              <a:ahLst/>
              <a:cxnLst>
                <a:cxn ang="T10">
                  <a:pos x="T0" y="T1"/>
                </a:cxn>
                <a:cxn ang="T11">
                  <a:pos x="T2" y="T3"/>
                </a:cxn>
                <a:cxn ang="T12">
                  <a:pos x="T4" y="T5"/>
                </a:cxn>
                <a:cxn ang="T13">
                  <a:pos x="T6" y="T7"/>
                </a:cxn>
                <a:cxn ang="T14">
                  <a:pos x="T8" y="T9"/>
                </a:cxn>
              </a:cxnLst>
              <a:rect l="T15" t="T16" r="T17" b="T18"/>
              <a:pathLst>
                <a:path w="529" h="1133">
                  <a:moveTo>
                    <a:pt x="2" y="218"/>
                  </a:moveTo>
                  <a:lnTo>
                    <a:pt x="0" y="1133"/>
                  </a:lnTo>
                  <a:lnTo>
                    <a:pt x="529" y="878"/>
                  </a:lnTo>
                  <a:lnTo>
                    <a:pt x="524" y="0"/>
                  </a:lnTo>
                  <a:lnTo>
                    <a:pt x="2" y="218"/>
                  </a:lnTo>
                  <a:close/>
                </a:path>
              </a:pathLst>
            </a:custGeom>
            <a:solidFill>
              <a:srgbClr val="FDEBB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114717" name="Freeform 9"/>
            <p:cNvSpPr>
              <a:spLocks/>
            </p:cNvSpPr>
            <p:nvPr/>
          </p:nvSpPr>
          <p:spPr bwMode="gray">
            <a:xfrm>
              <a:off x="2562" y="1769"/>
              <a:ext cx="528" cy="1123"/>
            </a:xfrm>
            <a:custGeom>
              <a:avLst/>
              <a:gdLst>
                <a:gd name="T0" fmla="*/ 527 w 528"/>
                <a:gd name="T1" fmla="*/ 222 h 1123"/>
                <a:gd name="T2" fmla="*/ 528 w 528"/>
                <a:gd name="T3" fmla="*/ 1123 h 1123"/>
                <a:gd name="T4" fmla="*/ 0 w 528"/>
                <a:gd name="T5" fmla="*/ 879 h 1123"/>
                <a:gd name="T6" fmla="*/ 0 w 528"/>
                <a:gd name="T7" fmla="*/ 0 h 1123"/>
                <a:gd name="T8" fmla="*/ 527 w 528"/>
                <a:gd name="T9" fmla="*/ 222 h 1123"/>
                <a:gd name="T10" fmla="*/ 0 60000 65536"/>
                <a:gd name="T11" fmla="*/ 0 60000 65536"/>
                <a:gd name="T12" fmla="*/ 0 60000 65536"/>
                <a:gd name="T13" fmla="*/ 0 60000 65536"/>
                <a:gd name="T14" fmla="*/ 0 60000 65536"/>
                <a:gd name="T15" fmla="*/ 0 w 528"/>
                <a:gd name="T16" fmla="*/ 0 h 1123"/>
                <a:gd name="T17" fmla="*/ 528 w 528"/>
                <a:gd name="T18" fmla="*/ 1123 h 1123"/>
              </a:gdLst>
              <a:ahLst/>
              <a:cxnLst>
                <a:cxn ang="T10">
                  <a:pos x="T0" y="T1"/>
                </a:cxn>
                <a:cxn ang="T11">
                  <a:pos x="T2" y="T3"/>
                </a:cxn>
                <a:cxn ang="T12">
                  <a:pos x="T4" y="T5"/>
                </a:cxn>
                <a:cxn ang="T13">
                  <a:pos x="T6" y="T7"/>
                </a:cxn>
                <a:cxn ang="T14">
                  <a:pos x="T8" y="T9"/>
                </a:cxn>
              </a:cxnLst>
              <a:rect l="T15" t="T16" r="T17" b="T18"/>
              <a:pathLst>
                <a:path w="528" h="1123">
                  <a:moveTo>
                    <a:pt x="527" y="222"/>
                  </a:moveTo>
                  <a:lnTo>
                    <a:pt x="528" y="1123"/>
                  </a:lnTo>
                  <a:lnTo>
                    <a:pt x="0" y="879"/>
                  </a:lnTo>
                  <a:lnTo>
                    <a:pt x="0" y="0"/>
                  </a:lnTo>
                  <a:lnTo>
                    <a:pt x="527" y="222"/>
                  </a:lnTo>
                  <a:close/>
                </a:path>
              </a:pathLst>
            </a:custGeom>
            <a:solidFill>
              <a:srgbClr val="FBC63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114718" name="Freeform 10"/>
            <p:cNvSpPr>
              <a:spLocks/>
            </p:cNvSpPr>
            <p:nvPr/>
          </p:nvSpPr>
          <p:spPr bwMode="gray">
            <a:xfrm>
              <a:off x="2034" y="2648"/>
              <a:ext cx="1061" cy="469"/>
            </a:xfrm>
            <a:custGeom>
              <a:avLst/>
              <a:gdLst>
                <a:gd name="T0" fmla="*/ 527 w 1061"/>
                <a:gd name="T1" fmla="*/ 0 h 469"/>
                <a:gd name="T2" fmla="*/ 0 w 1061"/>
                <a:gd name="T3" fmla="*/ 252 h 469"/>
                <a:gd name="T4" fmla="*/ 537 w 1061"/>
                <a:gd name="T5" fmla="*/ 469 h 469"/>
                <a:gd name="T6" fmla="*/ 1061 w 1061"/>
                <a:gd name="T7" fmla="*/ 241 h 469"/>
                <a:gd name="T8" fmla="*/ 527 w 1061"/>
                <a:gd name="T9" fmla="*/ 0 h 469"/>
                <a:gd name="T10" fmla="*/ 0 60000 65536"/>
                <a:gd name="T11" fmla="*/ 0 60000 65536"/>
                <a:gd name="T12" fmla="*/ 0 60000 65536"/>
                <a:gd name="T13" fmla="*/ 0 60000 65536"/>
                <a:gd name="T14" fmla="*/ 0 60000 65536"/>
                <a:gd name="T15" fmla="*/ 0 w 1061"/>
                <a:gd name="T16" fmla="*/ 0 h 469"/>
                <a:gd name="T17" fmla="*/ 1061 w 1061"/>
                <a:gd name="T18" fmla="*/ 469 h 469"/>
              </a:gdLst>
              <a:ahLst/>
              <a:cxnLst>
                <a:cxn ang="T10">
                  <a:pos x="T0" y="T1"/>
                </a:cxn>
                <a:cxn ang="T11">
                  <a:pos x="T2" y="T3"/>
                </a:cxn>
                <a:cxn ang="T12">
                  <a:pos x="T4" y="T5"/>
                </a:cxn>
                <a:cxn ang="T13">
                  <a:pos x="T6" y="T7"/>
                </a:cxn>
                <a:cxn ang="T14">
                  <a:pos x="T8" y="T9"/>
                </a:cxn>
              </a:cxnLst>
              <a:rect l="T15" t="T16" r="T17" b="T18"/>
              <a:pathLst>
                <a:path w="1061" h="469">
                  <a:moveTo>
                    <a:pt x="527" y="0"/>
                  </a:moveTo>
                  <a:lnTo>
                    <a:pt x="0" y="252"/>
                  </a:lnTo>
                  <a:lnTo>
                    <a:pt x="537" y="469"/>
                  </a:lnTo>
                  <a:lnTo>
                    <a:pt x="1061" y="241"/>
                  </a:lnTo>
                  <a:lnTo>
                    <a:pt x="527" y="0"/>
                  </a:lnTo>
                  <a:close/>
                </a:path>
              </a:pathLst>
            </a:custGeom>
            <a:solidFill>
              <a:srgbClr val="FEEBB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grpSp>
      <p:pic>
        <p:nvPicPr>
          <p:cNvPr id="114699" name="Picture 15" descr="light_shadow"/>
          <p:cNvPicPr>
            <a:picLocks noChangeAspect="1" noChangeArrowheads="1"/>
          </p:cNvPicPr>
          <p:nvPr/>
        </p:nvPicPr>
        <p:blipFill>
          <a:blip r:embed="rId2">
            <a:lum bright="-78000" contrast="-78000"/>
            <a:extLst>
              <a:ext uri="{28A0092B-C50C-407E-A947-70E740481C1C}">
                <a14:useLocalDpi xmlns:a14="http://schemas.microsoft.com/office/drawing/2010/main" val="0"/>
              </a:ext>
            </a:extLst>
          </a:blip>
          <a:srcRect/>
          <a:stretch>
            <a:fillRect/>
          </a:stretch>
        </p:blipFill>
        <p:spPr bwMode="gray">
          <a:xfrm>
            <a:off x="1315237" y="6348285"/>
            <a:ext cx="1729458" cy="49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00" name="Picture 16"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114295" y="4557867"/>
            <a:ext cx="2104249" cy="2106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33" name="Oval 17"/>
          <p:cNvSpPr>
            <a:spLocks noChangeArrowheads="1"/>
          </p:cNvSpPr>
          <p:nvPr/>
        </p:nvSpPr>
        <p:spPr bwMode="gray">
          <a:xfrm>
            <a:off x="1114295" y="4557868"/>
            <a:ext cx="2088444" cy="2111023"/>
          </a:xfrm>
          <a:prstGeom prst="ellipse">
            <a:avLst/>
          </a:prstGeom>
          <a:gradFill rotWithShape="1">
            <a:gsLst>
              <a:gs pos="0">
                <a:srgbClr val="004B66">
                  <a:alpha val="89999"/>
                </a:srgbClr>
              </a:gs>
              <a:gs pos="50000">
                <a:srgbClr val="6AC1FC">
                  <a:alpha val="55000"/>
                </a:srgbClr>
              </a:gs>
              <a:gs pos="100000">
                <a:srgbClr val="004B66">
                  <a:alpha val="89999"/>
                </a:srgbClr>
              </a:gs>
            </a:gsLst>
            <a:lin ang="5400000" scaled="1"/>
          </a:gradFill>
          <a:ln w="9525" algn="ctr">
            <a:noFill/>
            <a:round/>
            <a:headEnd/>
            <a:tailEnd/>
          </a:ln>
          <a:effectLst/>
        </p:spPr>
        <p:txBody>
          <a:bodyPr wrap="none" lIns="130046" tIns="65023" rIns="130046" bIns="65023" anchor="ctr"/>
          <a:lstStyle/>
          <a:p>
            <a:pPr>
              <a:defRPr/>
            </a:pPr>
            <a:endParaRPr lang="zh-CN" altLang="en-US">
              <a:ea typeface="宋体" pitchFamily="2" charset="-122"/>
            </a:endParaRPr>
          </a:p>
        </p:txBody>
      </p:sp>
      <p:sp>
        <p:nvSpPr>
          <p:cNvPr id="114704" name="Freeform 18"/>
          <p:cNvSpPr>
            <a:spLocks/>
          </p:cNvSpPr>
          <p:nvPr/>
        </p:nvSpPr>
        <p:spPr bwMode="ltGray">
          <a:xfrm>
            <a:off x="1331041" y="4600765"/>
            <a:ext cx="1641404" cy="731520"/>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71B9DD"/>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lIns="130046" tIns="65023" rIns="130046" bIns="65023"/>
          <a:lstStyle/>
          <a:p>
            <a:endParaRPr lang="zh-CN" altLang="en-US">
              <a:ea typeface="宋体" pitchFamily="2" charset="-122"/>
            </a:endParaRPr>
          </a:p>
        </p:txBody>
      </p:sp>
      <p:pic>
        <p:nvPicPr>
          <p:cNvPr id="114712" name="Picture 26" descr="21"/>
          <p:cNvPicPr>
            <a:picLocks noChangeAspect="1" noChangeArrowheads="1"/>
          </p:cNvPicPr>
          <p:nvPr/>
        </p:nvPicPr>
        <p:blipFill>
          <a:blip r:embed="rId4">
            <a:lum bright="18000" contrast="18000"/>
            <a:extLst>
              <a:ext uri="{28A0092B-C50C-407E-A947-70E740481C1C}">
                <a14:useLocalDpi xmlns:a14="http://schemas.microsoft.com/office/drawing/2010/main" val="0"/>
              </a:ext>
            </a:extLst>
          </a:blip>
          <a:srcRect/>
          <a:stretch>
            <a:fillRect/>
          </a:stretch>
        </p:blipFill>
        <p:spPr bwMode="auto">
          <a:xfrm>
            <a:off x="947220" y="4334348"/>
            <a:ext cx="2413564" cy="2585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组合 29"/>
          <p:cNvGrpSpPr>
            <a:grpSpLocks/>
          </p:cNvGrpSpPr>
          <p:nvPr/>
        </p:nvGrpSpPr>
        <p:grpSpPr bwMode="auto">
          <a:xfrm>
            <a:off x="8423613" y="124272"/>
            <a:ext cx="4199467" cy="589281"/>
            <a:chOff x="288838" y="21598"/>
            <a:chExt cx="4278985" cy="590400"/>
          </a:xfrm>
        </p:grpSpPr>
        <p:sp>
          <p:nvSpPr>
            <p:cNvPr id="31" name="圆角矩形 30"/>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2" name="圆角矩形 4"/>
            <p:cNvSpPr/>
            <p:nvPr/>
          </p:nvSpPr>
          <p:spPr>
            <a:xfrm>
              <a:off x="317394" y="51006"/>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国内外研究现状及分析</a:t>
              </a:r>
            </a:p>
          </p:txBody>
        </p:sp>
      </p:grpSp>
      <p:sp>
        <p:nvSpPr>
          <p:cNvPr id="33" name="AutoShape 38"/>
          <p:cNvSpPr>
            <a:spLocks noChangeArrowheads="1"/>
          </p:cNvSpPr>
          <p:nvPr/>
        </p:nvSpPr>
        <p:spPr bwMode="gray">
          <a:xfrm>
            <a:off x="7232229" y="52264"/>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4" name="Text Box 40"/>
          <p:cNvSpPr txBox="1">
            <a:spLocks noChangeArrowheads="1"/>
          </p:cNvSpPr>
          <p:nvPr/>
        </p:nvSpPr>
        <p:spPr bwMode="gray">
          <a:xfrm>
            <a:off x="7507678" y="83272"/>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35" name="AutoShape 6"/>
          <p:cNvSpPr>
            <a:spLocks noChangeArrowheads="1"/>
          </p:cNvSpPr>
          <p:nvPr/>
        </p:nvSpPr>
        <p:spPr bwMode="gray">
          <a:xfrm>
            <a:off x="1838183" y="1204392"/>
            <a:ext cx="3781425" cy="498475"/>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2.3 </a:t>
            </a:r>
            <a:r>
              <a:rPr lang="zh-CN" altLang="en-US" sz="2800" dirty="0">
                <a:solidFill>
                  <a:srgbClr val="000000"/>
                </a:solidFill>
                <a:latin typeface="华文中宋" pitchFamily="2" charset="-122"/>
                <a:ea typeface="华文中宋" pitchFamily="2" charset="-122"/>
              </a:rPr>
              <a:t>攻击威胁分析</a:t>
            </a:r>
            <a:endParaRPr lang="en-US" altLang="zh-CN" sz="2800" dirty="0">
              <a:solidFill>
                <a:srgbClr val="000000"/>
              </a:solidFill>
              <a:latin typeface="华文中宋" pitchFamily="2" charset="-122"/>
              <a:ea typeface="华文中宋" pitchFamily="2" charset="-122"/>
            </a:endParaRPr>
          </a:p>
        </p:txBody>
      </p:sp>
      <p:sp>
        <p:nvSpPr>
          <p:cNvPr id="36" name="AutoShape 3"/>
          <p:cNvSpPr>
            <a:spLocks noChangeArrowheads="1"/>
          </p:cNvSpPr>
          <p:nvPr/>
        </p:nvSpPr>
        <p:spPr bwMode="gray">
          <a:xfrm>
            <a:off x="669752" y="2719968"/>
            <a:ext cx="2488563" cy="478649"/>
          </a:xfrm>
          <a:prstGeom prst="roundRect">
            <a:avLst>
              <a:gd name="adj" fmla="val 50000"/>
            </a:avLst>
          </a:prstGeom>
          <a:solidFill>
            <a:srgbClr val="5F73B5"/>
          </a:solidFill>
          <a:ln>
            <a:noFill/>
          </a:ln>
          <a:extLst>
            <a:ext uri="{91240B29-F687-4F45-9708-019B960494DF}">
              <a14:hiddenLine xmlns:a14="http://schemas.microsoft.com/office/drawing/2010/main" w="57150" algn="ctr">
                <a:solidFill>
                  <a:srgbClr val="000000"/>
                </a:solidFill>
                <a:round/>
                <a:headEnd/>
                <a:tailEnd/>
              </a14:hiddenLine>
            </a:ext>
          </a:extLst>
        </p:spPr>
        <p:txBody>
          <a:bodyPr wrap="none" lIns="130046" tIns="65023" rIns="130046" bIns="65023" anchor="ctr"/>
          <a:lstStyle/>
          <a:p>
            <a:endParaRPr lang="zh-CN" altLang="en-US">
              <a:ea typeface="宋体" pitchFamily="2" charset="-122"/>
            </a:endParaRPr>
          </a:p>
        </p:txBody>
      </p:sp>
      <p:sp>
        <p:nvSpPr>
          <p:cNvPr id="37" name="Rectangle 19"/>
          <p:cNvSpPr>
            <a:spLocks noChangeArrowheads="1"/>
          </p:cNvSpPr>
          <p:nvPr/>
        </p:nvSpPr>
        <p:spPr bwMode="gray">
          <a:xfrm>
            <a:off x="1114295" y="2719968"/>
            <a:ext cx="1500150" cy="50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0046" tIns="65023" rIns="130046" bIns="65023">
            <a:spAutoFit/>
          </a:bodyPr>
          <a:lstStyle/>
          <a:p>
            <a:pPr algn="ctr" eaLnBrk="0" hangingPunct="0">
              <a:buClr>
                <a:srgbClr val="FF3300"/>
              </a:buClr>
              <a:buSzPct val="115000"/>
            </a:pPr>
            <a:r>
              <a:rPr lang="zh-CN" altLang="en-US" sz="2400" b="1" dirty="0">
                <a:solidFill>
                  <a:srgbClr val="FFFFFF"/>
                </a:solidFill>
              </a:rPr>
              <a:t>威胁对象</a:t>
            </a:r>
            <a:endParaRPr lang="en-US" altLang="zh-CN" sz="2400" b="1" dirty="0">
              <a:solidFill>
                <a:srgbClr val="FFFFFF"/>
              </a:solidFill>
            </a:endParaRPr>
          </a:p>
        </p:txBody>
      </p:sp>
      <p:sp>
        <p:nvSpPr>
          <p:cNvPr id="41" name="AutoShape 92"/>
          <p:cNvSpPr>
            <a:spLocks/>
          </p:cNvSpPr>
          <p:nvPr/>
        </p:nvSpPr>
        <p:spPr bwMode="auto">
          <a:xfrm>
            <a:off x="6929426" y="1566817"/>
            <a:ext cx="541867" cy="2794039"/>
          </a:xfrm>
          <a:prstGeom prst="leftBrace">
            <a:avLst>
              <a:gd name="adj1" fmla="val 43319"/>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30046" tIns="65023" rIns="130046" bIns="65023" anchor="ctr"/>
          <a:lstStyle/>
          <a:p>
            <a:endParaRPr lang="zh-CN" altLang="en-US">
              <a:ea typeface="黑体" pitchFamily="49" charset="-122"/>
            </a:endParaRPr>
          </a:p>
        </p:txBody>
      </p:sp>
      <p:sp>
        <p:nvSpPr>
          <p:cNvPr id="43" name="Text Box 73"/>
          <p:cNvSpPr txBox="1">
            <a:spLocks noChangeArrowheads="1"/>
          </p:cNvSpPr>
          <p:nvPr/>
        </p:nvSpPr>
        <p:spPr bwMode="auto">
          <a:xfrm>
            <a:off x="9609061" y="1129199"/>
            <a:ext cx="177461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wrap="squar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zh-CN" altLang="en-US" dirty="0">
                <a:latin typeface="Times New Roman" pitchFamily="18" charset="0"/>
              </a:rPr>
              <a:t>分组密码</a:t>
            </a:r>
          </a:p>
        </p:txBody>
      </p:sp>
      <p:sp>
        <p:nvSpPr>
          <p:cNvPr id="44" name="Text Box 73"/>
          <p:cNvSpPr txBox="1">
            <a:spLocks noChangeArrowheads="1"/>
          </p:cNvSpPr>
          <p:nvPr/>
        </p:nvSpPr>
        <p:spPr bwMode="auto">
          <a:xfrm>
            <a:off x="9609062" y="1729445"/>
            <a:ext cx="177461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wrap="squar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zh-CN" altLang="en-US" dirty="0">
                <a:latin typeface="Times New Roman" pitchFamily="18" charset="0"/>
              </a:rPr>
              <a:t>序列密码</a:t>
            </a:r>
          </a:p>
        </p:txBody>
      </p:sp>
      <p:sp>
        <p:nvSpPr>
          <p:cNvPr id="45" name="Text Box 73"/>
          <p:cNvSpPr txBox="1">
            <a:spLocks noChangeArrowheads="1"/>
          </p:cNvSpPr>
          <p:nvPr/>
        </p:nvSpPr>
        <p:spPr bwMode="auto">
          <a:xfrm>
            <a:off x="9609062" y="2361801"/>
            <a:ext cx="177461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wrap="squar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zh-CN" altLang="en-US" dirty="0">
                <a:latin typeface="Times New Roman" pitchFamily="18" charset="0"/>
              </a:rPr>
              <a:t>公钥密码</a:t>
            </a:r>
          </a:p>
        </p:txBody>
      </p:sp>
      <p:sp>
        <p:nvSpPr>
          <p:cNvPr id="47" name="矩形 46"/>
          <p:cNvSpPr/>
          <p:nvPr/>
        </p:nvSpPr>
        <p:spPr>
          <a:xfrm>
            <a:off x="4594598" y="2363309"/>
            <a:ext cx="2488242" cy="1177756"/>
          </a:xfrm>
          <a:prstGeom prst="rect">
            <a:avLst/>
          </a:prstGeom>
          <a:noFill/>
        </p:spPr>
        <p:txBody>
          <a:bodyPr wrap="non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不同密码</a:t>
            </a:r>
            <a:endParaRPr lang="en-US" altLang="zh-CN"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endParaRPr>
          </a:p>
          <a:p>
            <a:pPr algn="ct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算法、协议</a:t>
            </a:r>
          </a:p>
        </p:txBody>
      </p:sp>
      <p:sp>
        <p:nvSpPr>
          <p:cNvPr id="48" name="矩形 47"/>
          <p:cNvSpPr/>
          <p:nvPr/>
        </p:nvSpPr>
        <p:spPr>
          <a:xfrm>
            <a:off x="4408729" y="6359323"/>
            <a:ext cx="2043119" cy="1177756"/>
          </a:xfrm>
          <a:prstGeom prst="rect">
            <a:avLst/>
          </a:prstGeom>
          <a:noFill/>
        </p:spPr>
        <p:txBody>
          <a:bodyPr wrap="non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不同密码</a:t>
            </a:r>
            <a:endParaRPr lang="en-US" altLang="zh-CN"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endParaRPr>
          </a:p>
          <a:p>
            <a:pPr algn="ct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实现</a:t>
            </a:r>
          </a:p>
        </p:txBody>
      </p:sp>
      <p:sp>
        <p:nvSpPr>
          <p:cNvPr id="49" name="AutoShape 92"/>
          <p:cNvSpPr>
            <a:spLocks/>
          </p:cNvSpPr>
          <p:nvPr/>
        </p:nvSpPr>
        <p:spPr bwMode="auto">
          <a:xfrm>
            <a:off x="6673537" y="4980998"/>
            <a:ext cx="541867" cy="3648971"/>
          </a:xfrm>
          <a:prstGeom prst="leftBrace">
            <a:avLst>
              <a:gd name="adj1" fmla="val 43319"/>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30046" tIns="65023" rIns="130046" bIns="65023" anchor="ctr"/>
          <a:lstStyle/>
          <a:p>
            <a:endParaRPr lang="zh-CN" altLang="en-US">
              <a:ea typeface="黑体" pitchFamily="49" charset="-122"/>
            </a:endParaRPr>
          </a:p>
        </p:txBody>
      </p:sp>
      <p:pic>
        <p:nvPicPr>
          <p:cNvPr id="179202" name="Picture 2" descr="microcontroller_ATMega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882" y="4786758"/>
            <a:ext cx="15557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3" name="Picture 3" descr="ARM 7NX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80166" y="4678288"/>
            <a:ext cx="12747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4" name="Picture 4" descr="am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04928" y="5743728"/>
            <a:ext cx="1149898" cy="86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5" name="Picture 5" descr="u=1781669974,2465447817&amp;fm=0&amp;gp=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6279" y="5844266"/>
            <a:ext cx="1102445" cy="83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6" name="图片 8" descr="M:\我的科研\4 旁路攻击\sasebo-GII\Side-channel Attack Standard Evaluation Board (SASEBO) -SASEBO-GII_files\SASEBO-GII.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45141" y="6943581"/>
            <a:ext cx="1109683" cy="1006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7" name="Picture 7" descr="SASEBO-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28336" y="6977561"/>
            <a:ext cx="1026592" cy="938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8" name="Picture 8" descr="lsi 13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35125" y="8125284"/>
            <a:ext cx="1119700" cy="92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9" name="Picture 9" descr="lsi 90"/>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274085" y="8052938"/>
            <a:ext cx="1196867" cy="1002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AutoShape 92"/>
          <p:cNvSpPr>
            <a:spLocks/>
          </p:cNvSpPr>
          <p:nvPr/>
        </p:nvSpPr>
        <p:spPr bwMode="auto">
          <a:xfrm>
            <a:off x="8950672" y="1199384"/>
            <a:ext cx="541867" cy="1752803"/>
          </a:xfrm>
          <a:prstGeom prst="leftBrace">
            <a:avLst>
              <a:gd name="adj1" fmla="val 43319"/>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30046" tIns="65023" rIns="130046" bIns="65023" anchor="ctr"/>
          <a:lstStyle/>
          <a:p>
            <a:endParaRPr lang="zh-CN" altLang="en-US">
              <a:ea typeface="黑体" pitchFamily="49" charset="-122"/>
            </a:endParaRPr>
          </a:p>
        </p:txBody>
      </p:sp>
      <p:sp>
        <p:nvSpPr>
          <p:cNvPr id="53" name="Text Box 73"/>
          <p:cNvSpPr txBox="1">
            <a:spLocks noChangeArrowheads="1"/>
          </p:cNvSpPr>
          <p:nvPr/>
        </p:nvSpPr>
        <p:spPr bwMode="auto">
          <a:xfrm>
            <a:off x="7471293" y="1798439"/>
            <a:ext cx="1055041"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wrap="squar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zh-CN" altLang="en-US" dirty="0">
                <a:latin typeface="Times New Roman" pitchFamily="18" charset="0"/>
              </a:rPr>
              <a:t>算法</a:t>
            </a:r>
          </a:p>
        </p:txBody>
      </p:sp>
      <p:sp>
        <p:nvSpPr>
          <p:cNvPr id="54" name="Text Box 73"/>
          <p:cNvSpPr txBox="1">
            <a:spLocks noChangeArrowheads="1"/>
          </p:cNvSpPr>
          <p:nvPr/>
        </p:nvSpPr>
        <p:spPr bwMode="auto">
          <a:xfrm>
            <a:off x="7507678" y="3645725"/>
            <a:ext cx="1055041"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wrap="squar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zh-CN" altLang="en-US" dirty="0">
                <a:latin typeface="Times New Roman" pitchFamily="18" charset="0"/>
              </a:rPr>
              <a:t>协议</a:t>
            </a:r>
          </a:p>
        </p:txBody>
      </p:sp>
      <p:sp>
        <p:nvSpPr>
          <p:cNvPr id="55" name="AutoShape 92"/>
          <p:cNvSpPr>
            <a:spLocks/>
          </p:cNvSpPr>
          <p:nvPr/>
        </p:nvSpPr>
        <p:spPr bwMode="auto">
          <a:xfrm>
            <a:off x="8878664" y="2979926"/>
            <a:ext cx="541867" cy="1752803"/>
          </a:xfrm>
          <a:prstGeom prst="leftBrace">
            <a:avLst>
              <a:gd name="adj1" fmla="val 43319"/>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30046" tIns="65023" rIns="130046" bIns="65023" anchor="ctr"/>
          <a:lstStyle/>
          <a:p>
            <a:endParaRPr lang="zh-CN" altLang="en-US">
              <a:ea typeface="黑体" pitchFamily="49" charset="-122"/>
            </a:endParaRPr>
          </a:p>
        </p:txBody>
      </p:sp>
      <p:sp>
        <p:nvSpPr>
          <p:cNvPr id="56" name="Text Box 73"/>
          <p:cNvSpPr txBox="1">
            <a:spLocks noChangeArrowheads="1"/>
          </p:cNvSpPr>
          <p:nvPr/>
        </p:nvSpPr>
        <p:spPr bwMode="auto">
          <a:xfrm>
            <a:off x="9585888" y="3092876"/>
            <a:ext cx="177461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wrap="squar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en-US" altLang="zh-CN" dirty="0" err="1">
                <a:latin typeface="Times New Roman" pitchFamily="18" charset="0"/>
              </a:rPr>
              <a:t>IPSec</a:t>
            </a:r>
            <a:endParaRPr lang="zh-CN" altLang="en-US" dirty="0">
              <a:latin typeface="Times New Roman" pitchFamily="18" charset="0"/>
            </a:endParaRPr>
          </a:p>
        </p:txBody>
      </p:sp>
      <p:sp>
        <p:nvSpPr>
          <p:cNvPr id="57" name="Text Box 73"/>
          <p:cNvSpPr txBox="1">
            <a:spLocks noChangeArrowheads="1"/>
          </p:cNvSpPr>
          <p:nvPr/>
        </p:nvSpPr>
        <p:spPr bwMode="auto">
          <a:xfrm>
            <a:off x="9621519" y="3680697"/>
            <a:ext cx="177461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wrap="squar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en-US" altLang="zh-CN" dirty="0">
                <a:latin typeface="Times New Roman" pitchFamily="18" charset="0"/>
              </a:rPr>
              <a:t>SSL</a:t>
            </a:r>
            <a:endParaRPr lang="zh-CN" altLang="en-US" dirty="0">
              <a:latin typeface="Times New Roman" pitchFamily="18" charset="0"/>
            </a:endParaRPr>
          </a:p>
        </p:txBody>
      </p:sp>
      <p:sp>
        <p:nvSpPr>
          <p:cNvPr id="58" name="Text Box 73"/>
          <p:cNvSpPr txBox="1">
            <a:spLocks noChangeArrowheads="1"/>
          </p:cNvSpPr>
          <p:nvPr/>
        </p:nvSpPr>
        <p:spPr bwMode="auto">
          <a:xfrm>
            <a:off x="9598744" y="4228728"/>
            <a:ext cx="177461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wrap="squar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en-US" altLang="zh-CN" dirty="0">
                <a:latin typeface="Times New Roman" pitchFamily="18" charset="0"/>
              </a:rPr>
              <a:t>PKCS</a:t>
            </a:r>
            <a:endParaRPr lang="zh-CN" altLang="en-US" dirty="0">
              <a:latin typeface="Times New Roman" pitchFamily="18" charset="0"/>
            </a:endParaRPr>
          </a:p>
        </p:txBody>
      </p:sp>
    </p:spTree>
    <p:extLst>
      <p:ext uri="{BB962C8B-B14F-4D97-AF65-F5344CB8AC3E}">
        <p14:creationId xmlns:p14="http://schemas.microsoft.com/office/powerpoint/2010/main" val="1105393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4" name="Group 4"/>
          <p:cNvGrpSpPr>
            <a:grpSpLocks/>
          </p:cNvGrpSpPr>
          <p:nvPr/>
        </p:nvGrpSpPr>
        <p:grpSpPr bwMode="auto">
          <a:xfrm>
            <a:off x="741760" y="3645725"/>
            <a:ext cx="2980267" cy="3813387"/>
            <a:chOff x="1922" y="1614"/>
            <a:chExt cx="1320" cy="1689"/>
          </a:xfrm>
        </p:grpSpPr>
        <p:sp>
          <p:nvSpPr>
            <p:cNvPr id="114713" name="Freeform 5"/>
            <p:cNvSpPr>
              <a:spLocks/>
            </p:cNvSpPr>
            <p:nvPr/>
          </p:nvSpPr>
          <p:spPr bwMode="gray">
            <a:xfrm>
              <a:off x="1922" y="1875"/>
              <a:ext cx="654" cy="1428"/>
            </a:xfrm>
            <a:custGeom>
              <a:avLst/>
              <a:gdLst>
                <a:gd name="T0" fmla="*/ 1 w 654"/>
                <a:gd name="T1" fmla="*/ 0 h 1428"/>
                <a:gd name="T2" fmla="*/ 117 w 654"/>
                <a:gd name="T3" fmla="*/ 110 h 1428"/>
                <a:gd name="T4" fmla="*/ 117 w 654"/>
                <a:gd name="T5" fmla="*/ 1026 h 1428"/>
                <a:gd name="T6" fmla="*/ 649 w 654"/>
                <a:gd name="T7" fmla="*/ 1241 h 1428"/>
                <a:gd name="T8" fmla="*/ 654 w 654"/>
                <a:gd name="T9" fmla="*/ 1428 h 1428"/>
                <a:gd name="T10" fmla="*/ 0 w 654"/>
                <a:gd name="T11" fmla="*/ 1128 h 1428"/>
                <a:gd name="T12" fmla="*/ 1 w 654"/>
                <a:gd name="T13" fmla="*/ 0 h 1428"/>
                <a:gd name="T14" fmla="*/ 0 60000 65536"/>
                <a:gd name="T15" fmla="*/ 0 60000 65536"/>
                <a:gd name="T16" fmla="*/ 0 60000 65536"/>
                <a:gd name="T17" fmla="*/ 0 60000 65536"/>
                <a:gd name="T18" fmla="*/ 0 60000 65536"/>
                <a:gd name="T19" fmla="*/ 0 60000 65536"/>
                <a:gd name="T20" fmla="*/ 0 60000 65536"/>
                <a:gd name="T21" fmla="*/ 0 w 654"/>
                <a:gd name="T22" fmla="*/ 0 h 1428"/>
                <a:gd name="T23" fmla="*/ 654 w 654"/>
                <a:gd name="T24" fmla="*/ 1428 h 14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4" h="1428">
                  <a:moveTo>
                    <a:pt x="1" y="0"/>
                  </a:moveTo>
                  <a:lnTo>
                    <a:pt x="117" y="110"/>
                  </a:lnTo>
                  <a:lnTo>
                    <a:pt x="117" y="1026"/>
                  </a:lnTo>
                  <a:lnTo>
                    <a:pt x="649" y="1241"/>
                  </a:lnTo>
                  <a:lnTo>
                    <a:pt x="654" y="1428"/>
                  </a:lnTo>
                  <a:lnTo>
                    <a:pt x="0" y="1128"/>
                  </a:lnTo>
                  <a:lnTo>
                    <a:pt x="1" y="0"/>
                  </a:lnTo>
                  <a:close/>
                </a:path>
              </a:pathLst>
            </a:custGeom>
            <a:solidFill>
              <a:srgbClr val="FBC63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114714" name="Freeform 6"/>
            <p:cNvSpPr>
              <a:spLocks/>
            </p:cNvSpPr>
            <p:nvPr/>
          </p:nvSpPr>
          <p:spPr bwMode="gray">
            <a:xfrm>
              <a:off x="2571" y="1880"/>
              <a:ext cx="671" cy="1422"/>
            </a:xfrm>
            <a:custGeom>
              <a:avLst/>
              <a:gdLst>
                <a:gd name="T0" fmla="*/ 654 w 671"/>
                <a:gd name="T1" fmla="*/ 0 h 1422"/>
                <a:gd name="T2" fmla="*/ 516 w 671"/>
                <a:gd name="T3" fmla="*/ 111 h 1422"/>
                <a:gd name="T4" fmla="*/ 519 w 671"/>
                <a:gd name="T5" fmla="*/ 1008 h 1422"/>
                <a:gd name="T6" fmla="*/ 0 w 671"/>
                <a:gd name="T7" fmla="*/ 1237 h 1422"/>
                <a:gd name="T8" fmla="*/ 2 w 671"/>
                <a:gd name="T9" fmla="*/ 1422 h 1422"/>
                <a:gd name="T10" fmla="*/ 671 w 671"/>
                <a:gd name="T11" fmla="*/ 1114 h 1422"/>
                <a:gd name="T12" fmla="*/ 654 w 671"/>
                <a:gd name="T13" fmla="*/ 0 h 1422"/>
                <a:gd name="T14" fmla="*/ 0 60000 65536"/>
                <a:gd name="T15" fmla="*/ 0 60000 65536"/>
                <a:gd name="T16" fmla="*/ 0 60000 65536"/>
                <a:gd name="T17" fmla="*/ 0 60000 65536"/>
                <a:gd name="T18" fmla="*/ 0 60000 65536"/>
                <a:gd name="T19" fmla="*/ 0 60000 65536"/>
                <a:gd name="T20" fmla="*/ 0 60000 65536"/>
                <a:gd name="T21" fmla="*/ 0 w 671"/>
                <a:gd name="T22" fmla="*/ 0 h 1422"/>
                <a:gd name="T23" fmla="*/ 671 w 671"/>
                <a:gd name="T24" fmla="*/ 1422 h 14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1" h="1422">
                  <a:moveTo>
                    <a:pt x="654" y="0"/>
                  </a:moveTo>
                  <a:lnTo>
                    <a:pt x="516" y="111"/>
                  </a:lnTo>
                  <a:lnTo>
                    <a:pt x="519" y="1008"/>
                  </a:lnTo>
                  <a:lnTo>
                    <a:pt x="0" y="1237"/>
                  </a:lnTo>
                  <a:lnTo>
                    <a:pt x="2" y="1422"/>
                  </a:lnTo>
                  <a:lnTo>
                    <a:pt x="671" y="1114"/>
                  </a:lnTo>
                  <a:lnTo>
                    <a:pt x="654" y="0"/>
                  </a:lnTo>
                  <a:close/>
                </a:path>
              </a:pathLst>
            </a:custGeom>
            <a:solidFill>
              <a:srgbClr val="FBE2A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114715" name="Freeform 7"/>
            <p:cNvSpPr>
              <a:spLocks/>
            </p:cNvSpPr>
            <p:nvPr/>
          </p:nvSpPr>
          <p:spPr bwMode="gray">
            <a:xfrm>
              <a:off x="1923" y="1614"/>
              <a:ext cx="1304" cy="377"/>
            </a:xfrm>
            <a:custGeom>
              <a:avLst/>
              <a:gdLst>
                <a:gd name="T0" fmla="*/ 0 w 1304"/>
                <a:gd name="T1" fmla="*/ 261 h 377"/>
                <a:gd name="T2" fmla="*/ 117 w 1304"/>
                <a:gd name="T3" fmla="*/ 374 h 377"/>
                <a:gd name="T4" fmla="*/ 638 w 1304"/>
                <a:gd name="T5" fmla="*/ 155 h 377"/>
                <a:gd name="T6" fmla="*/ 1164 w 1304"/>
                <a:gd name="T7" fmla="*/ 377 h 377"/>
                <a:gd name="T8" fmla="*/ 1304 w 1304"/>
                <a:gd name="T9" fmla="*/ 266 h 377"/>
                <a:gd name="T10" fmla="*/ 633 w 1304"/>
                <a:gd name="T11" fmla="*/ 0 h 377"/>
                <a:gd name="T12" fmla="*/ 0 w 1304"/>
                <a:gd name="T13" fmla="*/ 261 h 377"/>
                <a:gd name="T14" fmla="*/ 0 60000 65536"/>
                <a:gd name="T15" fmla="*/ 0 60000 65536"/>
                <a:gd name="T16" fmla="*/ 0 60000 65536"/>
                <a:gd name="T17" fmla="*/ 0 60000 65536"/>
                <a:gd name="T18" fmla="*/ 0 60000 65536"/>
                <a:gd name="T19" fmla="*/ 0 60000 65536"/>
                <a:gd name="T20" fmla="*/ 0 60000 65536"/>
                <a:gd name="T21" fmla="*/ 0 w 1304"/>
                <a:gd name="T22" fmla="*/ 0 h 377"/>
                <a:gd name="T23" fmla="*/ 1304 w 1304"/>
                <a:gd name="T24" fmla="*/ 377 h 3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04" h="377">
                  <a:moveTo>
                    <a:pt x="0" y="261"/>
                  </a:moveTo>
                  <a:lnTo>
                    <a:pt x="117" y="374"/>
                  </a:lnTo>
                  <a:lnTo>
                    <a:pt x="638" y="155"/>
                  </a:lnTo>
                  <a:lnTo>
                    <a:pt x="1164" y="377"/>
                  </a:lnTo>
                  <a:lnTo>
                    <a:pt x="1304" y="266"/>
                  </a:lnTo>
                  <a:lnTo>
                    <a:pt x="633" y="0"/>
                  </a:lnTo>
                  <a:lnTo>
                    <a:pt x="0" y="261"/>
                  </a:lnTo>
                  <a:close/>
                </a:path>
              </a:pathLst>
            </a:custGeom>
            <a:solidFill>
              <a:srgbClr val="FEFBD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114716" name="Freeform 8"/>
            <p:cNvSpPr>
              <a:spLocks/>
            </p:cNvSpPr>
            <p:nvPr/>
          </p:nvSpPr>
          <p:spPr bwMode="gray">
            <a:xfrm>
              <a:off x="2037" y="1768"/>
              <a:ext cx="529" cy="1133"/>
            </a:xfrm>
            <a:custGeom>
              <a:avLst/>
              <a:gdLst>
                <a:gd name="T0" fmla="*/ 2 w 529"/>
                <a:gd name="T1" fmla="*/ 218 h 1133"/>
                <a:gd name="T2" fmla="*/ 0 w 529"/>
                <a:gd name="T3" fmla="*/ 1133 h 1133"/>
                <a:gd name="T4" fmla="*/ 529 w 529"/>
                <a:gd name="T5" fmla="*/ 878 h 1133"/>
                <a:gd name="T6" fmla="*/ 524 w 529"/>
                <a:gd name="T7" fmla="*/ 0 h 1133"/>
                <a:gd name="T8" fmla="*/ 2 w 529"/>
                <a:gd name="T9" fmla="*/ 218 h 1133"/>
                <a:gd name="T10" fmla="*/ 0 60000 65536"/>
                <a:gd name="T11" fmla="*/ 0 60000 65536"/>
                <a:gd name="T12" fmla="*/ 0 60000 65536"/>
                <a:gd name="T13" fmla="*/ 0 60000 65536"/>
                <a:gd name="T14" fmla="*/ 0 60000 65536"/>
                <a:gd name="T15" fmla="*/ 0 w 529"/>
                <a:gd name="T16" fmla="*/ 0 h 1133"/>
                <a:gd name="T17" fmla="*/ 529 w 529"/>
                <a:gd name="T18" fmla="*/ 1133 h 1133"/>
              </a:gdLst>
              <a:ahLst/>
              <a:cxnLst>
                <a:cxn ang="T10">
                  <a:pos x="T0" y="T1"/>
                </a:cxn>
                <a:cxn ang="T11">
                  <a:pos x="T2" y="T3"/>
                </a:cxn>
                <a:cxn ang="T12">
                  <a:pos x="T4" y="T5"/>
                </a:cxn>
                <a:cxn ang="T13">
                  <a:pos x="T6" y="T7"/>
                </a:cxn>
                <a:cxn ang="T14">
                  <a:pos x="T8" y="T9"/>
                </a:cxn>
              </a:cxnLst>
              <a:rect l="T15" t="T16" r="T17" b="T18"/>
              <a:pathLst>
                <a:path w="529" h="1133">
                  <a:moveTo>
                    <a:pt x="2" y="218"/>
                  </a:moveTo>
                  <a:lnTo>
                    <a:pt x="0" y="1133"/>
                  </a:lnTo>
                  <a:lnTo>
                    <a:pt x="529" y="878"/>
                  </a:lnTo>
                  <a:lnTo>
                    <a:pt x="524" y="0"/>
                  </a:lnTo>
                  <a:lnTo>
                    <a:pt x="2" y="218"/>
                  </a:lnTo>
                  <a:close/>
                </a:path>
              </a:pathLst>
            </a:custGeom>
            <a:solidFill>
              <a:srgbClr val="FDEBB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114717" name="Freeform 9"/>
            <p:cNvSpPr>
              <a:spLocks/>
            </p:cNvSpPr>
            <p:nvPr/>
          </p:nvSpPr>
          <p:spPr bwMode="gray">
            <a:xfrm>
              <a:off x="2562" y="1769"/>
              <a:ext cx="528" cy="1123"/>
            </a:xfrm>
            <a:custGeom>
              <a:avLst/>
              <a:gdLst>
                <a:gd name="T0" fmla="*/ 527 w 528"/>
                <a:gd name="T1" fmla="*/ 222 h 1123"/>
                <a:gd name="T2" fmla="*/ 528 w 528"/>
                <a:gd name="T3" fmla="*/ 1123 h 1123"/>
                <a:gd name="T4" fmla="*/ 0 w 528"/>
                <a:gd name="T5" fmla="*/ 879 h 1123"/>
                <a:gd name="T6" fmla="*/ 0 w 528"/>
                <a:gd name="T7" fmla="*/ 0 h 1123"/>
                <a:gd name="T8" fmla="*/ 527 w 528"/>
                <a:gd name="T9" fmla="*/ 222 h 1123"/>
                <a:gd name="T10" fmla="*/ 0 60000 65536"/>
                <a:gd name="T11" fmla="*/ 0 60000 65536"/>
                <a:gd name="T12" fmla="*/ 0 60000 65536"/>
                <a:gd name="T13" fmla="*/ 0 60000 65536"/>
                <a:gd name="T14" fmla="*/ 0 60000 65536"/>
                <a:gd name="T15" fmla="*/ 0 w 528"/>
                <a:gd name="T16" fmla="*/ 0 h 1123"/>
                <a:gd name="T17" fmla="*/ 528 w 528"/>
                <a:gd name="T18" fmla="*/ 1123 h 1123"/>
              </a:gdLst>
              <a:ahLst/>
              <a:cxnLst>
                <a:cxn ang="T10">
                  <a:pos x="T0" y="T1"/>
                </a:cxn>
                <a:cxn ang="T11">
                  <a:pos x="T2" y="T3"/>
                </a:cxn>
                <a:cxn ang="T12">
                  <a:pos x="T4" y="T5"/>
                </a:cxn>
                <a:cxn ang="T13">
                  <a:pos x="T6" y="T7"/>
                </a:cxn>
                <a:cxn ang="T14">
                  <a:pos x="T8" y="T9"/>
                </a:cxn>
              </a:cxnLst>
              <a:rect l="T15" t="T16" r="T17" b="T18"/>
              <a:pathLst>
                <a:path w="528" h="1123">
                  <a:moveTo>
                    <a:pt x="527" y="222"/>
                  </a:moveTo>
                  <a:lnTo>
                    <a:pt x="528" y="1123"/>
                  </a:lnTo>
                  <a:lnTo>
                    <a:pt x="0" y="879"/>
                  </a:lnTo>
                  <a:lnTo>
                    <a:pt x="0" y="0"/>
                  </a:lnTo>
                  <a:lnTo>
                    <a:pt x="527" y="222"/>
                  </a:lnTo>
                  <a:close/>
                </a:path>
              </a:pathLst>
            </a:custGeom>
            <a:solidFill>
              <a:srgbClr val="FBC63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114718" name="Freeform 10"/>
            <p:cNvSpPr>
              <a:spLocks/>
            </p:cNvSpPr>
            <p:nvPr/>
          </p:nvSpPr>
          <p:spPr bwMode="gray">
            <a:xfrm>
              <a:off x="2034" y="2648"/>
              <a:ext cx="1061" cy="469"/>
            </a:xfrm>
            <a:custGeom>
              <a:avLst/>
              <a:gdLst>
                <a:gd name="T0" fmla="*/ 527 w 1061"/>
                <a:gd name="T1" fmla="*/ 0 h 469"/>
                <a:gd name="T2" fmla="*/ 0 w 1061"/>
                <a:gd name="T3" fmla="*/ 252 h 469"/>
                <a:gd name="T4" fmla="*/ 537 w 1061"/>
                <a:gd name="T5" fmla="*/ 469 h 469"/>
                <a:gd name="T6" fmla="*/ 1061 w 1061"/>
                <a:gd name="T7" fmla="*/ 241 h 469"/>
                <a:gd name="T8" fmla="*/ 527 w 1061"/>
                <a:gd name="T9" fmla="*/ 0 h 469"/>
                <a:gd name="T10" fmla="*/ 0 60000 65536"/>
                <a:gd name="T11" fmla="*/ 0 60000 65536"/>
                <a:gd name="T12" fmla="*/ 0 60000 65536"/>
                <a:gd name="T13" fmla="*/ 0 60000 65536"/>
                <a:gd name="T14" fmla="*/ 0 60000 65536"/>
                <a:gd name="T15" fmla="*/ 0 w 1061"/>
                <a:gd name="T16" fmla="*/ 0 h 469"/>
                <a:gd name="T17" fmla="*/ 1061 w 1061"/>
                <a:gd name="T18" fmla="*/ 469 h 469"/>
              </a:gdLst>
              <a:ahLst/>
              <a:cxnLst>
                <a:cxn ang="T10">
                  <a:pos x="T0" y="T1"/>
                </a:cxn>
                <a:cxn ang="T11">
                  <a:pos x="T2" y="T3"/>
                </a:cxn>
                <a:cxn ang="T12">
                  <a:pos x="T4" y="T5"/>
                </a:cxn>
                <a:cxn ang="T13">
                  <a:pos x="T6" y="T7"/>
                </a:cxn>
                <a:cxn ang="T14">
                  <a:pos x="T8" y="T9"/>
                </a:cxn>
              </a:cxnLst>
              <a:rect l="T15" t="T16" r="T17" b="T18"/>
              <a:pathLst>
                <a:path w="1061" h="469">
                  <a:moveTo>
                    <a:pt x="527" y="0"/>
                  </a:moveTo>
                  <a:lnTo>
                    <a:pt x="0" y="252"/>
                  </a:lnTo>
                  <a:lnTo>
                    <a:pt x="537" y="469"/>
                  </a:lnTo>
                  <a:lnTo>
                    <a:pt x="1061" y="241"/>
                  </a:lnTo>
                  <a:lnTo>
                    <a:pt x="527" y="0"/>
                  </a:lnTo>
                  <a:close/>
                </a:path>
              </a:pathLst>
            </a:custGeom>
            <a:solidFill>
              <a:srgbClr val="FEEBB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grpSp>
      <p:pic>
        <p:nvPicPr>
          <p:cNvPr id="114699" name="Picture 15" descr="light_shadow"/>
          <p:cNvPicPr>
            <a:picLocks noChangeAspect="1" noChangeArrowheads="1"/>
          </p:cNvPicPr>
          <p:nvPr/>
        </p:nvPicPr>
        <p:blipFill>
          <a:blip r:embed="rId2">
            <a:lum bright="-78000" contrast="-78000"/>
            <a:extLst>
              <a:ext uri="{28A0092B-C50C-407E-A947-70E740481C1C}">
                <a14:useLocalDpi xmlns:a14="http://schemas.microsoft.com/office/drawing/2010/main" val="0"/>
              </a:ext>
            </a:extLst>
          </a:blip>
          <a:srcRect/>
          <a:stretch>
            <a:fillRect/>
          </a:stretch>
        </p:blipFill>
        <p:spPr bwMode="gray">
          <a:xfrm>
            <a:off x="1315237" y="6348285"/>
            <a:ext cx="1729458" cy="49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00" name="Picture 16"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114295" y="4557867"/>
            <a:ext cx="2104249" cy="2106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33" name="Oval 17"/>
          <p:cNvSpPr>
            <a:spLocks noChangeArrowheads="1"/>
          </p:cNvSpPr>
          <p:nvPr/>
        </p:nvSpPr>
        <p:spPr bwMode="gray">
          <a:xfrm>
            <a:off x="1114295" y="4557868"/>
            <a:ext cx="2088444" cy="2111023"/>
          </a:xfrm>
          <a:prstGeom prst="ellipse">
            <a:avLst/>
          </a:prstGeom>
          <a:gradFill rotWithShape="1">
            <a:gsLst>
              <a:gs pos="0">
                <a:srgbClr val="004B66">
                  <a:alpha val="89999"/>
                </a:srgbClr>
              </a:gs>
              <a:gs pos="50000">
                <a:srgbClr val="6AC1FC">
                  <a:alpha val="55000"/>
                </a:srgbClr>
              </a:gs>
              <a:gs pos="100000">
                <a:srgbClr val="004B66">
                  <a:alpha val="89999"/>
                </a:srgbClr>
              </a:gs>
            </a:gsLst>
            <a:lin ang="5400000" scaled="1"/>
          </a:gradFill>
          <a:ln w="9525" algn="ctr">
            <a:noFill/>
            <a:round/>
            <a:headEnd/>
            <a:tailEnd/>
          </a:ln>
          <a:effectLst/>
        </p:spPr>
        <p:txBody>
          <a:bodyPr wrap="none" lIns="130046" tIns="65023" rIns="130046" bIns="65023" anchor="ctr"/>
          <a:lstStyle/>
          <a:p>
            <a:pPr>
              <a:defRPr/>
            </a:pPr>
            <a:endParaRPr lang="zh-CN" altLang="en-US">
              <a:ea typeface="宋体" pitchFamily="2" charset="-122"/>
            </a:endParaRPr>
          </a:p>
        </p:txBody>
      </p:sp>
      <p:sp>
        <p:nvSpPr>
          <p:cNvPr id="114704" name="Freeform 18"/>
          <p:cNvSpPr>
            <a:spLocks/>
          </p:cNvSpPr>
          <p:nvPr/>
        </p:nvSpPr>
        <p:spPr bwMode="ltGray">
          <a:xfrm>
            <a:off x="1331041" y="4600765"/>
            <a:ext cx="1641404" cy="731520"/>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71B9DD"/>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lIns="130046" tIns="65023" rIns="130046" bIns="65023"/>
          <a:lstStyle/>
          <a:p>
            <a:endParaRPr lang="zh-CN" altLang="en-US">
              <a:ea typeface="宋体" pitchFamily="2" charset="-122"/>
            </a:endParaRPr>
          </a:p>
        </p:txBody>
      </p:sp>
      <p:pic>
        <p:nvPicPr>
          <p:cNvPr id="114712" name="Picture 26" descr="21"/>
          <p:cNvPicPr>
            <a:picLocks noChangeAspect="1" noChangeArrowheads="1"/>
          </p:cNvPicPr>
          <p:nvPr/>
        </p:nvPicPr>
        <p:blipFill>
          <a:blip r:embed="rId4">
            <a:lum bright="18000" contrast="18000"/>
            <a:extLst>
              <a:ext uri="{28A0092B-C50C-407E-A947-70E740481C1C}">
                <a14:useLocalDpi xmlns:a14="http://schemas.microsoft.com/office/drawing/2010/main" val="0"/>
              </a:ext>
            </a:extLst>
          </a:blip>
          <a:srcRect/>
          <a:stretch>
            <a:fillRect/>
          </a:stretch>
        </p:blipFill>
        <p:spPr bwMode="auto">
          <a:xfrm>
            <a:off x="947220" y="4334348"/>
            <a:ext cx="2413564" cy="2585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组合 29"/>
          <p:cNvGrpSpPr>
            <a:grpSpLocks/>
          </p:cNvGrpSpPr>
          <p:nvPr/>
        </p:nvGrpSpPr>
        <p:grpSpPr bwMode="auto">
          <a:xfrm>
            <a:off x="8423613" y="124272"/>
            <a:ext cx="4199467" cy="589281"/>
            <a:chOff x="288838" y="21598"/>
            <a:chExt cx="4278985" cy="590400"/>
          </a:xfrm>
        </p:grpSpPr>
        <p:sp>
          <p:nvSpPr>
            <p:cNvPr id="31" name="圆角矩形 30"/>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2" name="圆角矩形 4"/>
            <p:cNvSpPr/>
            <p:nvPr/>
          </p:nvSpPr>
          <p:spPr>
            <a:xfrm>
              <a:off x="317394" y="51006"/>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国内外研究现状及分析</a:t>
              </a:r>
            </a:p>
          </p:txBody>
        </p:sp>
      </p:grpSp>
      <p:sp>
        <p:nvSpPr>
          <p:cNvPr id="33" name="AutoShape 38"/>
          <p:cNvSpPr>
            <a:spLocks noChangeArrowheads="1"/>
          </p:cNvSpPr>
          <p:nvPr/>
        </p:nvSpPr>
        <p:spPr bwMode="gray">
          <a:xfrm>
            <a:off x="7232229" y="52264"/>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4" name="Text Box 40"/>
          <p:cNvSpPr txBox="1">
            <a:spLocks noChangeArrowheads="1"/>
          </p:cNvSpPr>
          <p:nvPr/>
        </p:nvSpPr>
        <p:spPr bwMode="gray">
          <a:xfrm>
            <a:off x="7507678" y="83272"/>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35" name="AutoShape 6"/>
          <p:cNvSpPr>
            <a:spLocks noChangeArrowheads="1"/>
          </p:cNvSpPr>
          <p:nvPr/>
        </p:nvSpPr>
        <p:spPr bwMode="gray">
          <a:xfrm>
            <a:off x="1838183" y="1204392"/>
            <a:ext cx="3781425" cy="498475"/>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2.3 </a:t>
            </a:r>
            <a:r>
              <a:rPr lang="zh-CN" altLang="en-US" sz="2800" dirty="0">
                <a:solidFill>
                  <a:srgbClr val="000000"/>
                </a:solidFill>
                <a:latin typeface="华文中宋" pitchFamily="2" charset="-122"/>
                <a:ea typeface="华文中宋" pitchFamily="2" charset="-122"/>
              </a:rPr>
              <a:t>攻击威胁分析</a:t>
            </a:r>
            <a:endParaRPr lang="en-US" altLang="zh-CN" sz="2800" dirty="0">
              <a:solidFill>
                <a:srgbClr val="000000"/>
              </a:solidFill>
              <a:latin typeface="华文中宋" pitchFamily="2" charset="-122"/>
              <a:ea typeface="华文中宋" pitchFamily="2" charset="-122"/>
            </a:endParaRPr>
          </a:p>
        </p:txBody>
      </p:sp>
      <p:sp>
        <p:nvSpPr>
          <p:cNvPr id="36" name="AutoShape 3"/>
          <p:cNvSpPr>
            <a:spLocks noChangeArrowheads="1"/>
          </p:cNvSpPr>
          <p:nvPr/>
        </p:nvSpPr>
        <p:spPr bwMode="gray">
          <a:xfrm>
            <a:off x="669752" y="2719968"/>
            <a:ext cx="2488563" cy="478649"/>
          </a:xfrm>
          <a:prstGeom prst="roundRect">
            <a:avLst>
              <a:gd name="adj" fmla="val 50000"/>
            </a:avLst>
          </a:prstGeom>
          <a:solidFill>
            <a:srgbClr val="5F73B5"/>
          </a:solidFill>
          <a:ln>
            <a:noFill/>
          </a:ln>
          <a:extLst>
            <a:ext uri="{91240B29-F687-4F45-9708-019B960494DF}">
              <a14:hiddenLine xmlns:a14="http://schemas.microsoft.com/office/drawing/2010/main" w="57150" algn="ctr">
                <a:solidFill>
                  <a:srgbClr val="000000"/>
                </a:solidFill>
                <a:round/>
                <a:headEnd/>
                <a:tailEnd/>
              </a14:hiddenLine>
            </a:ext>
          </a:extLst>
        </p:spPr>
        <p:txBody>
          <a:bodyPr wrap="none" lIns="130046" tIns="65023" rIns="130046" bIns="65023" anchor="ctr"/>
          <a:lstStyle/>
          <a:p>
            <a:endParaRPr lang="zh-CN" altLang="en-US">
              <a:ea typeface="宋体" pitchFamily="2" charset="-122"/>
            </a:endParaRPr>
          </a:p>
        </p:txBody>
      </p:sp>
      <p:sp>
        <p:nvSpPr>
          <p:cNvPr id="37" name="Rectangle 19"/>
          <p:cNvSpPr>
            <a:spLocks noChangeArrowheads="1"/>
          </p:cNvSpPr>
          <p:nvPr/>
        </p:nvSpPr>
        <p:spPr bwMode="gray">
          <a:xfrm>
            <a:off x="1114295" y="2719968"/>
            <a:ext cx="1500150" cy="50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0046" tIns="65023" rIns="130046" bIns="65023">
            <a:spAutoFit/>
          </a:bodyPr>
          <a:lstStyle/>
          <a:p>
            <a:pPr eaLnBrk="0" hangingPunct="0">
              <a:buClr>
                <a:srgbClr val="FF3300"/>
              </a:buClr>
              <a:buSzPct val="115000"/>
            </a:pPr>
            <a:r>
              <a:rPr lang="zh-CN" altLang="en-US" sz="2400" b="1" dirty="0">
                <a:solidFill>
                  <a:srgbClr val="FFFFFF"/>
                </a:solidFill>
              </a:rPr>
              <a:t>威胁领域</a:t>
            </a:r>
            <a:endParaRPr lang="en-US" altLang="zh-CN" sz="2400" b="1" dirty="0">
              <a:solidFill>
                <a:srgbClr val="FFFFFF"/>
              </a:solidFill>
            </a:endParaRPr>
          </a:p>
        </p:txBody>
      </p:sp>
      <p:pic>
        <p:nvPicPr>
          <p:cNvPr id="46" name="Picture 12" descr="cryp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6115" y="4382868"/>
            <a:ext cx="6388685" cy="329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6" descr="MCj0322381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6619810">
            <a:off x="7894420" y="2661457"/>
            <a:ext cx="844409" cy="66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
        <p:nvSpPr>
          <p:cNvPr id="51" name="矩形 50"/>
          <p:cNvSpPr/>
          <p:nvPr/>
        </p:nvSpPr>
        <p:spPr>
          <a:xfrm>
            <a:off x="4342160" y="2893348"/>
            <a:ext cx="2043119" cy="654536"/>
          </a:xfrm>
          <a:prstGeom prst="rect">
            <a:avLst/>
          </a:prstGeom>
          <a:noFill/>
        </p:spPr>
        <p:txBody>
          <a:bodyPr wrap="non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密钥安全</a:t>
            </a:r>
          </a:p>
        </p:txBody>
      </p:sp>
      <p:sp>
        <p:nvSpPr>
          <p:cNvPr id="59" name="矩形 58"/>
          <p:cNvSpPr/>
          <p:nvPr/>
        </p:nvSpPr>
        <p:spPr>
          <a:xfrm>
            <a:off x="4342160" y="5701785"/>
            <a:ext cx="2043119" cy="654536"/>
          </a:xfrm>
          <a:prstGeom prst="rect">
            <a:avLst/>
          </a:prstGeom>
          <a:noFill/>
        </p:spPr>
        <p:txBody>
          <a:bodyPr wrap="non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算法安全</a:t>
            </a:r>
          </a:p>
        </p:txBody>
      </p:sp>
    </p:spTree>
    <p:extLst>
      <p:ext uri="{BB962C8B-B14F-4D97-AF65-F5344CB8AC3E}">
        <p14:creationId xmlns:p14="http://schemas.microsoft.com/office/powerpoint/2010/main" val="2723856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4" name="Group 4"/>
          <p:cNvGrpSpPr>
            <a:grpSpLocks/>
          </p:cNvGrpSpPr>
          <p:nvPr/>
        </p:nvGrpSpPr>
        <p:grpSpPr bwMode="auto">
          <a:xfrm>
            <a:off x="741760" y="3645725"/>
            <a:ext cx="2980267" cy="3813387"/>
            <a:chOff x="1922" y="1614"/>
            <a:chExt cx="1320" cy="1689"/>
          </a:xfrm>
        </p:grpSpPr>
        <p:sp>
          <p:nvSpPr>
            <p:cNvPr id="114713" name="Freeform 5"/>
            <p:cNvSpPr>
              <a:spLocks/>
            </p:cNvSpPr>
            <p:nvPr/>
          </p:nvSpPr>
          <p:spPr bwMode="gray">
            <a:xfrm>
              <a:off x="1922" y="1875"/>
              <a:ext cx="654" cy="1428"/>
            </a:xfrm>
            <a:custGeom>
              <a:avLst/>
              <a:gdLst>
                <a:gd name="T0" fmla="*/ 1 w 654"/>
                <a:gd name="T1" fmla="*/ 0 h 1428"/>
                <a:gd name="T2" fmla="*/ 117 w 654"/>
                <a:gd name="T3" fmla="*/ 110 h 1428"/>
                <a:gd name="T4" fmla="*/ 117 w 654"/>
                <a:gd name="T5" fmla="*/ 1026 h 1428"/>
                <a:gd name="T6" fmla="*/ 649 w 654"/>
                <a:gd name="T7" fmla="*/ 1241 h 1428"/>
                <a:gd name="T8" fmla="*/ 654 w 654"/>
                <a:gd name="T9" fmla="*/ 1428 h 1428"/>
                <a:gd name="T10" fmla="*/ 0 w 654"/>
                <a:gd name="T11" fmla="*/ 1128 h 1428"/>
                <a:gd name="T12" fmla="*/ 1 w 654"/>
                <a:gd name="T13" fmla="*/ 0 h 1428"/>
                <a:gd name="T14" fmla="*/ 0 60000 65536"/>
                <a:gd name="T15" fmla="*/ 0 60000 65536"/>
                <a:gd name="T16" fmla="*/ 0 60000 65536"/>
                <a:gd name="T17" fmla="*/ 0 60000 65536"/>
                <a:gd name="T18" fmla="*/ 0 60000 65536"/>
                <a:gd name="T19" fmla="*/ 0 60000 65536"/>
                <a:gd name="T20" fmla="*/ 0 60000 65536"/>
                <a:gd name="T21" fmla="*/ 0 w 654"/>
                <a:gd name="T22" fmla="*/ 0 h 1428"/>
                <a:gd name="T23" fmla="*/ 654 w 654"/>
                <a:gd name="T24" fmla="*/ 1428 h 14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4" h="1428">
                  <a:moveTo>
                    <a:pt x="1" y="0"/>
                  </a:moveTo>
                  <a:lnTo>
                    <a:pt x="117" y="110"/>
                  </a:lnTo>
                  <a:lnTo>
                    <a:pt x="117" y="1026"/>
                  </a:lnTo>
                  <a:lnTo>
                    <a:pt x="649" y="1241"/>
                  </a:lnTo>
                  <a:lnTo>
                    <a:pt x="654" y="1428"/>
                  </a:lnTo>
                  <a:lnTo>
                    <a:pt x="0" y="1128"/>
                  </a:lnTo>
                  <a:lnTo>
                    <a:pt x="1" y="0"/>
                  </a:lnTo>
                  <a:close/>
                </a:path>
              </a:pathLst>
            </a:custGeom>
            <a:solidFill>
              <a:srgbClr val="FBC63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114714" name="Freeform 6"/>
            <p:cNvSpPr>
              <a:spLocks/>
            </p:cNvSpPr>
            <p:nvPr/>
          </p:nvSpPr>
          <p:spPr bwMode="gray">
            <a:xfrm>
              <a:off x="2571" y="1880"/>
              <a:ext cx="671" cy="1422"/>
            </a:xfrm>
            <a:custGeom>
              <a:avLst/>
              <a:gdLst>
                <a:gd name="T0" fmla="*/ 654 w 671"/>
                <a:gd name="T1" fmla="*/ 0 h 1422"/>
                <a:gd name="T2" fmla="*/ 516 w 671"/>
                <a:gd name="T3" fmla="*/ 111 h 1422"/>
                <a:gd name="T4" fmla="*/ 519 w 671"/>
                <a:gd name="T5" fmla="*/ 1008 h 1422"/>
                <a:gd name="T6" fmla="*/ 0 w 671"/>
                <a:gd name="T7" fmla="*/ 1237 h 1422"/>
                <a:gd name="T8" fmla="*/ 2 w 671"/>
                <a:gd name="T9" fmla="*/ 1422 h 1422"/>
                <a:gd name="T10" fmla="*/ 671 w 671"/>
                <a:gd name="T11" fmla="*/ 1114 h 1422"/>
                <a:gd name="T12" fmla="*/ 654 w 671"/>
                <a:gd name="T13" fmla="*/ 0 h 1422"/>
                <a:gd name="T14" fmla="*/ 0 60000 65536"/>
                <a:gd name="T15" fmla="*/ 0 60000 65536"/>
                <a:gd name="T16" fmla="*/ 0 60000 65536"/>
                <a:gd name="T17" fmla="*/ 0 60000 65536"/>
                <a:gd name="T18" fmla="*/ 0 60000 65536"/>
                <a:gd name="T19" fmla="*/ 0 60000 65536"/>
                <a:gd name="T20" fmla="*/ 0 60000 65536"/>
                <a:gd name="T21" fmla="*/ 0 w 671"/>
                <a:gd name="T22" fmla="*/ 0 h 1422"/>
                <a:gd name="T23" fmla="*/ 671 w 671"/>
                <a:gd name="T24" fmla="*/ 1422 h 14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1" h="1422">
                  <a:moveTo>
                    <a:pt x="654" y="0"/>
                  </a:moveTo>
                  <a:lnTo>
                    <a:pt x="516" y="111"/>
                  </a:lnTo>
                  <a:lnTo>
                    <a:pt x="519" y="1008"/>
                  </a:lnTo>
                  <a:lnTo>
                    <a:pt x="0" y="1237"/>
                  </a:lnTo>
                  <a:lnTo>
                    <a:pt x="2" y="1422"/>
                  </a:lnTo>
                  <a:lnTo>
                    <a:pt x="671" y="1114"/>
                  </a:lnTo>
                  <a:lnTo>
                    <a:pt x="654" y="0"/>
                  </a:lnTo>
                  <a:close/>
                </a:path>
              </a:pathLst>
            </a:custGeom>
            <a:solidFill>
              <a:srgbClr val="FBE2A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114715" name="Freeform 7"/>
            <p:cNvSpPr>
              <a:spLocks/>
            </p:cNvSpPr>
            <p:nvPr/>
          </p:nvSpPr>
          <p:spPr bwMode="gray">
            <a:xfrm>
              <a:off x="1923" y="1614"/>
              <a:ext cx="1304" cy="377"/>
            </a:xfrm>
            <a:custGeom>
              <a:avLst/>
              <a:gdLst>
                <a:gd name="T0" fmla="*/ 0 w 1304"/>
                <a:gd name="T1" fmla="*/ 261 h 377"/>
                <a:gd name="T2" fmla="*/ 117 w 1304"/>
                <a:gd name="T3" fmla="*/ 374 h 377"/>
                <a:gd name="T4" fmla="*/ 638 w 1304"/>
                <a:gd name="T5" fmla="*/ 155 h 377"/>
                <a:gd name="T6" fmla="*/ 1164 w 1304"/>
                <a:gd name="T7" fmla="*/ 377 h 377"/>
                <a:gd name="T8" fmla="*/ 1304 w 1304"/>
                <a:gd name="T9" fmla="*/ 266 h 377"/>
                <a:gd name="T10" fmla="*/ 633 w 1304"/>
                <a:gd name="T11" fmla="*/ 0 h 377"/>
                <a:gd name="T12" fmla="*/ 0 w 1304"/>
                <a:gd name="T13" fmla="*/ 261 h 377"/>
                <a:gd name="T14" fmla="*/ 0 60000 65536"/>
                <a:gd name="T15" fmla="*/ 0 60000 65536"/>
                <a:gd name="T16" fmla="*/ 0 60000 65536"/>
                <a:gd name="T17" fmla="*/ 0 60000 65536"/>
                <a:gd name="T18" fmla="*/ 0 60000 65536"/>
                <a:gd name="T19" fmla="*/ 0 60000 65536"/>
                <a:gd name="T20" fmla="*/ 0 60000 65536"/>
                <a:gd name="T21" fmla="*/ 0 w 1304"/>
                <a:gd name="T22" fmla="*/ 0 h 377"/>
                <a:gd name="T23" fmla="*/ 1304 w 1304"/>
                <a:gd name="T24" fmla="*/ 377 h 3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04" h="377">
                  <a:moveTo>
                    <a:pt x="0" y="261"/>
                  </a:moveTo>
                  <a:lnTo>
                    <a:pt x="117" y="374"/>
                  </a:lnTo>
                  <a:lnTo>
                    <a:pt x="638" y="155"/>
                  </a:lnTo>
                  <a:lnTo>
                    <a:pt x="1164" y="377"/>
                  </a:lnTo>
                  <a:lnTo>
                    <a:pt x="1304" y="266"/>
                  </a:lnTo>
                  <a:lnTo>
                    <a:pt x="633" y="0"/>
                  </a:lnTo>
                  <a:lnTo>
                    <a:pt x="0" y="261"/>
                  </a:lnTo>
                  <a:close/>
                </a:path>
              </a:pathLst>
            </a:custGeom>
            <a:solidFill>
              <a:srgbClr val="FEFBD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114716" name="Freeform 8"/>
            <p:cNvSpPr>
              <a:spLocks/>
            </p:cNvSpPr>
            <p:nvPr/>
          </p:nvSpPr>
          <p:spPr bwMode="gray">
            <a:xfrm>
              <a:off x="2037" y="1768"/>
              <a:ext cx="529" cy="1133"/>
            </a:xfrm>
            <a:custGeom>
              <a:avLst/>
              <a:gdLst>
                <a:gd name="T0" fmla="*/ 2 w 529"/>
                <a:gd name="T1" fmla="*/ 218 h 1133"/>
                <a:gd name="T2" fmla="*/ 0 w 529"/>
                <a:gd name="T3" fmla="*/ 1133 h 1133"/>
                <a:gd name="T4" fmla="*/ 529 w 529"/>
                <a:gd name="T5" fmla="*/ 878 h 1133"/>
                <a:gd name="T6" fmla="*/ 524 w 529"/>
                <a:gd name="T7" fmla="*/ 0 h 1133"/>
                <a:gd name="T8" fmla="*/ 2 w 529"/>
                <a:gd name="T9" fmla="*/ 218 h 1133"/>
                <a:gd name="T10" fmla="*/ 0 60000 65536"/>
                <a:gd name="T11" fmla="*/ 0 60000 65536"/>
                <a:gd name="T12" fmla="*/ 0 60000 65536"/>
                <a:gd name="T13" fmla="*/ 0 60000 65536"/>
                <a:gd name="T14" fmla="*/ 0 60000 65536"/>
                <a:gd name="T15" fmla="*/ 0 w 529"/>
                <a:gd name="T16" fmla="*/ 0 h 1133"/>
                <a:gd name="T17" fmla="*/ 529 w 529"/>
                <a:gd name="T18" fmla="*/ 1133 h 1133"/>
              </a:gdLst>
              <a:ahLst/>
              <a:cxnLst>
                <a:cxn ang="T10">
                  <a:pos x="T0" y="T1"/>
                </a:cxn>
                <a:cxn ang="T11">
                  <a:pos x="T2" y="T3"/>
                </a:cxn>
                <a:cxn ang="T12">
                  <a:pos x="T4" y="T5"/>
                </a:cxn>
                <a:cxn ang="T13">
                  <a:pos x="T6" y="T7"/>
                </a:cxn>
                <a:cxn ang="T14">
                  <a:pos x="T8" y="T9"/>
                </a:cxn>
              </a:cxnLst>
              <a:rect l="T15" t="T16" r="T17" b="T18"/>
              <a:pathLst>
                <a:path w="529" h="1133">
                  <a:moveTo>
                    <a:pt x="2" y="218"/>
                  </a:moveTo>
                  <a:lnTo>
                    <a:pt x="0" y="1133"/>
                  </a:lnTo>
                  <a:lnTo>
                    <a:pt x="529" y="878"/>
                  </a:lnTo>
                  <a:lnTo>
                    <a:pt x="524" y="0"/>
                  </a:lnTo>
                  <a:lnTo>
                    <a:pt x="2" y="218"/>
                  </a:lnTo>
                  <a:close/>
                </a:path>
              </a:pathLst>
            </a:custGeom>
            <a:solidFill>
              <a:srgbClr val="FDEBB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114717" name="Freeform 9"/>
            <p:cNvSpPr>
              <a:spLocks/>
            </p:cNvSpPr>
            <p:nvPr/>
          </p:nvSpPr>
          <p:spPr bwMode="gray">
            <a:xfrm>
              <a:off x="2562" y="1769"/>
              <a:ext cx="528" cy="1123"/>
            </a:xfrm>
            <a:custGeom>
              <a:avLst/>
              <a:gdLst>
                <a:gd name="T0" fmla="*/ 527 w 528"/>
                <a:gd name="T1" fmla="*/ 222 h 1123"/>
                <a:gd name="T2" fmla="*/ 528 w 528"/>
                <a:gd name="T3" fmla="*/ 1123 h 1123"/>
                <a:gd name="T4" fmla="*/ 0 w 528"/>
                <a:gd name="T5" fmla="*/ 879 h 1123"/>
                <a:gd name="T6" fmla="*/ 0 w 528"/>
                <a:gd name="T7" fmla="*/ 0 h 1123"/>
                <a:gd name="T8" fmla="*/ 527 w 528"/>
                <a:gd name="T9" fmla="*/ 222 h 1123"/>
                <a:gd name="T10" fmla="*/ 0 60000 65536"/>
                <a:gd name="T11" fmla="*/ 0 60000 65536"/>
                <a:gd name="T12" fmla="*/ 0 60000 65536"/>
                <a:gd name="T13" fmla="*/ 0 60000 65536"/>
                <a:gd name="T14" fmla="*/ 0 60000 65536"/>
                <a:gd name="T15" fmla="*/ 0 w 528"/>
                <a:gd name="T16" fmla="*/ 0 h 1123"/>
                <a:gd name="T17" fmla="*/ 528 w 528"/>
                <a:gd name="T18" fmla="*/ 1123 h 1123"/>
              </a:gdLst>
              <a:ahLst/>
              <a:cxnLst>
                <a:cxn ang="T10">
                  <a:pos x="T0" y="T1"/>
                </a:cxn>
                <a:cxn ang="T11">
                  <a:pos x="T2" y="T3"/>
                </a:cxn>
                <a:cxn ang="T12">
                  <a:pos x="T4" y="T5"/>
                </a:cxn>
                <a:cxn ang="T13">
                  <a:pos x="T6" y="T7"/>
                </a:cxn>
                <a:cxn ang="T14">
                  <a:pos x="T8" y="T9"/>
                </a:cxn>
              </a:cxnLst>
              <a:rect l="T15" t="T16" r="T17" b="T18"/>
              <a:pathLst>
                <a:path w="528" h="1123">
                  <a:moveTo>
                    <a:pt x="527" y="222"/>
                  </a:moveTo>
                  <a:lnTo>
                    <a:pt x="528" y="1123"/>
                  </a:lnTo>
                  <a:lnTo>
                    <a:pt x="0" y="879"/>
                  </a:lnTo>
                  <a:lnTo>
                    <a:pt x="0" y="0"/>
                  </a:lnTo>
                  <a:lnTo>
                    <a:pt x="527" y="222"/>
                  </a:lnTo>
                  <a:close/>
                </a:path>
              </a:pathLst>
            </a:custGeom>
            <a:solidFill>
              <a:srgbClr val="FBC63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114718" name="Freeform 10"/>
            <p:cNvSpPr>
              <a:spLocks/>
            </p:cNvSpPr>
            <p:nvPr/>
          </p:nvSpPr>
          <p:spPr bwMode="gray">
            <a:xfrm>
              <a:off x="2034" y="2648"/>
              <a:ext cx="1061" cy="469"/>
            </a:xfrm>
            <a:custGeom>
              <a:avLst/>
              <a:gdLst>
                <a:gd name="T0" fmla="*/ 527 w 1061"/>
                <a:gd name="T1" fmla="*/ 0 h 469"/>
                <a:gd name="T2" fmla="*/ 0 w 1061"/>
                <a:gd name="T3" fmla="*/ 252 h 469"/>
                <a:gd name="T4" fmla="*/ 537 w 1061"/>
                <a:gd name="T5" fmla="*/ 469 h 469"/>
                <a:gd name="T6" fmla="*/ 1061 w 1061"/>
                <a:gd name="T7" fmla="*/ 241 h 469"/>
                <a:gd name="T8" fmla="*/ 527 w 1061"/>
                <a:gd name="T9" fmla="*/ 0 h 469"/>
                <a:gd name="T10" fmla="*/ 0 60000 65536"/>
                <a:gd name="T11" fmla="*/ 0 60000 65536"/>
                <a:gd name="T12" fmla="*/ 0 60000 65536"/>
                <a:gd name="T13" fmla="*/ 0 60000 65536"/>
                <a:gd name="T14" fmla="*/ 0 60000 65536"/>
                <a:gd name="T15" fmla="*/ 0 w 1061"/>
                <a:gd name="T16" fmla="*/ 0 h 469"/>
                <a:gd name="T17" fmla="*/ 1061 w 1061"/>
                <a:gd name="T18" fmla="*/ 469 h 469"/>
              </a:gdLst>
              <a:ahLst/>
              <a:cxnLst>
                <a:cxn ang="T10">
                  <a:pos x="T0" y="T1"/>
                </a:cxn>
                <a:cxn ang="T11">
                  <a:pos x="T2" y="T3"/>
                </a:cxn>
                <a:cxn ang="T12">
                  <a:pos x="T4" y="T5"/>
                </a:cxn>
                <a:cxn ang="T13">
                  <a:pos x="T6" y="T7"/>
                </a:cxn>
                <a:cxn ang="T14">
                  <a:pos x="T8" y="T9"/>
                </a:cxn>
              </a:cxnLst>
              <a:rect l="T15" t="T16" r="T17" b="T18"/>
              <a:pathLst>
                <a:path w="1061" h="469">
                  <a:moveTo>
                    <a:pt x="527" y="0"/>
                  </a:moveTo>
                  <a:lnTo>
                    <a:pt x="0" y="252"/>
                  </a:lnTo>
                  <a:lnTo>
                    <a:pt x="537" y="469"/>
                  </a:lnTo>
                  <a:lnTo>
                    <a:pt x="1061" y="241"/>
                  </a:lnTo>
                  <a:lnTo>
                    <a:pt x="527" y="0"/>
                  </a:lnTo>
                  <a:close/>
                </a:path>
              </a:pathLst>
            </a:custGeom>
            <a:solidFill>
              <a:srgbClr val="FEEBB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grpSp>
      <p:pic>
        <p:nvPicPr>
          <p:cNvPr id="114699" name="Picture 15" descr="light_shadow"/>
          <p:cNvPicPr>
            <a:picLocks noChangeAspect="1" noChangeArrowheads="1"/>
          </p:cNvPicPr>
          <p:nvPr/>
        </p:nvPicPr>
        <p:blipFill>
          <a:blip r:embed="rId2">
            <a:lum bright="-78000" contrast="-78000"/>
            <a:extLst>
              <a:ext uri="{28A0092B-C50C-407E-A947-70E740481C1C}">
                <a14:useLocalDpi xmlns:a14="http://schemas.microsoft.com/office/drawing/2010/main" val="0"/>
              </a:ext>
            </a:extLst>
          </a:blip>
          <a:srcRect/>
          <a:stretch>
            <a:fillRect/>
          </a:stretch>
        </p:blipFill>
        <p:spPr bwMode="gray">
          <a:xfrm>
            <a:off x="1315237" y="6348285"/>
            <a:ext cx="1729458" cy="49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00" name="Picture 16"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114295" y="4557867"/>
            <a:ext cx="2104249" cy="2106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33" name="Oval 17"/>
          <p:cNvSpPr>
            <a:spLocks noChangeArrowheads="1"/>
          </p:cNvSpPr>
          <p:nvPr/>
        </p:nvSpPr>
        <p:spPr bwMode="gray">
          <a:xfrm>
            <a:off x="1114295" y="4557868"/>
            <a:ext cx="2088444" cy="2111023"/>
          </a:xfrm>
          <a:prstGeom prst="ellipse">
            <a:avLst/>
          </a:prstGeom>
          <a:gradFill rotWithShape="1">
            <a:gsLst>
              <a:gs pos="0">
                <a:srgbClr val="004B66">
                  <a:alpha val="89999"/>
                </a:srgbClr>
              </a:gs>
              <a:gs pos="50000">
                <a:srgbClr val="6AC1FC">
                  <a:alpha val="55000"/>
                </a:srgbClr>
              </a:gs>
              <a:gs pos="100000">
                <a:srgbClr val="004B66">
                  <a:alpha val="89999"/>
                </a:srgbClr>
              </a:gs>
            </a:gsLst>
            <a:lin ang="5400000" scaled="1"/>
          </a:gradFill>
          <a:ln w="9525" algn="ctr">
            <a:noFill/>
            <a:round/>
            <a:headEnd/>
            <a:tailEnd/>
          </a:ln>
          <a:effectLst/>
        </p:spPr>
        <p:txBody>
          <a:bodyPr wrap="none" lIns="130046" tIns="65023" rIns="130046" bIns="65023" anchor="ctr"/>
          <a:lstStyle/>
          <a:p>
            <a:pPr>
              <a:defRPr/>
            </a:pPr>
            <a:endParaRPr lang="zh-CN" altLang="en-US">
              <a:ea typeface="宋体" pitchFamily="2" charset="-122"/>
            </a:endParaRPr>
          </a:p>
        </p:txBody>
      </p:sp>
      <p:sp>
        <p:nvSpPr>
          <p:cNvPr id="114704" name="Freeform 18"/>
          <p:cNvSpPr>
            <a:spLocks/>
          </p:cNvSpPr>
          <p:nvPr/>
        </p:nvSpPr>
        <p:spPr bwMode="ltGray">
          <a:xfrm>
            <a:off x="1331041" y="4600765"/>
            <a:ext cx="1641404" cy="731520"/>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71B9DD"/>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lIns="130046" tIns="65023" rIns="130046" bIns="65023"/>
          <a:lstStyle/>
          <a:p>
            <a:endParaRPr lang="zh-CN" altLang="en-US">
              <a:ea typeface="宋体" pitchFamily="2" charset="-122"/>
            </a:endParaRPr>
          </a:p>
        </p:txBody>
      </p:sp>
      <p:pic>
        <p:nvPicPr>
          <p:cNvPr id="114712" name="Picture 26" descr="21"/>
          <p:cNvPicPr>
            <a:picLocks noChangeAspect="1" noChangeArrowheads="1"/>
          </p:cNvPicPr>
          <p:nvPr/>
        </p:nvPicPr>
        <p:blipFill>
          <a:blip r:embed="rId4">
            <a:lum bright="18000" contrast="18000"/>
            <a:extLst>
              <a:ext uri="{28A0092B-C50C-407E-A947-70E740481C1C}">
                <a14:useLocalDpi xmlns:a14="http://schemas.microsoft.com/office/drawing/2010/main" val="0"/>
              </a:ext>
            </a:extLst>
          </a:blip>
          <a:srcRect/>
          <a:stretch>
            <a:fillRect/>
          </a:stretch>
        </p:blipFill>
        <p:spPr bwMode="auto">
          <a:xfrm>
            <a:off x="947220" y="4334348"/>
            <a:ext cx="2413564" cy="2585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组合 29"/>
          <p:cNvGrpSpPr>
            <a:grpSpLocks/>
          </p:cNvGrpSpPr>
          <p:nvPr/>
        </p:nvGrpSpPr>
        <p:grpSpPr bwMode="auto">
          <a:xfrm>
            <a:off x="8423613" y="124272"/>
            <a:ext cx="4199467" cy="589281"/>
            <a:chOff x="288838" y="21598"/>
            <a:chExt cx="4278985" cy="590400"/>
          </a:xfrm>
        </p:grpSpPr>
        <p:sp>
          <p:nvSpPr>
            <p:cNvPr id="31" name="圆角矩形 30"/>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2" name="圆角矩形 4"/>
            <p:cNvSpPr/>
            <p:nvPr/>
          </p:nvSpPr>
          <p:spPr>
            <a:xfrm>
              <a:off x="317394" y="51006"/>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国内外研究现状及分析</a:t>
              </a:r>
            </a:p>
          </p:txBody>
        </p:sp>
      </p:grpSp>
      <p:sp>
        <p:nvSpPr>
          <p:cNvPr id="33" name="AutoShape 38"/>
          <p:cNvSpPr>
            <a:spLocks noChangeArrowheads="1"/>
          </p:cNvSpPr>
          <p:nvPr/>
        </p:nvSpPr>
        <p:spPr bwMode="gray">
          <a:xfrm>
            <a:off x="7232229" y="52264"/>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4" name="Text Box 40"/>
          <p:cNvSpPr txBox="1">
            <a:spLocks noChangeArrowheads="1"/>
          </p:cNvSpPr>
          <p:nvPr/>
        </p:nvSpPr>
        <p:spPr bwMode="gray">
          <a:xfrm>
            <a:off x="7507678" y="83272"/>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35" name="AutoShape 6"/>
          <p:cNvSpPr>
            <a:spLocks noChangeArrowheads="1"/>
          </p:cNvSpPr>
          <p:nvPr/>
        </p:nvSpPr>
        <p:spPr bwMode="gray">
          <a:xfrm>
            <a:off x="1838183" y="1204392"/>
            <a:ext cx="3781425" cy="498475"/>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2.3 </a:t>
            </a:r>
            <a:r>
              <a:rPr lang="zh-CN" altLang="en-US" sz="2800" dirty="0">
                <a:solidFill>
                  <a:srgbClr val="000000"/>
                </a:solidFill>
                <a:latin typeface="华文中宋" pitchFamily="2" charset="-122"/>
                <a:ea typeface="华文中宋" pitchFamily="2" charset="-122"/>
              </a:rPr>
              <a:t>攻击威胁分析</a:t>
            </a:r>
            <a:endParaRPr lang="en-US" altLang="zh-CN" sz="2800" dirty="0">
              <a:solidFill>
                <a:srgbClr val="000000"/>
              </a:solidFill>
              <a:latin typeface="华文中宋" pitchFamily="2" charset="-122"/>
              <a:ea typeface="华文中宋" pitchFamily="2" charset="-122"/>
            </a:endParaRPr>
          </a:p>
        </p:txBody>
      </p:sp>
      <p:sp>
        <p:nvSpPr>
          <p:cNvPr id="36" name="AutoShape 3"/>
          <p:cNvSpPr>
            <a:spLocks noChangeArrowheads="1"/>
          </p:cNvSpPr>
          <p:nvPr/>
        </p:nvSpPr>
        <p:spPr bwMode="gray">
          <a:xfrm>
            <a:off x="669752" y="2719968"/>
            <a:ext cx="2488563" cy="478649"/>
          </a:xfrm>
          <a:prstGeom prst="roundRect">
            <a:avLst>
              <a:gd name="adj" fmla="val 50000"/>
            </a:avLst>
          </a:prstGeom>
          <a:solidFill>
            <a:srgbClr val="5F73B5"/>
          </a:solidFill>
          <a:ln>
            <a:noFill/>
          </a:ln>
          <a:extLst>
            <a:ext uri="{91240B29-F687-4F45-9708-019B960494DF}">
              <a14:hiddenLine xmlns:a14="http://schemas.microsoft.com/office/drawing/2010/main" w="57150" algn="ctr">
                <a:solidFill>
                  <a:srgbClr val="000000"/>
                </a:solidFill>
                <a:round/>
                <a:headEnd/>
                <a:tailEnd/>
              </a14:hiddenLine>
            </a:ext>
          </a:extLst>
        </p:spPr>
        <p:txBody>
          <a:bodyPr wrap="none" lIns="130046" tIns="65023" rIns="130046" bIns="65023" anchor="ctr"/>
          <a:lstStyle/>
          <a:p>
            <a:endParaRPr lang="zh-CN" altLang="en-US">
              <a:ea typeface="宋体" pitchFamily="2" charset="-122"/>
            </a:endParaRPr>
          </a:p>
        </p:txBody>
      </p:sp>
      <p:sp>
        <p:nvSpPr>
          <p:cNvPr id="37" name="Rectangle 19"/>
          <p:cNvSpPr>
            <a:spLocks noChangeArrowheads="1"/>
          </p:cNvSpPr>
          <p:nvPr/>
        </p:nvSpPr>
        <p:spPr bwMode="gray">
          <a:xfrm>
            <a:off x="1114295" y="2719968"/>
            <a:ext cx="1500150" cy="50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0046" tIns="65023" rIns="130046" bIns="65023">
            <a:spAutoFit/>
          </a:bodyPr>
          <a:lstStyle/>
          <a:p>
            <a:pPr eaLnBrk="0" hangingPunct="0">
              <a:buClr>
                <a:srgbClr val="FF3300"/>
              </a:buClr>
              <a:buSzPct val="115000"/>
            </a:pPr>
            <a:r>
              <a:rPr lang="zh-CN" altLang="en-US" sz="2400" b="1" dirty="0">
                <a:solidFill>
                  <a:srgbClr val="FFFFFF"/>
                </a:solidFill>
              </a:rPr>
              <a:t>威胁场景</a:t>
            </a:r>
            <a:endParaRPr lang="en-US" altLang="zh-CN" sz="2400" b="1" dirty="0">
              <a:solidFill>
                <a:srgbClr val="FFFFFF"/>
              </a:solidFill>
            </a:endParaRPr>
          </a:p>
        </p:txBody>
      </p:sp>
      <p:grpSp>
        <p:nvGrpSpPr>
          <p:cNvPr id="62" name="Group 12"/>
          <p:cNvGrpSpPr>
            <a:grpSpLocks/>
          </p:cNvGrpSpPr>
          <p:nvPr/>
        </p:nvGrpSpPr>
        <p:grpSpPr bwMode="auto">
          <a:xfrm>
            <a:off x="5243984" y="2354264"/>
            <a:ext cx="1596248" cy="591538"/>
            <a:chOff x="1432" y="720"/>
            <a:chExt cx="776" cy="336"/>
          </a:xfrm>
        </p:grpSpPr>
        <p:sp>
          <p:nvSpPr>
            <p:cNvPr id="63" name="Rectangle 6"/>
            <p:cNvSpPr>
              <a:spLocks noChangeArrowheads="1"/>
            </p:cNvSpPr>
            <p:nvPr/>
          </p:nvSpPr>
          <p:spPr bwMode="auto">
            <a:xfrm>
              <a:off x="1440" y="720"/>
              <a:ext cx="768" cy="336"/>
            </a:xfrm>
            <a:prstGeom prst="rect">
              <a:avLst/>
            </a:prstGeom>
            <a:solidFill>
              <a:srgbClr val="808000"/>
            </a:solidFill>
            <a:ln w="19050" algn="ctr">
              <a:solidFill>
                <a:schemeClr val="tx1"/>
              </a:solidFill>
              <a:miter lim="800000"/>
              <a:headEnd/>
              <a:tailEnd/>
            </a:ln>
          </p:spPr>
          <p:txBody>
            <a:bodyPr wrap="none" anchor="ctr"/>
            <a:lstStyle/>
            <a:p>
              <a:endParaRPr lang="zh-CN" altLang="en-US">
                <a:ea typeface="黑体" pitchFamily="49" charset="-122"/>
              </a:endParaRPr>
            </a:p>
          </p:txBody>
        </p:sp>
        <p:sp>
          <p:nvSpPr>
            <p:cNvPr id="64" name="Text Box 7"/>
            <p:cNvSpPr txBox="1">
              <a:spLocks noChangeArrowheads="1"/>
            </p:cNvSpPr>
            <p:nvPr/>
          </p:nvSpPr>
          <p:spPr bwMode="auto">
            <a:xfrm>
              <a:off x="1432" y="758"/>
              <a:ext cx="72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marL="457200" indent="-457200" defTabSz="912813" eaLnBrk="0" hangingPunct="0">
                <a:defRPr>
                  <a:solidFill>
                    <a:schemeClr val="tx1"/>
                  </a:solidFill>
                  <a:latin typeface="Arial" charset="0"/>
                  <a:ea typeface="宋体" pitchFamily="2" charset="-122"/>
                </a:defRPr>
              </a:lvl1pPr>
              <a:lvl2pPr marL="742950" indent="-285750" defTabSz="912813" eaLnBrk="0" hangingPunct="0">
                <a:defRPr>
                  <a:solidFill>
                    <a:schemeClr val="tx1"/>
                  </a:solidFill>
                  <a:latin typeface="Arial" charset="0"/>
                  <a:ea typeface="宋体" pitchFamily="2" charset="-122"/>
                </a:defRPr>
              </a:lvl2pPr>
              <a:lvl3pPr marL="1143000" indent="-228600" defTabSz="912813" eaLnBrk="0" hangingPunct="0">
                <a:defRPr>
                  <a:solidFill>
                    <a:schemeClr val="tx1"/>
                  </a:solidFill>
                  <a:latin typeface="Arial" charset="0"/>
                  <a:ea typeface="宋体" pitchFamily="2" charset="-122"/>
                </a:defRPr>
              </a:lvl3pPr>
              <a:lvl4pPr marL="1600200" indent="-228600" defTabSz="912813" eaLnBrk="0" hangingPunct="0">
                <a:defRPr>
                  <a:solidFill>
                    <a:schemeClr val="tx1"/>
                  </a:solidFill>
                  <a:latin typeface="Arial" charset="0"/>
                  <a:ea typeface="宋体" pitchFamily="2" charset="-122"/>
                </a:defRPr>
              </a:lvl4pPr>
              <a:lvl5pPr marL="2057400" indent="-228600" defTabSz="912813" eaLnBrk="0" hangingPunct="0">
                <a:defRPr>
                  <a:solidFill>
                    <a:schemeClr val="tx1"/>
                  </a:solidFill>
                  <a:latin typeface="Arial" charset="0"/>
                  <a:ea typeface="宋体" pitchFamily="2" charset="-122"/>
                </a:defRPr>
              </a:lvl5pPr>
              <a:lvl6pPr marL="2514600" indent="-228600" defTabSz="912813" eaLnBrk="0" fontAlgn="base" hangingPunct="0">
                <a:spcBef>
                  <a:spcPct val="0"/>
                </a:spcBef>
                <a:spcAft>
                  <a:spcPct val="0"/>
                </a:spcAft>
                <a:defRPr>
                  <a:solidFill>
                    <a:schemeClr val="tx1"/>
                  </a:solidFill>
                  <a:latin typeface="Arial" charset="0"/>
                  <a:ea typeface="宋体" pitchFamily="2" charset="-122"/>
                </a:defRPr>
              </a:lvl6pPr>
              <a:lvl7pPr marL="2971800" indent="-228600" defTabSz="912813" eaLnBrk="0" fontAlgn="base" hangingPunct="0">
                <a:spcBef>
                  <a:spcPct val="0"/>
                </a:spcBef>
                <a:spcAft>
                  <a:spcPct val="0"/>
                </a:spcAft>
                <a:defRPr>
                  <a:solidFill>
                    <a:schemeClr val="tx1"/>
                  </a:solidFill>
                  <a:latin typeface="Arial" charset="0"/>
                  <a:ea typeface="宋体" pitchFamily="2" charset="-122"/>
                </a:defRPr>
              </a:lvl7pPr>
              <a:lvl8pPr marL="3429000" indent="-228600" defTabSz="912813" eaLnBrk="0" fontAlgn="base" hangingPunct="0">
                <a:spcBef>
                  <a:spcPct val="0"/>
                </a:spcBef>
                <a:spcAft>
                  <a:spcPct val="0"/>
                </a:spcAft>
                <a:defRPr>
                  <a:solidFill>
                    <a:schemeClr val="tx1"/>
                  </a:solidFill>
                  <a:latin typeface="Arial" charset="0"/>
                  <a:ea typeface="宋体" pitchFamily="2" charset="-122"/>
                </a:defRPr>
              </a:lvl8pPr>
              <a:lvl9pPr marL="3886200" indent="-228600" defTabSz="912813"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dirty="0">
                  <a:solidFill>
                    <a:schemeClr val="bg1"/>
                  </a:solidFill>
                  <a:ea typeface="黑体" pitchFamily="49" charset="-122"/>
                </a:rPr>
                <a:t>明文</a:t>
              </a:r>
              <a:endParaRPr lang="en-US" altLang="zh-CN" dirty="0">
                <a:solidFill>
                  <a:schemeClr val="bg1"/>
                </a:solidFill>
                <a:ea typeface="黑体" pitchFamily="49" charset="-122"/>
              </a:endParaRPr>
            </a:p>
          </p:txBody>
        </p:sp>
      </p:grpSp>
      <p:grpSp>
        <p:nvGrpSpPr>
          <p:cNvPr id="65" name="Group 12"/>
          <p:cNvGrpSpPr>
            <a:grpSpLocks/>
          </p:cNvGrpSpPr>
          <p:nvPr/>
        </p:nvGrpSpPr>
        <p:grpSpPr bwMode="auto">
          <a:xfrm>
            <a:off x="9802696" y="2413030"/>
            <a:ext cx="1596248" cy="591538"/>
            <a:chOff x="1432" y="720"/>
            <a:chExt cx="776" cy="336"/>
          </a:xfrm>
        </p:grpSpPr>
        <p:sp>
          <p:nvSpPr>
            <p:cNvPr id="66" name="Rectangle 6"/>
            <p:cNvSpPr>
              <a:spLocks noChangeArrowheads="1"/>
            </p:cNvSpPr>
            <p:nvPr/>
          </p:nvSpPr>
          <p:spPr bwMode="auto">
            <a:xfrm>
              <a:off x="1440" y="720"/>
              <a:ext cx="768" cy="336"/>
            </a:xfrm>
            <a:prstGeom prst="rect">
              <a:avLst/>
            </a:prstGeom>
            <a:solidFill>
              <a:srgbClr val="808000"/>
            </a:solidFill>
            <a:ln w="19050" algn="ctr">
              <a:solidFill>
                <a:schemeClr val="tx1"/>
              </a:solidFill>
              <a:miter lim="800000"/>
              <a:headEnd/>
              <a:tailEnd/>
            </a:ln>
          </p:spPr>
          <p:txBody>
            <a:bodyPr wrap="none" anchor="ctr"/>
            <a:lstStyle/>
            <a:p>
              <a:endParaRPr lang="zh-CN" altLang="en-US">
                <a:ea typeface="黑体" pitchFamily="49" charset="-122"/>
              </a:endParaRPr>
            </a:p>
          </p:txBody>
        </p:sp>
        <p:sp>
          <p:nvSpPr>
            <p:cNvPr id="67" name="Text Box 7"/>
            <p:cNvSpPr txBox="1">
              <a:spLocks noChangeArrowheads="1"/>
            </p:cNvSpPr>
            <p:nvPr/>
          </p:nvSpPr>
          <p:spPr bwMode="auto">
            <a:xfrm>
              <a:off x="1432" y="758"/>
              <a:ext cx="72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marL="457200" indent="-457200" defTabSz="912813" eaLnBrk="0" hangingPunct="0">
                <a:defRPr>
                  <a:solidFill>
                    <a:schemeClr val="tx1"/>
                  </a:solidFill>
                  <a:latin typeface="Arial" charset="0"/>
                  <a:ea typeface="宋体" pitchFamily="2" charset="-122"/>
                </a:defRPr>
              </a:lvl1pPr>
              <a:lvl2pPr marL="742950" indent="-285750" defTabSz="912813" eaLnBrk="0" hangingPunct="0">
                <a:defRPr>
                  <a:solidFill>
                    <a:schemeClr val="tx1"/>
                  </a:solidFill>
                  <a:latin typeface="Arial" charset="0"/>
                  <a:ea typeface="宋体" pitchFamily="2" charset="-122"/>
                </a:defRPr>
              </a:lvl2pPr>
              <a:lvl3pPr marL="1143000" indent="-228600" defTabSz="912813" eaLnBrk="0" hangingPunct="0">
                <a:defRPr>
                  <a:solidFill>
                    <a:schemeClr val="tx1"/>
                  </a:solidFill>
                  <a:latin typeface="Arial" charset="0"/>
                  <a:ea typeface="宋体" pitchFamily="2" charset="-122"/>
                </a:defRPr>
              </a:lvl3pPr>
              <a:lvl4pPr marL="1600200" indent="-228600" defTabSz="912813" eaLnBrk="0" hangingPunct="0">
                <a:defRPr>
                  <a:solidFill>
                    <a:schemeClr val="tx1"/>
                  </a:solidFill>
                  <a:latin typeface="Arial" charset="0"/>
                  <a:ea typeface="宋体" pitchFamily="2" charset="-122"/>
                </a:defRPr>
              </a:lvl4pPr>
              <a:lvl5pPr marL="2057400" indent="-228600" defTabSz="912813" eaLnBrk="0" hangingPunct="0">
                <a:defRPr>
                  <a:solidFill>
                    <a:schemeClr val="tx1"/>
                  </a:solidFill>
                  <a:latin typeface="Arial" charset="0"/>
                  <a:ea typeface="宋体" pitchFamily="2" charset="-122"/>
                </a:defRPr>
              </a:lvl5pPr>
              <a:lvl6pPr marL="2514600" indent="-228600" defTabSz="912813" eaLnBrk="0" fontAlgn="base" hangingPunct="0">
                <a:spcBef>
                  <a:spcPct val="0"/>
                </a:spcBef>
                <a:spcAft>
                  <a:spcPct val="0"/>
                </a:spcAft>
                <a:defRPr>
                  <a:solidFill>
                    <a:schemeClr val="tx1"/>
                  </a:solidFill>
                  <a:latin typeface="Arial" charset="0"/>
                  <a:ea typeface="宋体" pitchFamily="2" charset="-122"/>
                </a:defRPr>
              </a:lvl6pPr>
              <a:lvl7pPr marL="2971800" indent="-228600" defTabSz="912813" eaLnBrk="0" fontAlgn="base" hangingPunct="0">
                <a:spcBef>
                  <a:spcPct val="0"/>
                </a:spcBef>
                <a:spcAft>
                  <a:spcPct val="0"/>
                </a:spcAft>
                <a:defRPr>
                  <a:solidFill>
                    <a:schemeClr val="tx1"/>
                  </a:solidFill>
                  <a:latin typeface="Arial" charset="0"/>
                  <a:ea typeface="宋体" pitchFamily="2" charset="-122"/>
                </a:defRPr>
              </a:lvl7pPr>
              <a:lvl8pPr marL="3429000" indent="-228600" defTabSz="912813" eaLnBrk="0" fontAlgn="base" hangingPunct="0">
                <a:spcBef>
                  <a:spcPct val="0"/>
                </a:spcBef>
                <a:spcAft>
                  <a:spcPct val="0"/>
                </a:spcAft>
                <a:defRPr>
                  <a:solidFill>
                    <a:schemeClr val="tx1"/>
                  </a:solidFill>
                  <a:latin typeface="Arial" charset="0"/>
                  <a:ea typeface="宋体" pitchFamily="2" charset="-122"/>
                </a:defRPr>
              </a:lvl8pPr>
              <a:lvl9pPr marL="3886200" indent="-228600" defTabSz="912813"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dirty="0">
                  <a:solidFill>
                    <a:schemeClr val="bg1"/>
                  </a:solidFill>
                  <a:ea typeface="黑体" pitchFamily="49" charset="-122"/>
                </a:rPr>
                <a:t>密文</a:t>
              </a:r>
              <a:endParaRPr lang="en-US" altLang="zh-CN" dirty="0">
                <a:solidFill>
                  <a:schemeClr val="bg1"/>
                </a:solidFill>
                <a:ea typeface="黑体" pitchFamily="49" charset="-122"/>
              </a:endParaRPr>
            </a:p>
          </p:txBody>
        </p:sp>
      </p:grpSp>
      <p:sp>
        <p:nvSpPr>
          <p:cNvPr id="78" name="Rectangle 18"/>
          <p:cNvSpPr>
            <a:spLocks noChangeArrowheads="1"/>
          </p:cNvSpPr>
          <p:nvPr/>
        </p:nvSpPr>
        <p:spPr bwMode="auto">
          <a:xfrm>
            <a:off x="7726536" y="2349499"/>
            <a:ext cx="1196623" cy="655093"/>
          </a:xfrm>
          <a:prstGeom prst="rect">
            <a:avLst/>
          </a:prstGeom>
          <a:solidFill>
            <a:srgbClr val="6666FF"/>
          </a:solidFill>
          <a:ln w="19050" algn="ctr">
            <a:solidFill>
              <a:schemeClr val="tx1"/>
            </a:solidFill>
            <a:miter lim="800000"/>
            <a:headEnd/>
            <a:tailEnd/>
          </a:ln>
        </p:spPr>
        <p:txBody>
          <a:bodyPr wrap="none" anchor="ctr"/>
          <a:lstStyle/>
          <a:p>
            <a:endParaRPr lang="zh-CN" altLang="en-US">
              <a:ea typeface="黑体" pitchFamily="49" charset="-122"/>
            </a:endParaRPr>
          </a:p>
        </p:txBody>
      </p:sp>
      <p:sp>
        <p:nvSpPr>
          <p:cNvPr id="3" name="矩形 2"/>
          <p:cNvSpPr/>
          <p:nvPr/>
        </p:nvSpPr>
        <p:spPr>
          <a:xfrm>
            <a:off x="7917079" y="2458330"/>
            <a:ext cx="851515" cy="492443"/>
          </a:xfrm>
          <a:prstGeom prst="rect">
            <a:avLst/>
          </a:prstGeom>
        </p:spPr>
        <p:txBody>
          <a:bodyPr wrap="none">
            <a:spAutoFit/>
          </a:bodyPr>
          <a:lstStyle/>
          <a:p>
            <a:r>
              <a:rPr lang="zh-CN" altLang="en-US" dirty="0">
                <a:solidFill>
                  <a:schemeClr val="bg1"/>
                </a:solidFill>
                <a:latin typeface="Arial" charset="0"/>
                <a:ea typeface="黑体" pitchFamily="49" charset="-122"/>
              </a:rPr>
              <a:t>加密</a:t>
            </a:r>
          </a:p>
        </p:txBody>
      </p:sp>
      <p:cxnSp>
        <p:nvCxnSpPr>
          <p:cNvPr id="7" name="直接箭头连接符 6"/>
          <p:cNvCxnSpPr/>
          <p:nvPr/>
        </p:nvCxnSpPr>
        <p:spPr bwMode="auto">
          <a:xfrm>
            <a:off x="6840232" y="2604963"/>
            <a:ext cx="850774"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直接箭头连接符 78"/>
          <p:cNvCxnSpPr/>
          <p:nvPr/>
        </p:nvCxnSpPr>
        <p:spPr bwMode="auto">
          <a:xfrm>
            <a:off x="8954782" y="2643063"/>
            <a:ext cx="850774"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 name="矩形 79"/>
          <p:cNvSpPr/>
          <p:nvPr/>
        </p:nvSpPr>
        <p:spPr>
          <a:xfrm>
            <a:off x="5638304" y="4037461"/>
            <a:ext cx="2933363" cy="654536"/>
          </a:xfrm>
          <a:prstGeom prst="rect">
            <a:avLst/>
          </a:prstGeom>
          <a:noFill/>
        </p:spPr>
        <p:txBody>
          <a:bodyPr wrap="non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已知明文密文</a:t>
            </a:r>
          </a:p>
        </p:txBody>
      </p:sp>
      <p:sp>
        <p:nvSpPr>
          <p:cNvPr id="81" name="矩形 80"/>
          <p:cNvSpPr/>
          <p:nvPr/>
        </p:nvSpPr>
        <p:spPr>
          <a:xfrm>
            <a:off x="5657269" y="4962463"/>
            <a:ext cx="2933363" cy="654536"/>
          </a:xfrm>
          <a:prstGeom prst="rect">
            <a:avLst/>
          </a:prstGeom>
          <a:noFill/>
        </p:spPr>
        <p:txBody>
          <a:bodyPr wrap="non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未知明文密文</a:t>
            </a:r>
          </a:p>
        </p:txBody>
      </p:sp>
      <p:sp>
        <p:nvSpPr>
          <p:cNvPr id="82" name="矩形 81"/>
          <p:cNvSpPr/>
          <p:nvPr/>
        </p:nvSpPr>
        <p:spPr>
          <a:xfrm>
            <a:off x="5638304" y="5803267"/>
            <a:ext cx="2933363" cy="654536"/>
          </a:xfrm>
          <a:prstGeom prst="rect">
            <a:avLst/>
          </a:prstGeom>
          <a:noFill/>
        </p:spPr>
        <p:txBody>
          <a:bodyPr wrap="non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已知算法设计</a:t>
            </a:r>
          </a:p>
        </p:txBody>
      </p:sp>
      <p:sp>
        <p:nvSpPr>
          <p:cNvPr id="83" name="矩形 82"/>
          <p:cNvSpPr/>
          <p:nvPr/>
        </p:nvSpPr>
        <p:spPr>
          <a:xfrm>
            <a:off x="5676124" y="6742544"/>
            <a:ext cx="2933363" cy="654536"/>
          </a:xfrm>
          <a:prstGeom prst="rect">
            <a:avLst/>
          </a:prstGeom>
          <a:noFill/>
        </p:spPr>
        <p:txBody>
          <a:bodyPr wrap="non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未知算法设计</a:t>
            </a:r>
          </a:p>
        </p:txBody>
      </p:sp>
    </p:spTree>
    <p:extLst>
      <p:ext uri="{BB962C8B-B14F-4D97-AF65-F5344CB8AC3E}">
        <p14:creationId xmlns:p14="http://schemas.microsoft.com/office/powerpoint/2010/main" val="31227494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4" name="Group 4"/>
          <p:cNvGrpSpPr>
            <a:grpSpLocks/>
          </p:cNvGrpSpPr>
          <p:nvPr/>
        </p:nvGrpSpPr>
        <p:grpSpPr bwMode="auto">
          <a:xfrm>
            <a:off x="741760" y="3645725"/>
            <a:ext cx="2980267" cy="3813387"/>
            <a:chOff x="1922" y="1614"/>
            <a:chExt cx="1320" cy="1689"/>
          </a:xfrm>
        </p:grpSpPr>
        <p:sp>
          <p:nvSpPr>
            <p:cNvPr id="114713" name="Freeform 5"/>
            <p:cNvSpPr>
              <a:spLocks/>
            </p:cNvSpPr>
            <p:nvPr/>
          </p:nvSpPr>
          <p:spPr bwMode="gray">
            <a:xfrm>
              <a:off x="1922" y="1875"/>
              <a:ext cx="654" cy="1428"/>
            </a:xfrm>
            <a:custGeom>
              <a:avLst/>
              <a:gdLst>
                <a:gd name="T0" fmla="*/ 1 w 654"/>
                <a:gd name="T1" fmla="*/ 0 h 1428"/>
                <a:gd name="T2" fmla="*/ 117 w 654"/>
                <a:gd name="T3" fmla="*/ 110 h 1428"/>
                <a:gd name="T4" fmla="*/ 117 w 654"/>
                <a:gd name="T5" fmla="*/ 1026 h 1428"/>
                <a:gd name="T6" fmla="*/ 649 w 654"/>
                <a:gd name="T7" fmla="*/ 1241 h 1428"/>
                <a:gd name="T8" fmla="*/ 654 w 654"/>
                <a:gd name="T9" fmla="*/ 1428 h 1428"/>
                <a:gd name="T10" fmla="*/ 0 w 654"/>
                <a:gd name="T11" fmla="*/ 1128 h 1428"/>
                <a:gd name="T12" fmla="*/ 1 w 654"/>
                <a:gd name="T13" fmla="*/ 0 h 1428"/>
                <a:gd name="T14" fmla="*/ 0 60000 65536"/>
                <a:gd name="T15" fmla="*/ 0 60000 65536"/>
                <a:gd name="T16" fmla="*/ 0 60000 65536"/>
                <a:gd name="T17" fmla="*/ 0 60000 65536"/>
                <a:gd name="T18" fmla="*/ 0 60000 65536"/>
                <a:gd name="T19" fmla="*/ 0 60000 65536"/>
                <a:gd name="T20" fmla="*/ 0 60000 65536"/>
                <a:gd name="T21" fmla="*/ 0 w 654"/>
                <a:gd name="T22" fmla="*/ 0 h 1428"/>
                <a:gd name="T23" fmla="*/ 654 w 654"/>
                <a:gd name="T24" fmla="*/ 1428 h 14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4" h="1428">
                  <a:moveTo>
                    <a:pt x="1" y="0"/>
                  </a:moveTo>
                  <a:lnTo>
                    <a:pt x="117" y="110"/>
                  </a:lnTo>
                  <a:lnTo>
                    <a:pt x="117" y="1026"/>
                  </a:lnTo>
                  <a:lnTo>
                    <a:pt x="649" y="1241"/>
                  </a:lnTo>
                  <a:lnTo>
                    <a:pt x="654" y="1428"/>
                  </a:lnTo>
                  <a:lnTo>
                    <a:pt x="0" y="1128"/>
                  </a:lnTo>
                  <a:lnTo>
                    <a:pt x="1" y="0"/>
                  </a:lnTo>
                  <a:close/>
                </a:path>
              </a:pathLst>
            </a:custGeom>
            <a:solidFill>
              <a:srgbClr val="FBC63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114714" name="Freeform 6"/>
            <p:cNvSpPr>
              <a:spLocks/>
            </p:cNvSpPr>
            <p:nvPr/>
          </p:nvSpPr>
          <p:spPr bwMode="gray">
            <a:xfrm>
              <a:off x="2571" y="1880"/>
              <a:ext cx="671" cy="1422"/>
            </a:xfrm>
            <a:custGeom>
              <a:avLst/>
              <a:gdLst>
                <a:gd name="T0" fmla="*/ 654 w 671"/>
                <a:gd name="T1" fmla="*/ 0 h 1422"/>
                <a:gd name="T2" fmla="*/ 516 w 671"/>
                <a:gd name="T3" fmla="*/ 111 h 1422"/>
                <a:gd name="T4" fmla="*/ 519 w 671"/>
                <a:gd name="T5" fmla="*/ 1008 h 1422"/>
                <a:gd name="T6" fmla="*/ 0 w 671"/>
                <a:gd name="T7" fmla="*/ 1237 h 1422"/>
                <a:gd name="T8" fmla="*/ 2 w 671"/>
                <a:gd name="T9" fmla="*/ 1422 h 1422"/>
                <a:gd name="T10" fmla="*/ 671 w 671"/>
                <a:gd name="T11" fmla="*/ 1114 h 1422"/>
                <a:gd name="T12" fmla="*/ 654 w 671"/>
                <a:gd name="T13" fmla="*/ 0 h 1422"/>
                <a:gd name="T14" fmla="*/ 0 60000 65536"/>
                <a:gd name="T15" fmla="*/ 0 60000 65536"/>
                <a:gd name="T16" fmla="*/ 0 60000 65536"/>
                <a:gd name="T17" fmla="*/ 0 60000 65536"/>
                <a:gd name="T18" fmla="*/ 0 60000 65536"/>
                <a:gd name="T19" fmla="*/ 0 60000 65536"/>
                <a:gd name="T20" fmla="*/ 0 60000 65536"/>
                <a:gd name="T21" fmla="*/ 0 w 671"/>
                <a:gd name="T22" fmla="*/ 0 h 1422"/>
                <a:gd name="T23" fmla="*/ 671 w 671"/>
                <a:gd name="T24" fmla="*/ 1422 h 14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1" h="1422">
                  <a:moveTo>
                    <a:pt x="654" y="0"/>
                  </a:moveTo>
                  <a:lnTo>
                    <a:pt x="516" y="111"/>
                  </a:lnTo>
                  <a:lnTo>
                    <a:pt x="519" y="1008"/>
                  </a:lnTo>
                  <a:lnTo>
                    <a:pt x="0" y="1237"/>
                  </a:lnTo>
                  <a:lnTo>
                    <a:pt x="2" y="1422"/>
                  </a:lnTo>
                  <a:lnTo>
                    <a:pt x="671" y="1114"/>
                  </a:lnTo>
                  <a:lnTo>
                    <a:pt x="654" y="0"/>
                  </a:lnTo>
                  <a:close/>
                </a:path>
              </a:pathLst>
            </a:custGeom>
            <a:solidFill>
              <a:srgbClr val="FBE2A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114715" name="Freeform 7"/>
            <p:cNvSpPr>
              <a:spLocks/>
            </p:cNvSpPr>
            <p:nvPr/>
          </p:nvSpPr>
          <p:spPr bwMode="gray">
            <a:xfrm>
              <a:off x="1923" y="1614"/>
              <a:ext cx="1304" cy="377"/>
            </a:xfrm>
            <a:custGeom>
              <a:avLst/>
              <a:gdLst>
                <a:gd name="T0" fmla="*/ 0 w 1304"/>
                <a:gd name="T1" fmla="*/ 261 h 377"/>
                <a:gd name="T2" fmla="*/ 117 w 1304"/>
                <a:gd name="T3" fmla="*/ 374 h 377"/>
                <a:gd name="T4" fmla="*/ 638 w 1304"/>
                <a:gd name="T5" fmla="*/ 155 h 377"/>
                <a:gd name="T6" fmla="*/ 1164 w 1304"/>
                <a:gd name="T7" fmla="*/ 377 h 377"/>
                <a:gd name="T8" fmla="*/ 1304 w 1304"/>
                <a:gd name="T9" fmla="*/ 266 h 377"/>
                <a:gd name="T10" fmla="*/ 633 w 1304"/>
                <a:gd name="T11" fmla="*/ 0 h 377"/>
                <a:gd name="T12" fmla="*/ 0 w 1304"/>
                <a:gd name="T13" fmla="*/ 261 h 377"/>
                <a:gd name="T14" fmla="*/ 0 60000 65536"/>
                <a:gd name="T15" fmla="*/ 0 60000 65536"/>
                <a:gd name="T16" fmla="*/ 0 60000 65536"/>
                <a:gd name="T17" fmla="*/ 0 60000 65536"/>
                <a:gd name="T18" fmla="*/ 0 60000 65536"/>
                <a:gd name="T19" fmla="*/ 0 60000 65536"/>
                <a:gd name="T20" fmla="*/ 0 60000 65536"/>
                <a:gd name="T21" fmla="*/ 0 w 1304"/>
                <a:gd name="T22" fmla="*/ 0 h 377"/>
                <a:gd name="T23" fmla="*/ 1304 w 1304"/>
                <a:gd name="T24" fmla="*/ 377 h 3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04" h="377">
                  <a:moveTo>
                    <a:pt x="0" y="261"/>
                  </a:moveTo>
                  <a:lnTo>
                    <a:pt x="117" y="374"/>
                  </a:lnTo>
                  <a:lnTo>
                    <a:pt x="638" y="155"/>
                  </a:lnTo>
                  <a:lnTo>
                    <a:pt x="1164" y="377"/>
                  </a:lnTo>
                  <a:lnTo>
                    <a:pt x="1304" y="266"/>
                  </a:lnTo>
                  <a:lnTo>
                    <a:pt x="633" y="0"/>
                  </a:lnTo>
                  <a:lnTo>
                    <a:pt x="0" y="261"/>
                  </a:lnTo>
                  <a:close/>
                </a:path>
              </a:pathLst>
            </a:custGeom>
            <a:solidFill>
              <a:srgbClr val="FEFBD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114716" name="Freeform 8"/>
            <p:cNvSpPr>
              <a:spLocks/>
            </p:cNvSpPr>
            <p:nvPr/>
          </p:nvSpPr>
          <p:spPr bwMode="gray">
            <a:xfrm>
              <a:off x="2037" y="1768"/>
              <a:ext cx="529" cy="1133"/>
            </a:xfrm>
            <a:custGeom>
              <a:avLst/>
              <a:gdLst>
                <a:gd name="T0" fmla="*/ 2 w 529"/>
                <a:gd name="T1" fmla="*/ 218 h 1133"/>
                <a:gd name="T2" fmla="*/ 0 w 529"/>
                <a:gd name="T3" fmla="*/ 1133 h 1133"/>
                <a:gd name="T4" fmla="*/ 529 w 529"/>
                <a:gd name="T5" fmla="*/ 878 h 1133"/>
                <a:gd name="T6" fmla="*/ 524 w 529"/>
                <a:gd name="T7" fmla="*/ 0 h 1133"/>
                <a:gd name="T8" fmla="*/ 2 w 529"/>
                <a:gd name="T9" fmla="*/ 218 h 1133"/>
                <a:gd name="T10" fmla="*/ 0 60000 65536"/>
                <a:gd name="T11" fmla="*/ 0 60000 65536"/>
                <a:gd name="T12" fmla="*/ 0 60000 65536"/>
                <a:gd name="T13" fmla="*/ 0 60000 65536"/>
                <a:gd name="T14" fmla="*/ 0 60000 65536"/>
                <a:gd name="T15" fmla="*/ 0 w 529"/>
                <a:gd name="T16" fmla="*/ 0 h 1133"/>
                <a:gd name="T17" fmla="*/ 529 w 529"/>
                <a:gd name="T18" fmla="*/ 1133 h 1133"/>
              </a:gdLst>
              <a:ahLst/>
              <a:cxnLst>
                <a:cxn ang="T10">
                  <a:pos x="T0" y="T1"/>
                </a:cxn>
                <a:cxn ang="T11">
                  <a:pos x="T2" y="T3"/>
                </a:cxn>
                <a:cxn ang="T12">
                  <a:pos x="T4" y="T5"/>
                </a:cxn>
                <a:cxn ang="T13">
                  <a:pos x="T6" y="T7"/>
                </a:cxn>
                <a:cxn ang="T14">
                  <a:pos x="T8" y="T9"/>
                </a:cxn>
              </a:cxnLst>
              <a:rect l="T15" t="T16" r="T17" b="T18"/>
              <a:pathLst>
                <a:path w="529" h="1133">
                  <a:moveTo>
                    <a:pt x="2" y="218"/>
                  </a:moveTo>
                  <a:lnTo>
                    <a:pt x="0" y="1133"/>
                  </a:lnTo>
                  <a:lnTo>
                    <a:pt x="529" y="878"/>
                  </a:lnTo>
                  <a:lnTo>
                    <a:pt x="524" y="0"/>
                  </a:lnTo>
                  <a:lnTo>
                    <a:pt x="2" y="218"/>
                  </a:lnTo>
                  <a:close/>
                </a:path>
              </a:pathLst>
            </a:custGeom>
            <a:solidFill>
              <a:srgbClr val="FDEBB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114717" name="Freeform 9"/>
            <p:cNvSpPr>
              <a:spLocks/>
            </p:cNvSpPr>
            <p:nvPr/>
          </p:nvSpPr>
          <p:spPr bwMode="gray">
            <a:xfrm>
              <a:off x="2562" y="1769"/>
              <a:ext cx="528" cy="1123"/>
            </a:xfrm>
            <a:custGeom>
              <a:avLst/>
              <a:gdLst>
                <a:gd name="T0" fmla="*/ 527 w 528"/>
                <a:gd name="T1" fmla="*/ 222 h 1123"/>
                <a:gd name="T2" fmla="*/ 528 w 528"/>
                <a:gd name="T3" fmla="*/ 1123 h 1123"/>
                <a:gd name="T4" fmla="*/ 0 w 528"/>
                <a:gd name="T5" fmla="*/ 879 h 1123"/>
                <a:gd name="T6" fmla="*/ 0 w 528"/>
                <a:gd name="T7" fmla="*/ 0 h 1123"/>
                <a:gd name="T8" fmla="*/ 527 w 528"/>
                <a:gd name="T9" fmla="*/ 222 h 1123"/>
                <a:gd name="T10" fmla="*/ 0 60000 65536"/>
                <a:gd name="T11" fmla="*/ 0 60000 65536"/>
                <a:gd name="T12" fmla="*/ 0 60000 65536"/>
                <a:gd name="T13" fmla="*/ 0 60000 65536"/>
                <a:gd name="T14" fmla="*/ 0 60000 65536"/>
                <a:gd name="T15" fmla="*/ 0 w 528"/>
                <a:gd name="T16" fmla="*/ 0 h 1123"/>
                <a:gd name="T17" fmla="*/ 528 w 528"/>
                <a:gd name="T18" fmla="*/ 1123 h 1123"/>
              </a:gdLst>
              <a:ahLst/>
              <a:cxnLst>
                <a:cxn ang="T10">
                  <a:pos x="T0" y="T1"/>
                </a:cxn>
                <a:cxn ang="T11">
                  <a:pos x="T2" y="T3"/>
                </a:cxn>
                <a:cxn ang="T12">
                  <a:pos x="T4" y="T5"/>
                </a:cxn>
                <a:cxn ang="T13">
                  <a:pos x="T6" y="T7"/>
                </a:cxn>
                <a:cxn ang="T14">
                  <a:pos x="T8" y="T9"/>
                </a:cxn>
              </a:cxnLst>
              <a:rect l="T15" t="T16" r="T17" b="T18"/>
              <a:pathLst>
                <a:path w="528" h="1123">
                  <a:moveTo>
                    <a:pt x="527" y="222"/>
                  </a:moveTo>
                  <a:lnTo>
                    <a:pt x="528" y="1123"/>
                  </a:lnTo>
                  <a:lnTo>
                    <a:pt x="0" y="879"/>
                  </a:lnTo>
                  <a:lnTo>
                    <a:pt x="0" y="0"/>
                  </a:lnTo>
                  <a:lnTo>
                    <a:pt x="527" y="222"/>
                  </a:lnTo>
                  <a:close/>
                </a:path>
              </a:pathLst>
            </a:custGeom>
            <a:solidFill>
              <a:srgbClr val="FBC63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114718" name="Freeform 10"/>
            <p:cNvSpPr>
              <a:spLocks/>
            </p:cNvSpPr>
            <p:nvPr/>
          </p:nvSpPr>
          <p:spPr bwMode="gray">
            <a:xfrm>
              <a:off x="2034" y="2648"/>
              <a:ext cx="1061" cy="469"/>
            </a:xfrm>
            <a:custGeom>
              <a:avLst/>
              <a:gdLst>
                <a:gd name="T0" fmla="*/ 527 w 1061"/>
                <a:gd name="T1" fmla="*/ 0 h 469"/>
                <a:gd name="T2" fmla="*/ 0 w 1061"/>
                <a:gd name="T3" fmla="*/ 252 h 469"/>
                <a:gd name="T4" fmla="*/ 537 w 1061"/>
                <a:gd name="T5" fmla="*/ 469 h 469"/>
                <a:gd name="T6" fmla="*/ 1061 w 1061"/>
                <a:gd name="T7" fmla="*/ 241 h 469"/>
                <a:gd name="T8" fmla="*/ 527 w 1061"/>
                <a:gd name="T9" fmla="*/ 0 h 469"/>
                <a:gd name="T10" fmla="*/ 0 60000 65536"/>
                <a:gd name="T11" fmla="*/ 0 60000 65536"/>
                <a:gd name="T12" fmla="*/ 0 60000 65536"/>
                <a:gd name="T13" fmla="*/ 0 60000 65536"/>
                <a:gd name="T14" fmla="*/ 0 60000 65536"/>
                <a:gd name="T15" fmla="*/ 0 w 1061"/>
                <a:gd name="T16" fmla="*/ 0 h 469"/>
                <a:gd name="T17" fmla="*/ 1061 w 1061"/>
                <a:gd name="T18" fmla="*/ 469 h 469"/>
              </a:gdLst>
              <a:ahLst/>
              <a:cxnLst>
                <a:cxn ang="T10">
                  <a:pos x="T0" y="T1"/>
                </a:cxn>
                <a:cxn ang="T11">
                  <a:pos x="T2" y="T3"/>
                </a:cxn>
                <a:cxn ang="T12">
                  <a:pos x="T4" y="T5"/>
                </a:cxn>
                <a:cxn ang="T13">
                  <a:pos x="T6" y="T7"/>
                </a:cxn>
                <a:cxn ang="T14">
                  <a:pos x="T8" y="T9"/>
                </a:cxn>
              </a:cxnLst>
              <a:rect l="T15" t="T16" r="T17" b="T18"/>
              <a:pathLst>
                <a:path w="1061" h="469">
                  <a:moveTo>
                    <a:pt x="527" y="0"/>
                  </a:moveTo>
                  <a:lnTo>
                    <a:pt x="0" y="252"/>
                  </a:lnTo>
                  <a:lnTo>
                    <a:pt x="537" y="469"/>
                  </a:lnTo>
                  <a:lnTo>
                    <a:pt x="1061" y="241"/>
                  </a:lnTo>
                  <a:lnTo>
                    <a:pt x="527" y="0"/>
                  </a:lnTo>
                  <a:close/>
                </a:path>
              </a:pathLst>
            </a:custGeom>
            <a:solidFill>
              <a:srgbClr val="FEEBB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grpSp>
      <p:pic>
        <p:nvPicPr>
          <p:cNvPr id="114699" name="Picture 15" descr="light_shadow"/>
          <p:cNvPicPr>
            <a:picLocks noChangeAspect="1" noChangeArrowheads="1"/>
          </p:cNvPicPr>
          <p:nvPr/>
        </p:nvPicPr>
        <p:blipFill>
          <a:blip r:embed="rId3">
            <a:lum bright="-78000" contrast="-78000"/>
            <a:extLst>
              <a:ext uri="{28A0092B-C50C-407E-A947-70E740481C1C}">
                <a14:useLocalDpi xmlns:a14="http://schemas.microsoft.com/office/drawing/2010/main" val="0"/>
              </a:ext>
            </a:extLst>
          </a:blip>
          <a:srcRect/>
          <a:stretch>
            <a:fillRect/>
          </a:stretch>
        </p:blipFill>
        <p:spPr bwMode="gray">
          <a:xfrm>
            <a:off x="1315237" y="6348285"/>
            <a:ext cx="1729458" cy="49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00" name="Picture 16" descr="circuler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114295" y="4557867"/>
            <a:ext cx="2104249" cy="2106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33" name="Oval 17"/>
          <p:cNvSpPr>
            <a:spLocks noChangeArrowheads="1"/>
          </p:cNvSpPr>
          <p:nvPr/>
        </p:nvSpPr>
        <p:spPr bwMode="gray">
          <a:xfrm>
            <a:off x="1114295" y="4557868"/>
            <a:ext cx="2088444" cy="2111023"/>
          </a:xfrm>
          <a:prstGeom prst="ellipse">
            <a:avLst/>
          </a:prstGeom>
          <a:gradFill rotWithShape="1">
            <a:gsLst>
              <a:gs pos="0">
                <a:srgbClr val="004B66">
                  <a:alpha val="89999"/>
                </a:srgbClr>
              </a:gs>
              <a:gs pos="50000">
                <a:srgbClr val="6AC1FC">
                  <a:alpha val="55000"/>
                </a:srgbClr>
              </a:gs>
              <a:gs pos="100000">
                <a:srgbClr val="004B66">
                  <a:alpha val="89999"/>
                </a:srgbClr>
              </a:gs>
            </a:gsLst>
            <a:lin ang="5400000" scaled="1"/>
          </a:gradFill>
          <a:ln w="9525" algn="ctr">
            <a:noFill/>
            <a:round/>
            <a:headEnd/>
            <a:tailEnd/>
          </a:ln>
          <a:effectLst/>
        </p:spPr>
        <p:txBody>
          <a:bodyPr wrap="none" lIns="130046" tIns="65023" rIns="130046" bIns="65023" anchor="ctr"/>
          <a:lstStyle/>
          <a:p>
            <a:pPr>
              <a:defRPr/>
            </a:pPr>
            <a:endParaRPr lang="zh-CN" altLang="en-US">
              <a:ea typeface="宋体" pitchFamily="2" charset="-122"/>
            </a:endParaRPr>
          </a:p>
        </p:txBody>
      </p:sp>
      <p:sp>
        <p:nvSpPr>
          <p:cNvPr id="114704" name="Freeform 18"/>
          <p:cNvSpPr>
            <a:spLocks/>
          </p:cNvSpPr>
          <p:nvPr/>
        </p:nvSpPr>
        <p:spPr bwMode="ltGray">
          <a:xfrm>
            <a:off x="1331041" y="4600765"/>
            <a:ext cx="1641404" cy="731520"/>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71B9DD"/>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lIns="130046" tIns="65023" rIns="130046" bIns="65023"/>
          <a:lstStyle/>
          <a:p>
            <a:endParaRPr lang="zh-CN" altLang="en-US">
              <a:ea typeface="宋体" pitchFamily="2" charset="-122"/>
            </a:endParaRPr>
          </a:p>
        </p:txBody>
      </p:sp>
      <p:pic>
        <p:nvPicPr>
          <p:cNvPr id="114712" name="Picture 26" descr="21"/>
          <p:cNvPicPr>
            <a:picLocks noChangeAspect="1" noChangeArrowheads="1"/>
          </p:cNvPicPr>
          <p:nvPr/>
        </p:nvPicPr>
        <p:blipFill>
          <a:blip r:embed="rId5">
            <a:lum bright="18000" contrast="18000"/>
            <a:extLst>
              <a:ext uri="{28A0092B-C50C-407E-A947-70E740481C1C}">
                <a14:useLocalDpi xmlns:a14="http://schemas.microsoft.com/office/drawing/2010/main" val="0"/>
              </a:ext>
            </a:extLst>
          </a:blip>
          <a:srcRect/>
          <a:stretch>
            <a:fillRect/>
          </a:stretch>
        </p:blipFill>
        <p:spPr bwMode="auto">
          <a:xfrm>
            <a:off x="947220" y="4334348"/>
            <a:ext cx="2413564" cy="2585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组合 29"/>
          <p:cNvGrpSpPr>
            <a:grpSpLocks/>
          </p:cNvGrpSpPr>
          <p:nvPr/>
        </p:nvGrpSpPr>
        <p:grpSpPr bwMode="auto">
          <a:xfrm>
            <a:off x="8423613" y="124272"/>
            <a:ext cx="4199467" cy="589281"/>
            <a:chOff x="288838" y="21598"/>
            <a:chExt cx="4278985" cy="590400"/>
          </a:xfrm>
        </p:grpSpPr>
        <p:sp>
          <p:nvSpPr>
            <p:cNvPr id="31" name="圆角矩形 30"/>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2" name="圆角矩形 4"/>
            <p:cNvSpPr/>
            <p:nvPr/>
          </p:nvSpPr>
          <p:spPr>
            <a:xfrm>
              <a:off x="317394" y="51006"/>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国内外研究现状及分析</a:t>
              </a:r>
            </a:p>
          </p:txBody>
        </p:sp>
      </p:grpSp>
      <p:sp>
        <p:nvSpPr>
          <p:cNvPr id="33" name="AutoShape 38"/>
          <p:cNvSpPr>
            <a:spLocks noChangeArrowheads="1"/>
          </p:cNvSpPr>
          <p:nvPr/>
        </p:nvSpPr>
        <p:spPr bwMode="gray">
          <a:xfrm>
            <a:off x="7232229" y="52264"/>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4" name="Text Box 40"/>
          <p:cNvSpPr txBox="1">
            <a:spLocks noChangeArrowheads="1"/>
          </p:cNvSpPr>
          <p:nvPr/>
        </p:nvSpPr>
        <p:spPr bwMode="gray">
          <a:xfrm>
            <a:off x="7507678" y="83272"/>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35" name="AutoShape 6"/>
          <p:cNvSpPr>
            <a:spLocks noChangeArrowheads="1"/>
          </p:cNvSpPr>
          <p:nvPr/>
        </p:nvSpPr>
        <p:spPr bwMode="gray">
          <a:xfrm>
            <a:off x="1838183" y="1204392"/>
            <a:ext cx="3781425" cy="498475"/>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2.3 </a:t>
            </a:r>
            <a:r>
              <a:rPr lang="zh-CN" altLang="en-US" sz="2800" dirty="0">
                <a:solidFill>
                  <a:srgbClr val="000000"/>
                </a:solidFill>
                <a:latin typeface="华文中宋" pitchFamily="2" charset="-122"/>
                <a:ea typeface="华文中宋" pitchFamily="2" charset="-122"/>
              </a:rPr>
              <a:t>攻击威胁分析</a:t>
            </a:r>
            <a:endParaRPr lang="en-US" altLang="zh-CN" sz="2800" dirty="0">
              <a:solidFill>
                <a:srgbClr val="000000"/>
              </a:solidFill>
              <a:latin typeface="华文中宋" pitchFamily="2" charset="-122"/>
              <a:ea typeface="华文中宋" pitchFamily="2" charset="-122"/>
            </a:endParaRPr>
          </a:p>
        </p:txBody>
      </p:sp>
      <p:sp>
        <p:nvSpPr>
          <p:cNvPr id="36" name="AutoShape 3"/>
          <p:cNvSpPr>
            <a:spLocks noChangeArrowheads="1"/>
          </p:cNvSpPr>
          <p:nvPr/>
        </p:nvSpPr>
        <p:spPr bwMode="gray">
          <a:xfrm>
            <a:off x="669752" y="2719968"/>
            <a:ext cx="2488563" cy="478649"/>
          </a:xfrm>
          <a:prstGeom prst="roundRect">
            <a:avLst>
              <a:gd name="adj" fmla="val 50000"/>
            </a:avLst>
          </a:prstGeom>
          <a:solidFill>
            <a:srgbClr val="5F73B5"/>
          </a:solidFill>
          <a:ln>
            <a:noFill/>
          </a:ln>
          <a:extLst>
            <a:ext uri="{91240B29-F687-4F45-9708-019B960494DF}">
              <a14:hiddenLine xmlns:a14="http://schemas.microsoft.com/office/drawing/2010/main" w="57150" algn="ctr">
                <a:solidFill>
                  <a:srgbClr val="000000"/>
                </a:solidFill>
                <a:round/>
                <a:headEnd/>
                <a:tailEnd/>
              </a14:hiddenLine>
            </a:ext>
          </a:extLst>
        </p:spPr>
        <p:txBody>
          <a:bodyPr wrap="none" lIns="130046" tIns="65023" rIns="130046" bIns="65023" anchor="ctr"/>
          <a:lstStyle/>
          <a:p>
            <a:endParaRPr lang="zh-CN" altLang="en-US">
              <a:ea typeface="宋体" pitchFamily="2" charset="-122"/>
            </a:endParaRPr>
          </a:p>
        </p:txBody>
      </p:sp>
      <p:sp>
        <p:nvSpPr>
          <p:cNvPr id="37" name="Rectangle 19"/>
          <p:cNvSpPr>
            <a:spLocks noChangeArrowheads="1"/>
          </p:cNvSpPr>
          <p:nvPr/>
        </p:nvSpPr>
        <p:spPr bwMode="gray">
          <a:xfrm>
            <a:off x="1114295" y="2719968"/>
            <a:ext cx="1500150" cy="50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0046" tIns="65023" rIns="130046" bIns="65023">
            <a:spAutoFit/>
          </a:bodyPr>
          <a:lstStyle/>
          <a:p>
            <a:pPr eaLnBrk="0" hangingPunct="0">
              <a:buClr>
                <a:srgbClr val="FF3300"/>
              </a:buClr>
              <a:buSzPct val="115000"/>
            </a:pPr>
            <a:r>
              <a:rPr lang="zh-CN" altLang="en-US" sz="2400" b="1" dirty="0">
                <a:solidFill>
                  <a:srgbClr val="FFFFFF"/>
                </a:solidFill>
              </a:rPr>
              <a:t>威胁场景</a:t>
            </a:r>
            <a:endParaRPr lang="en-US" altLang="zh-CN" sz="2400" b="1" dirty="0">
              <a:solidFill>
                <a:srgbClr val="FFFFFF"/>
              </a:solidFill>
            </a:endParaRPr>
          </a:p>
        </p:txBody>
      </p:sp>
      <p:pic>
        <p:nvPicPr>
          <p:cNvPr id="1812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9051481" y="678453"/>
            <a:ext cx="2326962" cy="4525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矩形 37"/>
          <p:cNvSpPr/>
          <p:nvPr/>
        </p:nvSpPr>
        <p:spPr>
          <a:xfrm>
            <a:off x="4713337" y="3220616"/>
            <a:ext cx="2488241" cy="654536"/>
          </a:xfrm>
          <a:prstGeom prst="rect">
            <a:avLst/>
          </a:prstGeom>
          <a:noFill/>
        </p:spPr>
        <p:txBody>
          <a:bodyPr wrap="non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物理接触式</a:t>
            </a:r>
          </a:p>
        </p:txBody>
      </p:sp>
      <p:pic>
        <p:nvPicPr>
          <p:cNvPr id="3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5397" y="4399462"/>
            <a:ext cx="4689657" cy="245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矩形 39"/>
          <p:cNvSpPr/>
          <p:nvPr/>
        </p:nvSpPr>
        <p:spPr>
          <a:xfrm>
            <a:off x="4314153" y="5342240"/>
            <a:ext cx="3378485" cy="654536"/>
          </a:xfrm>
          <a:prstGeom prst="rect">
            <a:avLst/>
          </a:prstGeom>
          <a:noFill/>
        </p:spPr>
        <p:txBody>
          <a:bodyPr wrap="non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近距离非接触式</a:t>
            </a:r>
          </a:p>
        </p:txBody>
      </p:sp>
      <p:sp>
        <p:nvSpPr>
          <p:cNvPr id="41" name="矩形 40"/>
          <p:cNvSpPr/>
          <p:nvPr/>
        </p:nvSpPr>
        <p:spPr>
          <a:xfrm>
            <a:off x="4526912" y="7456854"/>
            <a:ext cx="2933363" cy="654536"/>
          </a:xfrm>
          <a:prstGeom prst="rect">
            <a:avLst/>
          </a:prstGeom>
          <a:noFill/>
        </p:spPr>
        <p:txBody>
          <a:bodyPr wrap="non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远程非接触式</a:t>
            </a:r>
          </a:p>
        </p:txBody>
      </p:sp>
      <p:graphicFrame>
        <p:nvGraphicFramePr>
          <p:cNvPr id="4" name="对象 3"/>
          <p:cNvGraphicFramePr>
            <a:graphicFrameLocks noChangeAspect="1"/>
          </p:cNvGraphicFramePr>
          <p:nvPr>
            <p:extLst>
              <p:ext uri="{D42A27DB-BD31-4B8C-83A1-F6EECF244321}">
                <p14:modId xmlns:p14="http://schemas.microsoft.com/office/powerpoint/2010/main" val="2582246290"/>
              </p:ext>
            </p:extLst>
          </p:nvPr>
        </p:nvGraphicFramePr>
        <p:xfrm>
          <a:off x="7905397" y="7096094"/>
          <a:ext cx="1849149" cy="2101186"/>
        </p:xfrm>
        <a:graphic>
          <a:graphicData uri="http://schemas.openxmlformats.org/presentationml/2006/ole">
            <mc:AlternateContent xmlns:mc="http://schemas.openxmlformats.org/markup-compatibility/2006">
              <mc:Choice xmlns:v="urn:schemas-microsoft-com:vml" Requires="v">
                <p:oleObj spid="_x0000_s4099" name="Visio" r:id="rId8" imgW="1106218" imgH="1257081" progId="Visio.Drawing.11">
                  <p:embed/>
                </p:oleObj>
              </mc:Choice>
              <mc:Fallback>
                <p:oleObj name="Visio" r:id="rId8" imgW="1106218" imgH="1257081" progId="Visio.Drawing.11">
                  <p:embed/>
                  <p:pic>
                    <p:nvPicPr>
                      <p:cNvPr id="4" name="对象 3"/>
                      <p:cNvPicPr/>
                      <p:nvPr/>
                    </p:nvPicPr>
                    <p:blipFill>
                      <a:blip r:embed="rId9"/>
                      <a:stretch>
                        <a:fillRect/>
                      </a:stretch>
                    </p:blipFill>
                    <p:spPr>
                      <a:xfrm>
                        <a:off x="7905397" y="7096094"/>
                        <a:ext cx="1849149" cy="2101186"/>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553917014"/>
              </p:ext>
            </p:extLst>
          </p:nvPr>
        </p:nvGraphicFramePr>
        <p:xfrm>
          <a:off x="11493006" y="6878035"/>
          <a:ext cx="1413162" cy="2185590"/>
        </p:xfrm>
        <a:graphic>
          <a:graphicData uri="http://schemas.openxmlformats.org/presentationml/2006/ole">
            <mc:AlternateContent xmlns:mc="http://schemas.openxmlformats.org/markup-compatibility/2006">
              <mc:Choice xmlns:v="urn:schemas-microsoft-com:vml" Requires="v">
                <p:oleObj spid="_x0000_s4100" name="Visio" r:id="rId10" imgW="885406" imgH="1369913" progId="Visio.Drawing.11">
                  <p:embed/>
                </p:oleObj>
              </mc:Choice>
              <mc:Fallback>
                <p:oleObj name="Visio" r:id="rId10" imgW="885406" imgH="1369913" progId="Visio.Drawing.11">
                  <p:embed/>
                  <p:pic>
                    <p:nvPicPr>
                      <p:cNvPr id="5" name="对象 4"/>
                      <p:cNvPicPr/>
                      <p:nvPr/>
                    </p:nvPicPr>
                    <p:blipFill>
                      <a:blip r:embed="rId11"/>
                      <a:stretch>
                        <a:fillRect/>
                      </a:stretch>
                    </p:blipFill>
                    <p:spPr>
                      <a:xfrm>
                        <a:off x="11493006" y="6878035"/>
                        <a:ext cx="1413162" cy="2185590"/>
                      </a:xfrm>
                      <a:prstGeom prst="rect">
                        <a:avLst/>
                      </a:prstGeom>
                    </p:spPr>
                  </p:pic>
                </p:oleObj>
              </mc:Fallback>
            </mc:AlternateContent>
          </a:graphicData>
        </a:graphic>
      </p:graphicFrame>
      <p:sp>
        <p:nvSpPr>
          <p:cNvPr id="6" name="左右箭头 5"/>
          <p:cNvSpPr/>
          <p:nvPr/>
        </p:nvSpPr>
        <p:spPr bwMode="auto">
          <a:xfrm>
            <a:off x="9598744" y="7819419"/>
            <a:ext cx="1872208" cy="327268"/>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1300163" rtl="0" eaLnBrk="1" fontAlgn="base" latinLnBrk="0" hangingPunct="1">
              <a:lnSpc>
                <a:spcPct val="100000"/>
              </a:lnSpc>
              <a:spcBef>
                <a:spcPct val="0"/>
              </a:spcBef>
              <a:spcAft>
                <a:spcPct val="0"/>
              </a:spcAft>
              <a:buClrTx/>
              <a:buSzTx/>
              <a:buFontTx/>
              <a:buNone/>
              <a:tabLst/>
            </a:pPr>
            <a:endParaRPr kumimoji="0" lang="zh-CN" altLang="en-US" sz="2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579407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AutoShape 43"/>
          <p:cNvSpPr>
            <a:spLocks noChangeArrowheads="1"/>
          </p:cNvSpPr>
          <p:nvPr/>
        </p:nvSpPr>
        <p:spPr bwMode="gray">
          <a:xfrm>
            <a:off x="3106702" y="4021282"/>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grpSp>
        <p:nvGrpSpPr>
          <p:cNvPr id="50178" name="Group 3"/>
          <p:cNvGrpSpPr>
            <a:grpSpLocks/>
          </p:cNvGrpSpPr>
          <p:nvPr/>
        </p:nvGrpSpPr>
        <p:grpSpPr bwMode="auto">
          <a:xfrm>
            <a:off x="950525" y="975360"/>
            <a:ext cx="1325316" cy="8100907"/>
            <a:chOff x="421" y="432"/>
            <a:chExt cx="587" cy="3456"/>
          </a:xfrm>
        </p:grpSpPr>
        <p:sp>
          <p:nvSpPr>
            <p:cNvPr id="217092" name="Text Box 4"/>
            <p:cNvSpPr txBox="1">
              <a:spLocks noChangeArrowheads="1"/>
            </p:cNvSpPr>
            <p:nvPr/>
          </p:nvSpPr>
          <p:spPr bwMode="auto">
            <a:xfrm>
              <a:off x="421" y="432"/>
              <a:ext cx="511" cy="3312"/>
            </a:xfrm>
            <a:prstGeom prst="rect">
              <a:avLst/>
            </a:prstGeom>
            <a:noFill/>
            <a:ln w="9525">
              <a:noFill/>
              <a:miter lim="800000"/>
              <a:headEnd/>
              <a:tailEnd/>
            </a:ln>
            <a:effectLst/>
          </p:spPr>
          <p:txBody>
            <a:bodyPr vert="eaVert">
              <a:spAutoFit/>
            </a:bodyPr>
            <a:lstStyle/>
            <a:p>
              <a:pPr algn="ctr">
                <a:spcBef>
                  <a:spcPct val="50000"/>
                </a:spcBef>
                <a:defRPr/>
              </a:pPr>
              <a:r>
                <a:rPr lang="zh-CN" altLang="en-US" sz="6300" b="1" dirty="0">
                  <a:solidFill>
                    <a:srgbClr val="006666"/>
                  </a:solidFill>
                  <a:effectLst>
                    <a:outerShdw blurRad="38100" dist="38100" dir="2700000" algn="tl">
                      <a:srgbClr val="C0C0C0"/>
                    </a:outerShdw>
                  </a:effectLst>
                  <a:latin typeface="Garamond" pitchFamily="18" charset="0"/>
                  <a:ea typeface="华文中宋" pitchFamily="2" charset="-122"/>
                </a:rPr>
                <a:t>提       纲</a:t>
              </a:r>
            </a:p>
          </p:txBody>
        </p:sp>
        <p:sp>
          <p:nvSpPr>
            <p:cNvPr id="50232" name="Line 5"/>
            <p:cNvSpPr>
              <a:spLocks noChangeShapeType="1"/>
            </p:cNvSpPr>
            <p:nvPr/>
          </p:nvSpPr>
          <p:spPr bwMode="auto">
            <a:xfrm>
              <a:off x="1008" y="432"/>
              <a:ext cx="0" cy="345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a14:hiddenLine>
              </a:ext>
            </a:extLst>
          </p:spPr>
          <p:txBody>
            <a:bodyPr>
              <a:spAutoFit/>
            </a:bodyPr>
            <a:lstStyle/>
            <a:p>
              <a:endParaRPr lang="zh-CN" altLang="en-US"/>
            </a:p>
          </p:txBody>
        </p:sp>
      </p:grpSp>
      <p:sp>
        <p:nvSpPr>
          <p:cNvPr id="50179" name="Line 6"/>
          <p:cNvSpPr>
            <a:spLocks noChangeShapeType="1"/>
          </p:cNvSpPr>
          <p:nvPr/>
        </p:nvSpPr>
        <p:spPr bwMode="auto">
          <a:xfrm>
            <a:off x="2302933" y="984392"/>
            <a:ext cx="0" cy="7988018"/>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lIns="130046" tIns="65023" rIns="130046" bIns="65023">
            <a:spAutoFit/>
          </a:bodyPr>
          <a:lstStyle/>
          <a:p>
            <a:endParaRPr lang="zh-CN" altLang="en-US"/>
          </a:p>
        </p:txBody>
      </p:sp>
      <p:sp>
        <p:nvSpPr>
          <p:cNvPr id="10" name="AutoShape 33"/>
          <p:cNvSpPr>
            <a:spLocks noChangeArrowheads="1"/>
          </p:cNvSpPr>
          <p:nvPr/>
        </p:nvSpPr>
        <p:spPr bwMode="gray">
          <a:xfrm>
            <a:off x="3072836" y="1318543"/>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0184" name="Text Box 35"/>
          <p:cNvSpPr txBox="1">
            <a:spLocks noChangeArrowheads="1"/>
          </p:cNvSpPr>
          <p:nvPr/>
        </p:nvSpPr>
        <p:spPr bwMode="gray">
          <a:xfrm>
            <a:off x="3323732" y="1386276"/>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sp>
        <p:nvSpPr>
          <p:cNvPr id="12" name="AutoShape 38"/>
          <p:cNvSpPr>
            <a:spLocks noChangeArrowheads="1"/>
          </p:cNvSpPr>
          <p:nvPr/>
        </p:nvSpPr>
        <p:spPr bwMode="gray">
          <a:xfrm>
            <a:off x="3072836" y="2793533"/>
            <a:ext cx="975360" cy="684107"/>
          </a:xfrm>
          <a:prstGeom prst="diamond">
            <a:avLst/>
          </a:prstGeom>
          <a:solidFill>
            <a:srgbClr val="FF99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0186" name="Text Box 40"/>
          <p:cNvSpPr txBox="1">
            <a:spLocks noChangeArrowheads="1"/>
          </p:cNvSpPr>
          <p:nvPr/>
        </p:nvSpPr>
        <p:spPr bwMode="gray">
          <a:xfrm>
            <a:off x="3348285" y="2824541"/>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2</a:t>
            </a:r>
            <a:endParaRPr lang="zh-CN" altLang="zh-CN" sz="2800" dirty="0">
              <a:latin typeface="华文中宋" pitchFamily="2" charset="-122"/>
              <a:ea typeface="华文中宋" pitchFamily="2" charset="-122"/>
              <a:cs typeface="宋体" pitchFamily="2" charset="-122"/>
            </a:endParaRPr>
          </a:p>
        </p:txBody>
      </p:sp>
      <p:sp>
        <p:nvSpPr>
          <p:cNvPr id="50188" name="Text Box 45"/>
          <p:cNvSpPr txBox="1">
            <a:spLocks noChangeArrowheads="1"/>
          </p:cNvSpPr>
          <p:nvPr/>
        </p:nvSpPr>
        <p:spPr bwMode="gray">
          <a:xfrm>
            <a:off x="3417572" y="407885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sp>
        <p:nvSpPr>
          <p:cNvPr id="16" name="AutoShape 48"/>
          <p:cNvSpPr>
            <a:spLocks noChangeArrowheads="1"/>
          </p:cNvSpPr>
          <p:nvPr/>
        </p:nvSpPr>
        <p:spPr bwMode="gray">
          <a:xfrm>
            <a:off x="3165404" y="5416829"/>
            <a:ext cx="975360" cy="684107"/>
          </a:xfrm>
          <a:prstGeom prst="diamond">
            <a:avLst/>
          </a:prstGeom>
          <a:solidFill>
            <a:srgbClr val="3366FF"/>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0190" name="Text Box 50"/>
          <p:cNvSpPr txBox="1">
            <a:spLocks noChangeArrowheads="1"/>
          </p:cNvSpPr>
          <p:nvPr/>
        </p:nvSpPr>
        <p:spPr bwMode="gray">
          <a:xfrm>
            <a:off x="3384410" y="5502623"/>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4</a:t>
            </a:r>
            <a:endParaRPr lang="zh-CN" altLang="zh-CN" sz="2800" dirty="0">
              <a:latin typeface="华文中宋" pitchFamily="2" charset="-122"/>
              <a:ea typeface="华文中宋" pitchFamily="2" charset="-122"/>
              <a:cs typeface="宋体" pitchFamily="2" charset="-122"/>
            </a:endParaRPr>
          </a:p>
        </p:txBody>
      </p:sp>
      <p:sp>
        <p:nvSpPr>
          <p:cNvPr id="50193" name="AutoShape 61"/>
          <p:cNvSpPr>
            <a:spLocks noChangeArrowheads="1"/>
          </p:cNvSpPr>
          <p:nvPr/>
        </p:nvSpPr>
        <p:spPr bwMode="auto">
          <a:xfrm>
            <a:off x="2709333" y="3974171"/>
            <a:ext cx="8500534" cy="758613"/>
          </a:xfrm>
          <a:prstGeom prst="roundRect">
            <a:avLst>
              <a:gd name="adj" fmla="val 16667"/>
            </a:avLst>
          </a:pr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lIns="130046" tIns="65023" rIns="130046" bIns="65023" anchor="ctr"/>
          <a:lstStyle/>
          <a:p>
            <a:pPr algn="ctr"/>
            <a:endParaRPr lang="zh-CN" altLang="zh-CN">
              <a:latin typeface="华文中宋" pitchFamily="2" charset="-122"/>
              <a:ea typeface="华文中宋" pitchFamily="2" charset="-122"/>
              <a:cs typeface="宋体" pitchFamily="2" charset="-122"/>
            </a:endParaRPr>
          </a:p>
        </p:txBody>
      </p:sp>
      <p:grpSp>
        <p:nvGrpSpPr>
          <p:cNvPr id="50194" name="组合 4"/>
          <p:cNvGrpSpPr>
            <a:grpSpLocks/>
          </p:cNvGrpSpPr>
          <p:nvPr/>
        </p:nvGrpSpPr>
        <p:grpSpPr bwMode="auto">
          <a:xfrm>
            <a:off x="4131734" y="1395307"/>
            <a:ext cx="6427894" cy="589281"/>
            <a:chOff x="288838" y="21598"/>
            <a:chExt cx="4278985" cy="590400"/>
          </a:xfrm>
        </p:grpSpPr>
        <p:sp>
          <p:nvSpPr>
            <p:cNvPr id="26" name="圆角矩形 25"/>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7"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为什么研究？密码旁路分析研究背景</a:t>
              </a:r>
            </a:p>
          </p:txBody>
        </p:sp>
      </p:grpSp>
      <p:grpSp>
        <p:nvGrpSpPr>
          <p:cNvPr id="50195" name="组合 4"/>
          <p:cNvGrpSpPr>
            <a:grpSpLocks/>
          </p:cNvGrpSpPr>
          <p:nvPr/>
        </p:nvGrpSpPr>
        <p:grpSpPr bwMode="auto">
          <a:xfrm>
            <a:off x="4131734" y="2854494"/>
            <a:ext cx="6427894" cy="589279"/>
            <a:chOff x="288838" y="21598"/>
            <a:chExt cx="4278985" cy="590400"/>
          </a:xfrm>
        </p:grpSpPr>
        <p:sp>
          <p:nvSpPr>
            <p:cNvPr id="29" name="圆角矩形 28"/>
            <p:cNvSpPr/>
            <p:nvPr/>
          </p:nvSpPr>
          <p:spPr>
            <a:xfrm>
              <a:off x="288838" y="21598"/>
              <a:ext cx="4278985" cy="590400"/>
            </a:xfrm>
            <a:prstGeom prst="roundRect">
              <a:avLst/>
            </a:prstGeom>
            <a:solidFill>
              <a:srgbClr val="FF9900"/>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0" name="圆角矩形 4"/>
            <p:cNvSpPr/>
            <p:nvPr/>
          </p:nvSpPr>
          <p:spPr>
            <a:xfrm>
              <a:off x="317395" y="51004"/>
              <a:ext cx="4221871" cy="531588"/>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rPr>
                <a:t>现状怎么样？国内外研究现状及分析</a:t>
              </a:r>
            </a:p>
          </p:txBody>
        </p:sp>
      </p:grpSp>
      <p:grpSp>
        <p:nvGrpSpPr>
          <p:cNvPr id="50196" name="组合 4"/>
          <p:cNvGrpSpPr>
            <a:grpSpLocks/>
          </p:cNvGrpSpPr>
          <p:nvPr/>
        </p:nvGrpSpPr>
        <p:grpSpPr bwMode="auto">
          <a:xfrm>
            <a:off x="4131734" y="4098046"/>
            <a:ext cx="6427894" cy="589281"/>
            <a:chOff x="288838" y="21598"/>
            <a:chExt cx="4278985" cy="590400"/>
          </a:xfrm>
        </p:grpSpPr>
        <p:sp>
          <p:nvSpPr>
            <p:cNvPr id="32" name="圆角矩形 3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攻击怎么干？典型攻击原理与实例分析</a:t>
              </a:r>
            </a:p>
          </p:txBody>
        </p:sp>
      </p:grpSp>
      <p:grpSp>
        <p:nvGrpSpPr>
          <p:cNvPr id="50198" name="组合 4"/>
          <p:cNvGrpSpPr>
            <a:grpSpLocks/>
          </p:cNvGrpSpPr>
          <p:nvPr/>
        </p:nvGrpSpPr>
        <p:grpSpPr bwMode="auto">
          <a:xfrm>
            <a:off x="4131734" y="5500367"/>
            <a:ext cx="6427894" cy="589279"/>
            <a:chOff x="288838" y="21598"/>
            <a:chExt cx="4278985" cy="590400"/>
          </a:xfrm>
        </p:grpSpPr>
        <p:sp>
          <p:nvSpPr>
            <p:cNvPr id="41" name="圆角矩形 40"/>
            <p:cNvSpPr/>
            <p:nvPr/>
          </p:nvSpPr>
          <p:spPr>
            <a:xfrm>
              <a:off x="288838" y="21598"/>
              <a:ext cx="4278985" cy="590400"/>
            </a:xfrm>
            <a:prstGeom prst="roundRect">
              <a:avLst/>
            </a:prstGeom>
            <a:solidFill>
              <a:srgbClr val="0066CC"/>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2" name="圆角矩形 4"/>
            <p:cNvSpPr/>
            <p:nvPr/>
          </p:nvSpPr>
          <p:spPr>
            <a:xfrm>
              <a:off x="317395" y="51004"/>
              <a:ext cx="4221871" cy="531588"/>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未来怎么走？未来研究热点分析与展望</a:t>
              </a:r>
            </a:p>
          </p:txBody>
        </p:sp>
      </p:grpSp>
      <p:sp>
        <p:nvSpPr>
          <p:cNvPr id="49" name="AutoShape 53"/>
          <p:cNvSpPr>
            <a:spLocks noChangeArrowheads="1"/>
          </p:cNvSpPr>
          <p:nvPr/>
        </p:nvSpPr>
        <p:spPr bwMode="gray">
          <a:xfrm>
            <a:off x="3208303" y="6928997"/>
            <a:ext cx="975360" cy="684107"/>
          </a:xfrm>
          <a:prstGeom prst="diamond">
            <a:avLst/>
          </a:prstGeom>
          <a:solidFill>
            <a:srgbClr val="808000"/>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50201" name="Text Box 55"/>
          <p:cNvSpPr txBox="1">
            <a:spLocks noChangeArrowheads="1"/>
          </p:cNvSpPr>
          <p:nvPr/>
        </p:nvSpPr>
        <p:spPr bwMode="gray">
          <a:xfrm>
            <a:off x="3473592" y="7041886"/>
            <a:ext cx="444783"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5</a:t>
            </a:r>
            <a:endParaRPr lang="zh-CN" altLang="zh-CN" sz="2800" dirty="0">
              <a:latin typeface="华文中宋" pitchFamily="2" charset="-122"/>
              <a:ea typeface="华文中宋" pitchFamily="2" charset="-122"/>
              <a:cs typeface="宋体" pitchFamily="2" charset="-122"/>
            </a:endParaRPr>
          </a:p>
        </p:txBody>
      </p:sp>
      <p:sp>
        <p:nvSpPr>
          <p:cNvPr id="52" name="圆角矩形 51"/>
          <p:cNvSpPr/>
          <p:nvPr/>
        </p:nvSpPr>
        <p:spPr bwMode="auto">
          <a:xfrm>
            <a:off x="4192694" y="7021567"/>
            <a:ext cx="6427893" cy="589279"/>
          </a:xfrm>
          <a:prstGeom prst="roundRect">
            <a:avLst/>
          </a:prstGeom>
          <a:solidFill>
            <a:srgbClr val="808000"/>
          </a:solidFill>
          <a:ln w="25400" algn="ctr">
            <a:solidFill>
              <a:schemeClr val="bg1"/>
            </a:solidFill>
            <a:miter lim="800000"/>
            <a:headEnd/>
            <a:tailEnd/>
          </a:ln>
          <a:effectLst>
            <a:outerShdw dist="63500" dir="2212194" algn="ctr" rotWithShape="0">
              <a:srgbClr val="333333">
                <a:alpha val="50000"/>
              </a:srgbClr>
            </a:outerShdw>
          </a:effectLst>
        </p:spPr>
      </p:sp>
      <p:sp>
        <p:nvSpPr>
          <p:cNvPr id="53" name="圆角矩形 4"/>
          <p:cNvSpPr/>
          <p:nvPr/>
        </p:nvSpPr>
        <p:spPr bwMode="auto">
          <a:xfrm>
            <a:off x="4278488" y="7080267"/>
            <a:ext cx="6342099" cy="530579"/>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我们怎么办？总结与建议</a:t>
            </a:r>
          </a:p>
        </p:txBody>
      </p:sp>
    </p:spTree>
    <p:extLst>
      <p:ext uri="{BB962C8B-B14F-4D97-AF65-F5344CB8AC3E}">
        <p14:creationId xmlns:p14="http://schemas.microsoft.com/office/powerpoint/2010/main" val="103733753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25767" y="3509671"/>
            <a:ext cx="6380663" cy="457845"/>
            <a:chOff x="3366568" y="2219772"/>
            <a:chExt cx="4513263" cy="323850"/>
          </a:xfrm>
        </p:grpSpPr>
        <p:sp>
          <p:nvSpPr>
            <p:cNvPr id="92" name="Line 3"/>
            <p:cNvSpPr>
              <a:spLocks noChangeShapeType="1"/>
            </p:cNvSpPr>
            <p:nvPr/>
          </p:nvSpPr>
          <p:spPr bwMode="auto">
            <a:xfrm>
              <a:off x="3623743" y="2503934"/>
              <a:ext cx="4256088"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 </a:t>
              </a:r>
              <a:endParaRPr lang="zh-CN" altLang="en-US" dirty="0"/>
            </a:p>
          </p:txBody>
        </p:sp>
        <p:grpSp>
          <p:nvGrpSpPr>
            <p:cNvPr id="97" name="Group 9"/>
            <p:cNvGrpSpPr>
              <a:grpSpLocks/>
            </p:cNvGrpSpPr>
            <p:nvPr/>
          </p:nvGrpSpPr>
          <p:grpSpPr bwMode="auto">
            <a:xfrm rot="5400000" flipH="1">
              <a:off x="3360218" y="2226122"/>
              <a:ext cx="323850" cy="311150"/>
              <a:chOff x="1944" y="1111"/>
              <a:chExt cx="204" cy="196"/>
            </a:xfrm>
          </p:grpSpPr>
          <p:pic>
            <p:nvPicPr>
              <p:cNvPr id="98" name="Picture 10"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Oval 11"/>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100" name="Group 12"/>
              <p:cNvGrpSpPr>
                <a:grpSpLocks/>
              </p:cNvGrpSpPr>
              <p:nvPr/>
            </p:nvGrpSpPr>
            <p:grpSpPr bwMode="auto">
              <a:xfrm rot="1297425" flipV="1">
                <a:off x="1971" y="1258"/>
                <a:ext cx="151" cy="37"/>
                <a:chOff x="2532" y="1051"/>
                <a:chExt cx="893" cy="246"/>
              </a:xfrm>
            </p:grpSpPr>
            <p:grpSp>
              <p:nvGrpSpPr>
                <p:cNvPr id="103" name="Group 13"/>
                <p:cNvGrpSpPr>
                  <a:grpSpLocks/>
                </p:cNvGrpSpPr>
                <p:nvPr/>
              </p:nvGrpSpPr>
              <p:grpSpPr bwMode="auto">
                <a:xfrm>
                  <a:off x="2532" y="1051"/>
                  <a:ext cx="743" cy="185"/>
                  <a:chOff x="1565" y="2568"/>
                  <a:chExt cx="1118" cy="279"/>
                </a:xfrm>
              </p:grpSpPr>
              <p:sp>
                <p:nvSpPr>
                  <p:cNvPr id="109"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1"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04" name="Group 18"/>
                <p:cNvGrpSpPr>
                  <a:grpSpLocks/>
                </p:cNvGrpSpPr>
                <p:nvPr/>
              </p:nvGrpSpPr>
              <p:grpSpPr bwMode="auto">
                <a:xfrm rot="1353540">
                  <a:off x="2682" y="1111"/>
                  <a:ext cx="743" cy="186"/>
                  <a:chOff x="1565" y="2568"/>
                  <a:chExt cx="1118" cy="279"/>
                </a:xfrm>
              </p:grpSpPr>
              <p:sp>
                <p:nvSpPr>
                  <p:cNvPr id="105" name="AutoShape 1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 name="AutoShape 2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 name="AutoShape 2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8" name="AutoShape 2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01" name="Arc 23"/>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 name="Picture 24"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3" name="Group 25"/>
          <p:cNvGrpSpPr>
            <a:grpSpLocks/>
          </p:cNvGrpSpPr>
          <p:nvPr/>
        </p:nvGrpSpPr>
        <p:grpSpPr bwMode="auto">
          <a:xfrm flipH="1">
            <a:off x="273005" y="2716560"/>
            <a:ext cx="4861243" cy="4847777"/>
            <a:chOff x="1955" y="1224"/>
            <a:chExt cx="1911" cy="1911"/>
          </a:xfrm>
        </p:grpSpPr>
        <p:sp>
          <p:nvSpPr>
            <p:cNvPr id="114" name="Oval 26"/>
            <p:cNvSpPr>
              <a:spLocks noChangeArrowheads="1"/>
            </p:cNvSpPr>
            <p:nvPr/>
          </p:nvSpPr>
          <p:spPr bwMode="gray">
            <a:xfrm>
              <a:off x="1955" y="1224"/>
              <a:ext cx="1911" cy="1911"/>
            </a:xfrm>
            <a:prstGeom prst="ellipse">
              <a:avLst/>
            </a:prstGeom>
            <a:noFill/>
            <a:ln w="1270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 name="Oval 27"/>
            <p:cNvSpPr>
              <a:spLocks noChangeArrowheads="1"/>
            </p:cNvSpPr>
            <p:nvPr/>
          </p:nvSpPr>
          <p:spPr bwMode="gray">
            <a:xfrm>
              <a:off x="2080" y="1355"/>
              <a:ext cx="1660" cy="1660"/>
            </a:xfrm>
            <a:prstGeom prst="ellipse">
              <a:avLst/>
            </a:prstGeom>
            <a:noFill/>
            <a:ln w="28575"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 name="Oval 28"/>
            <p:cNvSpPr>
              <a:spLocks noChangeArrowheads="1"/>
            </p:cNvSpPr>
            <p:nvPr/>
          </p:nvSpPr>
          <p:spPr bwMode="gray">
            <a:xfrm>
              <a:off x="2218" y="1499"/>
              <a:ext cx="1396" cy="1396"/>
            </a:xfrm>
            <a:prstGeom prst="ellipse">
              <a:avLst/>
            </a:prstGeom>
            <a:noFill/>
            <a:ln w="3810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 name="Oval 29"/>
            <p:cNvSpPr>
              <a:spLocks noChangeArrowheads="1"/>
            </p:cNvSpPr>
            <p:nvPr/>
          </p:nvSpPr>
          <p:spPr bwMode="gray">
            <a:xfrm>
              <a:off x="2338" y="1643"/>
              <a:ext cx="1132" cy="1132"/>
            </a:xfrm>
            <a:prstGeom prst="ellipse">
              <a:avLst/>
            </a:prstGeom>
            <a:noFill/>
            <a:ln w="5715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8" name="Oval 30"/>
            <p:cNvSpPr>
              <a:spLocks noChangeArrowheads="1"/>
            </p:cNvSpPr>
            <p:nvPr/>
          </p:nvSpPr>
          <p:spPr bwMode="gray">
            <a:xfrm>
              <a:off x="2476" y="1781"/>
              <a:ext cx="868" cy="868"/>
            </a:xfrm>
            <a:prstGeom prst="ellipse">
              <a:avLst/>
            </a:prstGeom>
            <a:noFill/>
            <a:ln w="5715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9" name="Oval 31"/>
            <p:cNvSpPr>
              <a:spLocks noChangeArrowheads="1"/>
            </p:cNvSpPr>
            <p:nvPr/>
          </p:nvSpPr>
          <p:spPr bwMode="gray">
            <a:xfrm>
              <a:off x="2602" y="1901"/>
              <a:ext cx="616" cy="616"/>
            </a:xfrm>
            <a:prstGeom prst="ellipse">
              <a:avLst/>
            </a:prstGeom>
            <a:noFill/>
            <a:ln w="7620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 name="Oval 32"/>
            <p:cNvSpPr>
              <a:spLocks noChangeArrowheads="1"/>
            </p:cNvSpPr>
            <p:nvPr/>
          </p:nvSpPr>
          <p:spPr bwMode="gray">
            <a:xfrm>
              <a:off x="2716" y="2021"/>
              <a:ext cx="388" cy="388"/>
            </a:xfrm>
            <a:prstGeom prst="ellipse">
              <a:avLst/>
            </a:prstGeom>
            <a:noFill/>
            <a:ln w="9525"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pic>
        <p:nvPicPr>
          <p:cNvPr id="121" name="Picture 33" descr="worldmap_ani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gray">
          <a:xfrm>
            <a:off x="1582280" y="4102935"/>
            <a:ext cx="2275762" cy="228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AutoShape 5"/>
          <p:cNvSpPr>
            <a:spLocks noChangeArrowheads="1"/>
          </p:cNvSpPr>
          <p:nvPr/>
        </p:nvSpPr>
        <p:spPr bwMode="gray">
          <a:xfrm>
            <a:off x="6247962" y="3436640"/>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3.1 </a:t>
            </a:r>
            <a:r>
              <a:rPr lang="zh-CN" altLang="en-US" sz="2800" dirty="0">
                <a:solidFill>
                  <a:srgbClr val="000000"/>
                </a:solidFill>
                <a:latin typeface="华文中宋" pitchFamily="2" charset="-122"/>
                <a:ea typeface="华文中宋" pitchFamily="2" charset="-122"/>
              </a:rPr>
              <a:t>计时攻击原理与实例分析</a:t>
            </a:r>
          </a:p>
        </p:txBody>
      </p:sp>
      <p:sp>
        <p:nvSpPr>
          <p:cNvPr id="122"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6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61" name="组合 4"/>
          <p:cNvGrpSpPr>
            <a:grpSpLocks/>
          </p:cNvGrpSpPr>
          <p:nvPr/>
        </p:nvGrpSpPr>
        <p:grpSpPr bwMode="auto">
          <a:xfrm>
            <a:off x="8494634" y="129028"/>
            <a:ext cx="4344470" cy="589281"/>
            <a:chOff x="288838" y="21598"/>
            <a:chExt cx="4278985" cy="590400"/>
          </a:xfrm>
        </p:grpSpPr>
        <p:sp>
          <p:nvSpPr>
            <p:cNvPr id="162" name="圆角矩形 16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6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Tree>
    <p:extLst>
      <p:ext uri="{BB962C8B-B14F-4D97-AF65-F5344CB8AC3E}">
        <p14:creationId xmlns:p14="http://schemas.microsoft.com/office/powerpoint/2010/main" val="847196628"/>
      </p:ext>
    </p:extLst>
  </p:cSld>
  <p:clrMapOvr>
    <a:masterClrMapping/>
  </p:clrMapOvr>
  <p:transition>
    <p:randomBa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3"/>
          <p:cNvSpPr>
            <a:spLocks noChangeArrowheads="1"/>
          </p:cNvSpPr>
          <p:nvPr/>
        </p:nvSpPr>
        <p:spPr bwMode="auto">
          <a:xfrm>
            <a:off x="1865754" y="2394863"/>
            <a:ext cx="9183712"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zh-CN" altLang="en-US" dirty="0">
                <a:latin typeface="华文中宋" pitchFamily="2" charset="-122"/>
                <a:ea typeface="华文中宋" pitchFamily="2" charset="-122"/>
              </a:rPr>
              <a:t>通过采集和分析密码不同输入的执行时间差异实现密钥破解。</a:t>
            </a:r>
          </a:p>
        </p:txBody>
      </p:sp>
      <p:sp>
        <p:nvSpPr>
          <p:cNvPr id="132" name="内容占位符 2"/>
          <p:cNvSpPr txBox="1">
            <a:spLocks/>
          </p:cNvSpPr>
          <p:nvPr/>
        </p:nvSpPr>
        <p:spPr>
          <a:xfrm>
            <a:off x="4917449" y="1660920"/>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1</a:t>
            </a:r>
            <a:r>
              <a:rPr lang="zh-CN" altLang="en-US" kern="0" dirty="0">
                <a:solidFill>
                  <a:srgbClr val="3333FF"/>
                </a:solidFill>
                <a:latin typeface="华文中宋" pitchFamily="2" charset="-122"/>
                <a:ea typeface="华文中宋" pitchFamily="2" charset="-122"/>
              </a:rPr>
              <a:t>）基本原理</a:t>
            </a:r>
          </a:p>
        </p:txBody>
      </p:sp>
      <p:sp>
        <p:nvSpPr>
          <p:cNvPr id="16" name="AutoShape 5"/>
          <p:cNvSpPr>
            <a:spLocks noChangeArrowheads="1"/>
          </p:cNvSpPr>
          <p:nvPr/>
        </p:nvSpPr>
        <p:spPr bwMode="gray">
          <a:xfrm>
            <a:off x="1868656"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3.1 </a:t>
            </a:r>
            <a:r>
              <a:rPr lang="zh-CN" altLang="en-US" sz="2800" dirty="0">
                <a:solidFill>
                  <a:srgbClr val="000000"/>
                </a:solidFill>
                <a:latin typeface="华文中宋" pitchFamily="2" charset="-122"/>
                <a:ea typeface="华文中宋" pitchFamily="2" charset="-122"/>
              </a:rPr>
              <a:t>计时攻击原理与实例分析</a:t>
            </a:r>
          </a:p>
        </p:txBody>
      </p:sp>
      <p:sp>
        <p:nvSpPr>
          <p:cNvPr id="17"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8"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9" name="组合 4"/>
          <p:cNvGrpSpPr>
            <a:grpSpLocks/>
          </p:cNvGrpSpPr>
          <p:nvPr/>
        </p:nvGrpSpPr>
        <p:grpSpPr bwMode="auto">
          <a:xfrm>
            <a:off x="8494634" y="129028"/>
            <a:ext cx="4344470" cy="589281"/>
            <a:chOff x="288838" y="21598"/>
            <a:chExt cx="4278985" cy="590400"/>
          </a:xfrm>
        </p:grpSpPr>
        <p:sp>
          <p:nvSpPr>
            <p:cNvPr id="20" name="圆角矩形 19"/>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1"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aphicFrame>
        <p:nvGraphicFramePr>
          <p:cNvPr id="2" name="对象 1"/>
          <p:cNvGraphicFramePr>
            <a:graphicFrameLocks noChangeAspect="1"/>
          </p:cNvGraphicFramePr>
          <p:nvPr>
            <p:extLst>
              <p:ext uri="{D42A27DB-BD31-4B8C-83A1-F6EECF244321}">
                <p14:modId xmlns:p14="http://schemas.microsoft.com/office/powerpoint/2010/main" val="3665778659"/>
              </p:ext>
            </p:extLst>
          </p:nvPr>
        </p:nvGraphicFramePr>
        <p:xfrm>
          <a:off x="3069094" y="2926289"/>
          <a:ext cx="7597775" cy="5692775"/>
        </p:xfrm>
        <a:graphic>
          <a:graphicData uri="http://schemas.openxmlformats.org/presentationml/2006/ole">
            <mc:AlternateContent xmlns:mc="http://schemas.openxmlformats.org/markup-compatibility/2006">
              <mc:Choice xmlns:v="urn:schemas-microsoft-com:vml" Requires="v">
                <p:oleObj spid="_x0000_s5122" name="Visio" r:id="rId3" imgW="4102694" imgH="3088843" progId="Visio.Drawing.11">
                  <p:embed/>
                </p:oleObj>
              </mc:Choice>
              <mc:Fallback>
                <p:oleObj name="Visio" r:id="rId3" imgW="4102694" imgH="3088843" progId="Visio.Drawing.11">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9094" y="2926289"/>
                        <a:ext cx="7597775" cy="569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83356610"/>
      </p:ext>
    </p:extLst>
  </p:cSld>
  <p:clrMapOvr>
    <a:masterClrMapping/>
  </p:clrMapOvr>
  <p:transition>
    <p:randomBa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
          <p:cNvGrpSpPr>
            <a:grpSpLocks/>
          </p:cNvGrpSpPr>
          <p:nvPr/>
        </p:nvGrpSpPr>
        <p:grpSpPr bwMode="auto">
          <a:xfrm>
            <a:off x="1686559" y="5061093"/>
            <a:ext cx="9297530" cy="2275840"/>
            <a:chOff x="747" y="1339"/>
            <a:chExt cx="4118" cy="1008"/>
          </a:xfrm>
        </p:grpSpPr>
        <p:sp>
          <p:nvSpPr>
            <p:cNvPr id="24581" name="矩形 5"/>
            <p:cNvSpPr>
              <a:spLocks noChangeArrowheads="1"/>
            </p:cNvSpPr>
            <p:nvPr/>
          </p:nvSpPr>
          <p:spPr bwMode="auto">
            <a:xfrm>
              <a:off x="1688" y="1891"/>
              <a:ext cx="816" cy="456"/>
            </a:xfrm>
            <a:prstGeom prst="rect">
              <a:avLst/>
            </a:prstGeom>
            <a:solidFill>
              <a:schemeClr val="accent1"/>
            </a:solidFill>
            <a:ln w="9525" algn="ctr">
              <a:solidFill>
                <a:schemeClr val="tx1"/>
              </a:solidFill>
              <a:round/>
              <a:headEnd/>
              <a:tailEnd type="triangle" w="med" len="med"/>
            </a:ln>
          </p:spPr>
          <p:txBody>
            <a:bodyPr anchor="ctr"/>
            <a:lstStyle/>
            <a:p>
              <a:pPr algn="ctr"/>
              <a:r>
                <a:rPr lang="en-US" altLang="zh-CN">
                  <a:latin typeface="Garamond" pitchFamily="18" charset="0"/>
                  <a:ea typeface="宋体" pitchFamily="2" charset="-122"/>
                </a:rPr>
                <a:t>A</a:t>
              </a:r>
            </a:p>
            <a:p>
              <a:pPr algn="ctr"/>
              <a:r>
                <a:rPr lang="zh-CN" altLang="en-US">
                  <a:latin typeface="Garamond" pitchFamily="18" charset="0"/>
                  <a:ea typeface="宋体" pitchFamily="2" charset="-122"/>
                </a:rPr>
                <a:t>加密</a:t>
              </a:r>
            </a:p>
          </p:txBody>
        </p:sp>
        <p:sp>
          <p:nvSpPr>
            <p:cNvPr id="24582" name="矩形 6"/>
            <p:cNvSpPr>
              <a:spLocks noChangeArrowheads="1"/>
            </p:cNvSpPr>
            <p:nvPr/>
          </p:nvSpPr>
          <p:spPr bwMode="auto">
            <a:xfrm>
              <a:off x="3160" y="1891"/>
              <a:ext cx="816" cy="448"/>
            </a:xfrm>
            <a:prstGeom prst="rect">
              <a:avLst/>
            </a:prstGeom>
            <a:solidFill>
              <a:schemeClr val="accent1"/>
            </a:solidFill>
            <a:ln w="9525" algn="ctr">
              <a:solidFill>
                <a:schemeClr val="tx1"/>
              </a:solidFill>
              <a:round/>
              <a:headEnd/>
              <a:tailEnd type="triangle" w="med" len="med"/>
            </a:ln>
          </p:spPr>
          <p:txBody>
            <a:bodyPr anchor="ctr"/>
            <a:lstStyle/>
            <a:p>
              <a:pPr algn="ctr"/>
              <a:r>
                <a:rPr lang="en-US" altLang="zh-CN">
                  <a:latin typeface="Garamond" pitchFamily="18" charset="0"/>
                  <a:ea typeface="宋体" pitchFamily="2" charset="-122"/>
                </a:rPr>
                <a:t>B</a:t>
              </a:r>
            </a:p>
            <a:p>
              <a:pPr algn="ctr"/>
              <a:r>
                <a:rPr lang="zh-CN" altLang="en-US">
                  <a:latin typeface="Garamond" pitchFamily="18" charset="0"/>
                  <a:ea typeface="宋体" pitchFamily="2" charset="-122"/>
                </a:rPr>
                <a:t>解密</a:t>
              </a:r>
            </a:p>
          </p:txBody>
        </p:sp>
        <p:cxnSp>
          <p:nvCxnSpPr>
            <p:cNvPr id="24583" name="直接箭头连接符 8"/>
            <p:cNvCxnSpPr>
              <a:cxnSpLocks noChangeShapeType="1"/>
            </p:cNvCxnSpPr>
            <p:nvPr/>
          </p:nvCxnSpPr>
          <p:spPr bwMode="auto">
            <a:xfrm>
              <a:off x="2528" y="2091"/>
              <a:ext cx="624" cy="0"/>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4584" name="直接箭头连接符 10"/>
            <p:cNvCxnSpPr>
              <a:cxnSpLocks noChangeShapeType="1"/>
              <a:endCxn id="24581" idx="0"/>
            </p:cNvCxnSpPr>
            <p:nvPr/>
          </p:nvCxnSpPr>
          <p:spPr bwMode="auto">
            <a:xfrm rot="5400000">
              <a:off x="1929" y="1718"/>
              <a:ext cx="340" cy="5"/>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4585" name="直接箭头连接符 15"/>
            <p:cNvCxnSpPr>
              <a:cxnSpLocks noChangeShapeType="1"/>
              <a:endCxn id="24582" idx="0"/>
            </p:cNvCxnSpPr>
            <p:nvPr/>
          </p:nvCxnSpPr>
          <p:spPr bwMode="auto">
            <a:xfrm rot="5400000">
              <a:off x="3399" y="1720"/>
              <a:ext cx="340" cy="2"/>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4586" name="直接箭头连接符 19"/>
            <p:cNvCxnSpPr>
              <a:cxnSpLocks noChangeShapeType="1"/>
            </p:cNvCxnSpPr>
            <p:nvPr/>
          </p:nvCxnSpPr>
          <p:spPr bwMode="auto">
            <a:xfrm>
              <a:off x="4024" y="2091"/>
              <a:ext cx="378" cy="2"/>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4587" name="直接箭头连接符 22"/>
            <p:cNvCxnSpPr>
              <a:cxnSpLocks noChangeShapeType="1"/>
            </p:cNvCxnSpPr>
            <p:nvPr/>
          </p:nvCxnSpPr>
          <p:spPr bwMode="auto">
            <a:xfrm flipV="1">
              <a:off x="1224" y="2091"/>
              <a:ext cx="424" cy="2"/>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4588" name="TextBox 26"/>
            <p:cNvSpPr txBox="1">
              <a:spLocks noChangeArrowheads="1"/>
            </p:cNvSpPr>
            <p:nvPr/>
          </p:nvSpPr>
          <p:spPr bwMode="auto">
            <a:xfrm>
              <a:off x="1787" y="1355"/>
              <a:ext cx="61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lgn="ctr" eaLnBrk="1" hangingPunct="1"/>
              <a:r>
                <a:rPr lang="en-US" altLang="zh-CN">
                  <a:solidFill>
                    <a:schemeClr val="tx2"/>
                  </a:solidFill>
                  <a:latin typeface="Tahoma" pitchFamily="34" charset="0"/>
                  <a:ea typeface="宋体" pitchFamily="2" charset="-122"/>
                </a:rPr>
                <a:t>B</a:t>
              </a:r>
              <a:r>
                <a:rPr lang="zh-CN" altLang="en-US">
                  <a:solidFill>
                    <a:schemeClr val="tx2"/>
                  </a:solidFill>
                  <a:latin typeface="Tahoma" pitchFamily="34" charset="0"/>
                  <a:ea typeface="宋体" pitchFamily="2" charset="-122"/>
                </a:rPr>
                <a:t>的公钥</a:t>
              </a:r>
            </a:p>
          </p:txBody>
        </p:sp>
        <p:sp>
          <p:nvSpPr>
            <p:cNvPr id="24589" name="TextBox 27"/>
            <p:cNvSpPr txBox="1">
              <a:spLocks noChangeArrowheads="1"/>
            </p:cNvSpPr>
            <p:nvPr/>
          </p:nvSpPr>
          <p:spPr bwMode="auto">
            <a:xfrm>
              <a:off x="3259" y="1339"/>
              <a:ext cx="61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lgn="ctr" eaLnBrk="1" hangingPunct="1"/>
              <a:r>
                <a:rPr lang="en-US" altLang="zh-CN">
                  <a:solidFill>
                    <a:schemeClr val="tx2"/>
                  </a:solidFill>
                  <a:latin typeface="Tahoma" pitchFamily="34" charset="0"/>
                  <a:ea typeface="宋体" pitchFamily="2" charset="-122"/>
                </a:rPr>
                <a:t>B</a:t>
              </a:r>
              <a:r>
                <a:rPr lang="zh-CN" altLang="en-US">
                  <a:solidFill>
                    <a:schemeClr val="tx2"/>
                  </a:solidFill>
                  <a:latin typeface="Tahoma" pitchFamily="34" charset="0"/>
                  <a:ea typeface="宋体" pitchFamily="2" charset="-122"/>
                </a:rPr>
                <a:t>的私钥</a:t>
              </a:r>
            </a:p>
          </p:txBody>
        </p:sp>
        <p:sp>
          <p:nvSpPr>
            <p:cNvPr id="24590" name="TextBox 28"/>
            <p:cNvSpPr txBox="1">
              <a:spLocks noChangeArrowheads="1"/>
            </p:cNvSpPr>
            <p:nvPr/>
          </p:nvSpPr>
          <p:spPr bwMode="auto">
            <a:xfrm>
              <a:off x="2610" y="1827"/>
              <a:ext cx="46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lgn="ctr" eaLnBrk="1" hangingPunct="1"/>
              <a:r>
                <a:rPr lang="zh-CN" altLang="en-US">
                  <a:solidFill>
                    <a:schemeClr val="tx2"/>
                  </a:solidFill>
                  <a:latin typeface="Tahoma" pitchFamily="34" charset="0"/>
                  <a:ea typeface="宋体" pitchFamily="2" charset="-122"/>
                </a:rPr>
                <a:t>密文</a:t>
              </a:r>
              <a:r>
                <a:rPr lang="en-US" altLang="zh-CN">
                  <a:solidFill>
                    <a:schemeClr val="tx2"/>
                  </a:solidFill>
                  <a:latin typeface="Tahoma" pitchFamily="34" charset="0"/>
                  <a:ea typeface="宋体" pitchFamily="2" charset="-122"/>
                </a:rPr>
                <a:t>C</a:t>
              </a:r>
            </a:p>
          </p:txBody>
        </p:sp>
        <p:sp>
          <p:nvSpPr>
            <p:cNvPr id="24591" name="TextBox 29"/>
            <p:cNvSpPr txBox="1">
              <a:spLocks noChangeArrowheads="1"/>
            </p:cNvSpPr>
            <p:nvPr/>
          </p:nvSpPr>
          <p:spPr bwMode="auto">
            <a:xfrm>
              <a:off x="747" y="1971"/>
              <a:ext cx="45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lgn="ctr" eaLnBrk="1" hangingPunct="1"/>
              <a:r>
                <a:rPr lang="zh-CN" altLang="en-US">
                  <a:solidFill>
                    <a:schemeClr val="tx2"/>
                  </a:solidFill>
                  <a:latin typeface="Tahoma" pitchFamily="34" charset="0"/>
                  <a:ea typeface="宋体" pitchFamily="2" charset="-122"/>
                </a:rPr>
                <a:t>明文</a:t>
              </a:r>
              <a:r>
                <a:rPr lang="en-US" altLang="zh-CN">
                  <a:solidFill>
                    <a:schemeClr val="tx2"/>
                  </a:solidFill>
                  <a:latin typeface="Tahoma" pitchFamily="34" charset="0"/>
                  <a:ea typeface="宋体" pitchFamily="2" charset="-122"/>
                </a:rPr>
                <a:t>P</a:t>
              </a:r>
            </a:p>
          </p:txBody>
        </p:sp>
        <p:sp>
          <p:nvSpPr>
            <p:cNvPr id="24592" name="TextBox 30"/>
            <p:cNvSpPr txBox="1">
              <a:spLocks noChangeArrowheads="1"/>
            </p:cNvSpPr>
            <p:nvPr/>
          </p:nvSpPr>
          <p:spPr bwMode="auto">
            <a:xfrm>
              <a:off x="4406" y="1971"/>
              <a:ext cx="45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algn="ctr" eaLnBrk="1" hangingPunct="1"/>
              <a:r>
                <a:rPr lang="zh-CN" altLang="en-US">
                  <a:solidFill>
                    <a:schemeClr val="tx2"/>
                  </a:solidFill>
                  <a:latin typeface="Tahoma" pitchFamily="34" charset="0"/>
                  <a:ea typeface="宋体" pitchFamily="2" charset="-122"/>
                </a:rPr>
                <a:t>明文</a:t>
              </a:r>
              <a:r>
                <a:rPr lang="en-US" altLang="zh-CN">
                  <a:solidFill>
                    <a:schemeClr val="tx2"/>
                  </a:solidFill>
                  <a:latin typeface="Tahoma" pitchFamily="34" charset="0"/>
                  <a:ea typeface="宋体" pitchFamily="2" charset="-122"/>
                </a:rPr>
                <a:t>P</a:t>
              </a:r>
            </a:p>
          </p:txBody>
        </p:sp>
      </p:grpSp>
      <p:sp>
        <p:nvSpPr>
          <p:cNvPr id="17" name="WordArt 30"/>
          <p:cNvSpPr>
            <a:spLocks noChangeArrowheads="1" noChangeShapeType="1" noTextEdit="1"/>
          </p:cNvSpPr>
          <p:nvPr/>
        </p:nvSpPr>
        <p:spPr bwMode="auto">
          <a:xfrm>
            <a:off x="4009813" y="1950720"/>
            <a:ext cx="5418667" cy="659271"/>
          </a:xfrm>
          <a:prstGeom prst="rect">
            <a:avLst/>
          </a:prstGeom>
        </p:spPr>
        <p:txBody>
          <a:bodyPr wrap="none" lIns="130046" tIns="65023" rIns="130046" bIns="65023" fromWordArt="1">
            <a:prstTxWarp prst="textPlain">
              <a:avLst>
                <a:gd name="adj" fmla="val 50000"/>
              </a:avLst>
            </a:prstTxWarp>
          </a:bodyPr>
          <a:lstStyle/>
          <a:p>
            <a:r>
              <a:rPr lang="zh-CN" altLang="en-US" sz="5100" kern="10">
                <a:ln w="635">
                  <a:solidFill>
                    <a:srgbClr val="333333"/>
                  </a:solidFill>
                  <a:round/>
                  <a:headEnd/>
                  <a:tailEnd type="none" w="sm" len="sm"/>
                </a:ln>
                <a:solidFill>
                  <a:srgbClr val="FF6600"/>
                </a:solidFill>
                <a:latin typeface="方正大黑简体"/>
                <a:ea typeface="方正大黑简体"/>
              </a:rPr>
              <a:t>非对称（公开）密码体制</a:t>
            </a:r>
          </a:p>
        </p:txBody>
      </p:sp>
      <p:sp>
        <p:nvSpPr>
          <p:cNvPr id="20"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21"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22" name="组合 4"/>
          <p:cNvGrpSpPr>
            <a:grpSpLocks/>
          </p:cNvGrpSpPr>
          <p:nvPr/>
        </p:nvGrpSpPr>
        <p:grpSpPr bwMode="auto">
          <a:xfrm>
            <a:off x="8494634" y="129028"/>
            <a:ext cx="4344470" cy="589281"/>
            <a:chOff x="288838" y="21598"/>
            <a:chExt cx="4278985" cy="590400"/>
          </a:xfrm>
        </p:grpSpPr>
        <p:sp>
          <p:nvSpPr>
            <p:cNvPr id="23" name="圆角矩形 22"/>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4"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密码旁路分析相关基础</a:t>
              </a:r>
            </a:p>
          </p:txBody>
        </p:sp>
      </p:grpSp>
      <p:sp>
        <p:nvSpPr>
          <p:cNvPr id="25" name="矩形 24"/>
          <p:cNvSpPr/>
          <p:nvPr/>
        </p:nvSpPr>
        <p:spPr>
          <a:xfrm>
            <a:off x="4809209" y="4184014"/>
            <a:ext cx="2761262" cy="492443"/>
          </a:xfrm>
          <a:prstGeom prst="rect">
            <a:avLst/>
          </a:prstGeom>
        </p:spPr>
        <p:txBody>
          <a:bodyPr wrap="square">
            <a:spAutoFit/>
          </a:bodyPr>
          <a:lstStyle/>
          <a:p>
            <a:r>
              <a:rPr lang="zh-CN" altLang="en-US" dirty="0">
                <a:latin typeface="华文中宋" pitchFamily="2" charset="-122"/>
                <a:ea typeface="华文中宋" pitchFamily="2" charset="-122"/>
              </a:rPr>
              <a:t>加解密密钥不同</a:t>
            </a:r>
            <a:endParaRPr lang="en-US" altLang="zh-CN" dirty="0">
              <a:latin typeface="华文中宋" pitchFamily="2" charset="-122"/>
              <a:ea typeface="华文中宋" pitchFamily="2" charset="-122"/>
            </a:endParaRPr>
          </a:p>
        </p:txBody>
      </p:sp>
      <p:sp>
        <p:nvSpPr>
          <p:cNvPr id="26" name="TextBox 31"/>
          <p:cNvSpPr txBox="1">
            <a:spLocks noChangeArrowheads="1"/>
          </p:cNvSpPr>
          <p:nvPr/>
        </p:nvSpPr>
        <p:spPr bwMode="auto">
          <a:xfrm>
            <a:off x="4231075" y="7480949"/>
            <a:ext cx="1185333" cy="492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zh-CN" altLang="en-US" dirty="0">
                <a:latin typeface="Garamond" pitchFamily="18" charset="0"/>
                <a:ea typeface="宋体" pitchFamily="2" charset="-122"/>
              </a:rPr>
              <a:t>发送者</a:t>
            </a:r>
          </a:p>
        </p:txBody>
      </p:sp>
      <p:sp>
        <p:nvSpPr>
          <p:cNvPr id="27" name="TextBox 31"/>
          <p:cNvSpPr txBox="1">
            <a:spLocks noChangeArrowheads="1"/>
          </p:cNvSpPr>
          <p:nvPr/>
        </p:nvSpPr>
        <p:spPr bwMode="auto">
          <a:xfrm>
            <a:off x="7632587" y="7447785"/>
            <a:ext cx="118494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zh-CN" altLang="en-US" dirty="0">
                <a:latin typeface="Garamond" pitchFamily="18" charset="0"/>
                <a:ea typeface="宋体" pitchFamily="2" charset="-122"/>
              </a:rPr>
              <a:t>接收者</a:t>
            </a:r>
          </a:p>
        </p:txBody>
      </p:sp>
      <p:sp>
        <p:nvSpPr>
          <p:cNvPr id="28" name="矩形 27"/>
          <p:cNvSpPr/>
          <p:nvPr/>
        </p:nvSpPr>
        <p:spPr>
          <a:xfrm>
            <a:off x="957784" y="2597089"/>
            <a:ext cx="11034323" cy="1821974"/>
          </a:xfrm>
          <a:prstGeom prst="rect">
            <a:avLst/>
          </a:prstGeom>
        </p:spPr>
        <p:txBody>
          <a:bodyPr wrap="square">
            <a:spAutoFit/>
          </a:bodyPr>
          <a:lstStyle/>
          <a:p>
            <a:pPr>
              <a:lnSpc>
                <a:spcPct val="150000"/>
              </a:lnSpc>
            </a:pPr>
            <a:r>
              <a:rPr lang="zh-CN" altLang="en-US" sz="2400" dirty="0">
                <a:latin typeface="华文中宋" pitchFamily="2" charset="-122"/>
                <a:ea typeface="华文中宋" pitchFamily="2" charset="-122"/>
              </a:rPr>
              <a:t>源于</a:t>
            </a:r>
            <a:r>
              <a:rPr lang="en-US" altLang="zh-CN" sz="2400" dirty="0" err="1">
                <a:latin typeface="华文中宋" pitchFamily="2" charset="-122"/>
                <a:ea typeface="华文中宋" pitchFamily="2" charset="-122"/>
              </a:rPr>
              <a:t>Diffiee</a:t>
            </a:r>
            <a:r>
              <a:rPr lang="zh-CN" altLang="en-US" sz="2400" dirty="0">
                <a:latin typeface="华文中宋" pitchFamily="2" charset="-122"/>
                <a:ea typeface="华文中宋" pitchFamily="2" charset="-122"/>
              </a:rPr>
              <a:t>和</a:t>
            </a:r>
            <a:r>
              <a:rPr lang="en-US" altLang="zh-CN" sz="2400" dirty="0">
                <a:latin typeface="华文中宋" pitchFamily="2" charset="-122"/>
                <a:ea typeface="华文中宋" pitchFamily="2" charset="-122"/>
              </a:rPr>
              <a:t>Hellman</a:t>
            </a:r>
            <a:r>
              <a:rPr lang="zh-CN" altLang="en-US" sz="2400" dirty="0">
                <a:latin typeface="华文中宋" pitchFamily="2" charset="-122"/>
                <a:ea typeface="华文中宋" pitchFamily="2" charset="-122"/>
              </a:rPr>
              <a:t>于</a:t>
            </a:r>
            <a:r>
              <a:rPr lang="en-US" altLang="zh-CN" sz="2400" dirty="0">
                <a:latin typeface="华文中宋" pitchFamily="2" charset="-122"/>
                <a:ea typeface="华文中宋" pitchFamily="2" charset="-122"/>
              </a:rPr>
              <a:t>1976</a:t>
            </a:r>
            <a:r>
              <a:rPr lang="zh-CN" altLang="en-US" sz="2400" dirty="0">
                <a:latin typeface="华文中宋" pitchFamily="2" charset="-122"/>
                <a:ea typeface="华文中宋" pitchFamily="2" charset="-122"/>
              </a:rPr>
              <a:t>年发表的论文</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密码编码学新方向</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，使得使用不同密钥进行加解密成为可能，解决了在发送者和接收者之间无密钥传输的难题，开创了公钥密码学的新纪元。</a:t>
            </a:r>
          </a:p>
        </p:txBody>
      </p:sp>
      <p:sp>
        <p:nvSpPr>
          <p:cNvPr id="29" name="矩形 204"/>
          <p:cNvSpPr>
            <a:spLocks noChangeArrowheads="1"/>
          </p:cNvSpPr>
          <p:nvPr/>
        </p:nvSpPr>
        <p:spPr bwMode="auto">
          <a:xfrm>
            <a:off x="2204719" y="7975748"/>
            <a:ext cx="8765597" cy="65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zh-CN" altLang="en-US" sz="3400" dirty="0">
                <a:solidFill>
                  <a:srgbClr val="FF0000"/>
                </a:solidFill>
                <a:ea typeface="黑体" pitchFamily="49" charset="-122"/>
              </a:rPr>
              <a:t>通过数学问题求解的计算复杂性确保安全性</a:t>
            </a:r>
          </a:p>
        </p:txBody>
      </p:sp>
    </p:spTree>
    <p:extLst>
      <p:ext uri="{BB962C8B-B14F-4D97-AF65-F5344CB8AC3E}">
        <p14:creationId xmlns:p14="http://schemas.microsoft.com/office/powerpoint/2010/main" val="3212550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内容占位符 2"/>
          <p:cNvSpPr txBox="1">
            <a:spLocks/>
          </p:cNvSpPr>
          <p:nvPr/>
        </p:nvSpPr>
        <p:spPr>
          <a:xfrm>
            <a:off x="4917449" y="1660920"/>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）适用范围</a:t>
            </a:r>
          </a:p>
        </p:txBody>
      </p:sp>
      <p:sp>
        <p:nvSpPr>
          <p:cNvPr id="16" name="AutoShape 5"/>
          <p:cNvSpPr>
            <a:spLocks noChangeArrowheads="1"/>
          </p:cNvSpPr>
          <p:nvPr/>
        </p:nvSpPr>
        <p:spPr bwMode="gray">
          <a:xfrm>
            <a:off x="1868656"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3.1 </a:t>
            </a:r>
            <a:r>
              <a:rPr lang="zh-CN" altLang="en-US" sz="2800" dirty="0">
                <a:solidFill>
                  <a:srgbClr val="000000"/>
                </a:solidFill>
                <a:latin typeface="华文中宋" pitchFamily="2" charset="-122"/>
                <a:ea typeface="华文中宋" pitchFamily="2" charset="-122"/>
              </a:rPr>
              <a:t>计时攻击原理与实例分析</a:t>
            </a:r>
          </a:p>
        </p:txBody>
      </p:sp>
      <p:sp>
        <p:nvSpPr>
          <p:cNvPr id="17"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8"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9" name="组合 4"/>
          <p:cNvGrpSpPr>
            <a:grpSpLocks/>
          </p:cNvGrpSpPr>
          <p:nvPr/>
        </p:nvGrpSpPr>
        <p:grpSpPr bwMode="auto">
          <a:xfrm>
            <a:off x="8494634" y="129028"/>
            <a:ext cx="4344470" cy="589281"/>
            <a:chOff x="288838" y="21598"/>
            <a:chExt cx="4278985" cy="590400"/>
          </a:xfrm>
        </p:grpSpPr>
        <p:sp>
          <p:nvSpPr>
            <p:cNvPr id="20" name="圆角矩形 19"/>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1"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22" name="矩形 3"/>
          <p:cNvSpPr>
            <a:spLocks noChangeArrowheads="1"/>
          </p:cNvSpPr>
          <p:nvPr/>
        </p:nvSpPr>
        <p:spPr bwMode="auto">
          <a:xfrm>
            <a:off x="1865754" y="2620422"/>
            <a:ext cx="9183712"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zh-CN" altLang="en-US" dirty="0">
                <a:latin typeface="华文中宋" pitchFamily="2" charset="-122"/>
                <a:ea typeface="华文中宋" pitchFamily="2" charset="-122"/>
              </a:rPr>
              <a:t>密码算法处理不同秘密信息时，指令的执行时间存在差异。</a:t>
            </a:r>
          </a:p>
        </p:txBody>
      </p:sp>
      <p:graphicFrame>
        <p:nvGraphicFramePr>
          <p:cNvPr id="23" name="图示 22"/>
          <p:cNvGraphicFramePr/>
          <p:nvPr>
            <p:extLst>
              <p:ext uri="{D42A27DB-BD31-4B8C-83A1-F6EECF244321}">
                <p14:modId xmlns:p14="http://schemas.microsoft.com/office/powerpoint/2010/main" val="3551518724"/>
              </p:ext>
            </p:extLst>
          </p:nvPr>
        </p:nvGraphicFramePr>
        <p:xfrm>
          <a:off x="3988290" y="3436640"/>
          <a:ext cx="6186518" cy="4660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矩形 23"/>
          <p:cNvSpPr/>
          <p:nvPr/>
        </p:nvSpPr>
        <p:spPr>
          <a:xfrm>
            <a:off x="2116082" y="5257770"/>
            <a:ext cx="2174826"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lnSpc>
                <a:spcPct val="150000"/>
              </a:lnSpc>
              <a:spcBef>
                <a:spcPts val="0"/>
              </a:spcBef>
              <a:spcAft>
                <a:spcPts val="0"/>
              </a:spcAft>
              <a:defRPr/>
            </a:pPr>
            <a:r>
              <a:rPr lang="zh-CN" altLang="en-US" sz="3400" kern="0" spc="71" baseline="30000" dirty="0">
                <a:ln w="11430"/>
                <a:solidFill>
                  <a:srgbClr val="FF0000"/>
                </a:solidFill>
                <a:effectLst>
                  <a:outerShdw blurRad="76200" dist="50800" dir="5400000" algn="tl" rotWithShape="0">
                    <a:srgbClr val="000000">
                      <a:alpha val="65000"/>
                    </a:srgbClr>
                  </a:outerShdw>
                </a:effectLst>
                <a:latin typeface="Times New Roman" pitchFamily="18" charset="0"/>
                <a:ea typeface="方正大黑简体" pitchFamily="2" charset="-122"/>
                <a:cs typeface="Times New Roman" pitchFamily="18" charset="0"/>
              </a:rPr>
              <a:t>时间差异根源</a:t>
            </a:r>
          </a:p>
        </p:txBody>
      </p:sp>
      <p:sp>
        <p:nvSpPr>
          <p:cNvPr id="25" name="矩形 24"/>
          <p:cNvSpPr/>
          <p:nvPr/>
        </p:nvSpPr>
        <p:spPr>
          <a:xfrm>
            <a:off x="1323994" y="6769799"/>
            <a:ext cx="2966914" cy="1423978"/>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lnSpc>
                <a:spcPct val="150000"/>
              </a:lnSpc>
              <a:spcBef>
                <a:spcPts val="0"/>
              </a:spcBef>
              <a:spcAft>
                <a:spcPts val="0"/>
              </a:spcAft>
              <a:defRPr/>
            </a:pPr>
            <a:r>
              <a:rPr lang="zh-CN" altLang="en-US" sz="2800" kern="0" spc="71" baseline="30000" dirty="0">
                <a:ln w="11430"/>
                <a:solidFill>
                  <a:srgbClr val="FF0000"/>
                </a:solidFill>
                <a:effectLst>
                  <a:outerShdw blurRad="76200" dist="50800" dir="5400000" algn="tl" rotWithShape="0">
                    <a:srgbClr val="000000">
                      <a:alpha val="65000"/>
                    </a:srgbClr>
                  </a:outerShdw>
                </a:effectLst>
                <a:latin typeface="Times New Roman" pitchFamily="18" charset="0"/>
                <a:ea typeface="方正大黑简体" pitchFamily="2" charset="-122"/>
                <a:cs typeface="Times New Roman" pitchFamily="18" charset="0"/>
              </a:rPr>
              <a:t>基于</a:t>
            </a:r>
            <a:r>
              <a:rPr lang="en-US" altLang="zh-CN" sz="2800" kern="0" spc="71" baseline="30000" dirty="0">
                <a:ln w="11430"/>
                <a:solidFill>
                  <a:srgbClr val="FF0000"/>
                </a:solidFill>
                <a:effectLst>
                  <a:outerShdw blurRad="76200" dist="50800" dir="5400000" algn="tl" rotWithShape="0">
                    <a:srgbClr val="000000">
                      <a:alpha val="65000"/>
                    </a:srgbClr>
                  </a:outerShdw>
                </a:effectLst>
                <a:latin typeface="Times New Roman" pitchFamily="18" charset="0"/>
                <a:ea typeface="方正大黑简体" pitchFamily="2" charset="-122"/>
                <a:cs typeface="Times New Roman" pitchFamily="18" charset="0"/>
              </a:rPr>
              <a:t>Cache</a:t>
            </a:r>
            <a:r>
              <a:rPr lang="zh-CN" altLang="en-US" sz="2800" kern="0" spc="71" baseline="30000" dirty="0">
                <a:ln w="11430"/>
                <a:solidFill>
                  <a:srgbClr val="FF0000"/>
                </a:solidFill>
                <a:effectLst>
                  <a:outerShdw blurRad="76200" dist="50800" dir="5400000" algn="tl" rotWithShape="0">
                    <a:srgbClr val="000000">
                      <a:alpha val="65000"/>
                    </a:srgbClr>
                  </a:outerShdw>
                </a:effectLst>
                <a:latin typeface="Times New Roman" pitchFamily="18" charset="0"/>
                <a:ea typeface="方正大黑简体" pitchFamily="2" charset="-122"/>
                <a:cs typeface="Times New Roman" pitchFamily="18" charset="0"/>
              </a:rPr>
              <a:t>命中、失效的时间差异的密钥分析在后面</a:t>
            </a:r>
            <a:r>
              <a:rPr lang="en-US" altLang="zh-CN" sz="2800" kern="0" spc="71" baseline="30000" dirty="0">
                <a:ln w="11430"/>
                <a:solidFill>
                  <a:srgbClr val="FF0000"/>
                </a:solidFill>
                <a:effectLst>
                  <a:outerShdw blurRad="76200" dist="50800" dir="5400000" algn="tl" rotWithShape="0">
                    <a:srgbClr val="000000">
                      <a:alpha val="65000"/>
                    </a:srgbClr>
                  </a:outerShdw>
                </a:effectLst>
                <a:latin typeface="Times New Roman" pitchFamily="18" charset="0"/>
                <a:ea typeface="方正大黑简体" pitchFamily="2" charset="-122"/>
                <a:cs typeface="Times New Roman" pitchFamily="18" charset="0"/>
              </a:rPr>
              <a:t>4.3Cache</a:t>
            </a:r>
            <a:r>
              <a:rPr lang="zh-CN" altLang="en-US" sz="2800" kern="0" spc="71" baseline="30000" dirty="0">
                <a:ln w="11430"/>
                <a:solidFill>
                  <a:srgbClr val="FF0000"/>
                </a:solidFill>
                <a:effectLst>
                  <a:outerShdw blurRad="76200" dist="50800" dir="5400000" algn="tl" rotWithShape="0">
                    <a:srgbClr val="000000">
                      <a:alpha val="65000"/>
                    </a:srgbClr>
                  </a:outerShdw>
                </a:effectLst>
                <a:latin typeface="Times New Roman" pitchFamily="18" charset="0"/>
                <a:ea typeface="方正大黑简体" pitchFamily="2" charset="-122"/>
                <a:cs typeface="Times New Roman" pitchFamily="18" charset="0"/>
              </a:rPr>
              <a:t>分析进行介绍。</a:t>
            </a:r>
          </a:p>
        </p:txBody>
      </p:sp>
      <p:cxnSp>
        <p:nvCxnSpPr>
          <p:cNvPr id="26" name="直接箭头连接符 25"/>
          <p:cNvCxnSpPr/>
          <p:nvPr/>
        </p:nvCxnSpPr>
        <p:spPr bwMode="auto">
          <a:xfrm flipH="1">
            <a:off x="4290908" y="7325072"/>
            <a:ext cx="1065534" cy="156716"/>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37232330"/>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91" name="Freeform 4"/>
          <p:cNvSpPr>
            <a:spLocks/>
          </p:cNvSpPr>
          <p:nvPr/>
        </p:nvSpPr>
        <p:spPr bwMode="gray">
          <a:xfrm rot="7642760" flipH="1" flipV="1">
            <a:off x="1985945" y="4333779"/>
            <a:ext cx="1820601" cy="665130"/>
          </a:xfrm>
          <a:custGeom>
            <a:avLst/>
            <a:gdLst>
              <a:gd name="T0" fmla="*/ 0 w 1286"/>
              <a:gd name="T1" fmla="*/ 23 h 470"/>
              <a:gd name="T2" fmla="*/ 1 w 1286"/>
              <a:gd name="T3" fmla="*/ 38 h 470"/>
              <a:gd name="T4" fmla="*/ 52 w 1286"/>
              <a:gd name="T5" fmla="*/ 16 h 470"/>
              <a:gd name="T6" fmla="*/ 102 w 1286"/>
              <a:gd name="T7" fmla="*/ 34 h 470"/>
              <a:gd name="T8" fmla="*/ 102 w 1286"/>
              <a:gd name="T9" fmla="*/ 0 h 470"/>
              <a:gd name="T10" fmla="*/ 92 w 1286"/>
              <a:gd name="T11" fmla="*/ 13 h 470"/>
              <a:gd name="T12" fmla="*/ 53 w 1286"/>
              <a:gd name="T13" fmla="*/ 3 h 470"/>
              <a:gd name="T14" fmla="*/ 0 w 1286"/>
              <a:gd name="T15" fmla="*/ 23 h 470"/>
              <a:gd name="T16" fmla="*/ 0 60000 65536"/>
              <a:gd name="T17" fmla="*/ 0 60000 65536"/>
              <a:gd name="T18" fmla="*/ 0 60000 65536"/>
              <a:gd name="T19" fmla="*/ 0 60000 65536"/>
              <a:gd name="T20" fmla="*/ 0 60000 65536"/>
              <a:gd name="T21" fmla="*/ 0 60000 65536"/>
              <a:gd name="T22" fmla="*/ 0 60000 65536"/>
              <a:gd name="T23" fmla="*/ 0 60000 65536"/>
              <a:gd name="T24" fmla="*/ 0 w 1286"/>
              <a:gd name="T25" fmla="*/ 0 h 470"/>
              <a:gd name="T26" fmla="*/ 1286 w 1286"/>
              <a:gd name="T27" fmla="*/ 470 h 4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6" h="470">
                <a:moveTo>
                  <a:pt x="0" y="291"/>
                </a:moveTo>
                <a:lnTo>
                  <a:pt x="6" y="470"/>
                </a:lnTo>
                <a:cubicBezTo>
                  <a:pt x="252" y="201"/>
                  <a:pt x="573" y="202"/>
                  <a:pt x="660" y="201"/>
                </a:cubicBezTo>
                <a:cubicBezTo>
                  <a:pt x="748" y="199"/>
                  <a:pt x="1051" y="212"/>
                  <a:pt x="1286" y="431"/>
                </a:cubicBezTo>
                <a:lnTo>
                  <a:pt x="1286" y="0"/>
                </a:lnTo>
                <a:lnTo>
                  <a:pt x="1163" y="168"/>
                </a:lnTo>
                <a:cubicBezTo>
                  <a:pt x="1125" y="136"/>
                  <a:pt x="895" y="45"/>
                  <a:pt x="666" y="39"/>
                </a:cubicBezTo>
                <a:cubicBezTo>
                  <a:pt x="437" y="33"/>
                  <a:pt x="144" y="119"/>
                  <a:pt x="0" y="291"/>
                </a:cubicBezTo>
                <a:close/>
              </a:path>
            </a:pathLst>
          </a:custGeom>
          <a:gradFill rotWithShape="1">
            <a:gsLst>
              <a:gs pos="0">
                <a:srgbClr val="FFFFFF"/>
              </a:gs>
              <a:gs pos="100000">
                <a:srgbClr val="338899"/>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75792" name="Freeform 5"/>
          <p:cNvSpPr>
            <a:spLocks/>
          </p:cNvSpPr>
          <p:nvPr/>
        </p:nvSpPr>
        <p:spPr bwMode="gray">
          <a:xfrm rot="14031870" flipH="1" flipV="1">
            <a:off x="7512423" y="4026617"/>
            <a:ext cx="1883661" cy="687505"/>
          </a:xfrm>
          <a:custGeom>
            <a:avLst/>
            <a:gdLst>
              <a:gd name="T0" fmla="*/ 0 w 1286"/>
              <a:gd name="T1" fmla="*/ 29 h 470"/>
              <a:gd name="T2" fmla="*/ 1 w 1286"/>
              <a:gd name="T3" fmla="*/ 47 h 470"/>
              <a:gd name="T4" fmla="*/ 66 w 1286"/>
              <a:gd name="T5" fmla="*/ 20 h 470"/>
              <a:gd name="T6" fmla="*/ 129 w 1286"/>
              <a:gd name="T7" fmla="*/ 43 h 470"/>
              <a:gd name="T8" fmla="*/ 129 w 1286"/>
              <a:gd name="T9" fmla="*/ 0 h 470"/>
              <a:gd name="T10" fmla="*/ 117 w 1286"/>
              <a:gd name="T11" fmla="*/ 17 h 470"/>
              <a:gd name="T12" fmla="*/ 67 w 1286"/>
              <a:gd name="T13" fmla="*/ 4 h 470"/>
              <a:gd name="T14" fmla="*/ 0 w 1286"/>
              <a:gd name="T15" fmla="*/ 29 h 470"/>
              <a:gd name="T16" fmla="*/ 0 60000 65536"/>
              <a:gd name="T17" fmla="*/ 0 60000 65536"/>
              <a:gd name="T18" fmla="*/ 0 60000 65536"/>
              <a:gd name="T19" fmla="*/ 0 60000 65536"/>
              <a:gd name="T20" fmla="*/ 0 60000 65536"/>
              <a:gd name="T21" fmla="*/ 0 60000 65536"/>
              <a:gd name="T22" fmla="*/ 0 60000 65536"/>
              <a:gd name="T23" fmla="*/ 0 60000 65536"/>
              <a:gd name="T24" fmla="*/ 0 w 1286"/>
              <a:gd name="T25" fmla="*/ 0 h 470"/>
              <a:gd name="T26" fmla="*/ 1286 w 1286"/>
              <a:gd name="T27" fmla="*/ 470 h 4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6" h="470">
                <a:moveTo>
                  <a:pt x="0" y="291"/>
                </a:moveTo>
                <a:lnTo>
                  <a:pt x="6" y="470"/>
                </a:lnTo>
                <a:cubicBezTo>
                  <a:pt x="252" y="201"/>
                  <a:pt x="573" y="202"/>
                  <a:pt x="660" y="201"/>
                </a:cubicBezTo>
                <a:cubicBezTo>
                  <a:pt x="748" y="199"/>
                  <a:pt x="1051" y="212"/>
                  <a:pt x="1286" y="431"/>
                </a:cubicBezTo>
                <a:lnTo>
                  <a:pt x="1286" y="0"/>
                </a:lnTo>
                <a:lnTo>
                  <a:pt x="1163" y="168"/>
                </a:lnTo>
                <a:cubicBezTo>
                  <a:pt x="1125" y="136"/>
                  <a:pt x="895" y="45"/>
                  <a:pt x="666" y="39"/>
                </a:cubicBezTo>
                <a:cubicBezTo>
                  <a:pt x="437" y="33"/>
                  <a:pt x="144" y="119"/>
                  <a:pt x="0" y="291"/>
                </a:cubicBezTo>
                <a:close/>
              </a:path>
            </a:pathLst>
          </a:custGeom>
          <a:gradFill rotWithShape="1">
            <a:gsLst>
              <a:gs pos="0">
                <a:srgbClr val="FFFFFF"/>
              </a:gs>
              <a:gs pos="100000">
                <a:srgbClr val="338899"/>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75793" name="Oval 6"/>
          <p:cNvSpPr>
            <a:spLocks noChangeArrowheads="1"/>
          </p:cNvSpPr>
          <p:nvPr/>
        </p:nvSpPr>
        <p:spPr bwMode="gray">
          <a:xfrm>
            <a:off x="3629516" y="3866485"/>
            <a:ext cx="4430134" cy="4430468"/>
          </a:xfrm>
          <a:prstGeom prst="ellipse">
            <a:avLst/>
          </a:prstGeom>
          <a:solidFill>
            <a:schemeClr val="accent2">
              <a:alpha val="20000"/>
            </a:schemeClr>
          </a:solidFill>
          <a:ln w="9525" algn="ctr">
            <a:solidFill>
              <a:schemeClr val="accent2"/>
            </a:solidFill>
            <a:prstDash val="lgDash"/>
            <a:round/>
            <a:headEnd/>
            <a:tailEnd/>
          </a:ln>
        </p:spPr>
        <p:txBody>
          <a:bodyPr wrap="none" anchor="ctr"/>
          <a:lstStyle/>
          <a:p>
            <a:endParaRPr lang="zh-CN" altLang="en-US">
              <a:ea typeface="宋体" pitchFamily="2" charset="-122"/>
            </a:endParaRPr>
          </a:p>
        </p:txBody>
      </p:sp>
      <p:sp>
        <p:nvSpPr>
          <p:cNvPr id="75794" name="WordArt 7"/>
          <p:cNvSpPr>
            <a:spLocks noChangeArrowheads="1" noChangeShapeType="1" noTextEdit="1"/>
          </p:cNvSpPr>
          <p:nvPr/>
        </p:nvSpPr>
        <p:spPr bwMode="gray">
          <a:xfrm>
            <a:off x="5130636" y="5774556"/>
            <a:ext cx="1515358" cy="557368"/>
          </a:xfrm>
          <a:prstGeom prst="rect">
            <a:avLst/>
          </a:prstGeom>
        </p:spPr>
        <p:txBody>
          <a:bodyPr wrap="none" fromWordArt="1">
            <a:prstTxWarp prst="textPlain">
              <a:avLst>
                <a:gd name="adj" fmla="val 50000"/>
              </a:avLst>
            </a:prstTxWarp>
          </a:bodyPr>
          <a:lstStyle/>
          <a:p>
            <a:r>
              <a:rPr lang="zh-CN" altLang="en-US" sz="2800" b="1" kern="10" dirty="0">
                <a:ln w="22225">
                  <a:solidFill>
                    <a:srgbClr val="000000"/>
                  </a:solidFill>
                  <a:round/>
                  <a:headEnd/>
                  <a:tailEnd/>
                </a:ln>
                <a:solidFill>
                  <a:srgbClr val="FFFFFF"/>
                </a:solidFill>
                <a:effectLst>
                  <a:outerShdw dist="45791" dir="3378596" algn="ctr" rotWithShape="0">
                    <a:srgbClr val="000000">
                      <a:alpha val="50000"/>
                    </a:srgbClr>
                  </a:outerShdw>
                </a:effectLst>
                <a:latin typeface="Arial Black"/>
              </a:rPr>
              <a:t>计时器</a:t>
            </a:r>
          </a:p>
        </p:txBody>
      </p:sp>
      <p:grpSp>
        <p:nvGrpSpPr>
          <p:cNvPr id="75795" name="Group 8"/>
          <p:cNvGrpSpPr>
            <a:grpSpLocks/>
          </p:cNvGrpSpPr>
          <p:nvPr/>
        </p:nvGrpSpPr>
        <p:grpSpPr bwMode="auto">
          <a:xfrm>
            <a:off x="3865465" y="2356520"/>
            <a:ext cx="3952135" cy="2176584"/>
            <a:chOff x="336" y="1535"/>
            <a:chExt cx="1392" cy="720"/>
          </a:xfrm>
        </p:grpSpPr>
        <p:sp>
          <p:nvSpPr>
            <p:cNvPr id="71721" name="AutoShape 9"/>
            <p:cNvSpPr>
              <a:spLocks noChangeArrowheads="1"/>
            </p:cNvSpPr>
            <p:nvPr/>
          </p:nvSpPr>
          <p:spPr bwMode="gray">
            <a:xfrm>
              <a:off x="336" y="1535"/>
              <a:ext cx="1392" cy="720"/>
            </a:xfrm>
            <a:prstGeom prst="roundRect">
              <a:avLst>
                <a:gd name="adj" fmla="val 16667"/>
              </a:avLst>
            </a:prstGeom>
            <a:solidFill>
              <a:srgbClr val="FF9900"/>
            </a:solidFill>
            <a:ln w="9525">
              <a:noFill/>
              <a:round/>
              <a:headEnd/>
              <a:tailEnd/>
            </a:ln>
            <a:effectLst>
              <a:outerShdw dist="45791" dir="2021404" algn="ctr" rotWithShape="0">
                <a:srgbClr val="DDDDDD"/>
              </a:outerShdw>
            </a:effectLst>
          </p:spPr>
          <p:txBody>
            <a:bodyPr wrap="none" anchor="ctr"/>
            <a:lstStyle/>
            <a:p>
              <a:pPr>
                <a:defRPr/>
              </a:pPr>
              <a:endParaRPr lang="zh-CN" altLang="en-US">
                <a:ea typeface="宋体" pitchFamily="2" charset="-122"/>
              </a:endParaRPr>
            </a:p>
          </p:txBody>
        </p:sp>
        <p:sp>
          <p:nvSpPr>
            <p:cNvPr id="75818" name="Rectangle 10"/>
            <p:cNvSpPr>
              <a:spLocks noChangeArrowheads="1"/>
            </p:cNvSpPr>
            <p:nvPr/>
          </p:nvSpPr>
          <p:spPr bwMode="gray">
            <a:xfrm>
              <a:off x="336" y="1536"/>
              <a:ext cx="258" cy="336"/>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grpSp>
      <p:grpSp>
        <p:nvGrpSpPr>
          <p:cNvPr id="75796" name="Group 11"/>
          <p:cNvGrpSpPr>
            <a:grpSpLocks/>
          </p:cNvGrpSpPr>
          <p:nvPr/>
        </p:nvGrpSpPr>
        <p:grpSpPr bwMode="auto">
          <a:xfrm>
            <a:off x="3956996" y="2450093"/>
            <a:ext cx="3771106" cy="1977234"/>
            <a:chOff x="2190" y="1344"/>
            <a:chExt cx="1392" cy="720"/>
          </a:xfrm>
        </p:grpSpPr>
        <p:sp>
          <p:nvSpPr>
            <p:cNvPr id="75815" name="AutoShape 12"/>
            <p:cNvSpPr>
              <a:spLocks noChangeArrowheads="1"/>
            </p:cNvSpPr>
            <p:nvPr/>
          </p:nvSpPr>
          <p:spPr bwMode="gray">
            <a:xfrm>
              <a:off x="2190" y="1344"/>
              <a:ext cx="1392" cy="720"/>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75816" name="Rectangle 13"/>
            <p:cNvSpPr>
              <a:spLocks noChangeArrowheads="1"/>
            </p:cNvSpPr>
            <p:nvPr/>
          </p:nvSpPr>
          <p:spPr bwMode="gray">
            <a:xfrm>
              <a:off x="2190" y="1344"/>
              <a:ext cx="258" cy="3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grpSp>
      <p:sp>
        <p:nvSpPr>
          <p:cNvPr id="75797" name="Line 14"/>
          <p:cNvSpPr>
            <a:spLocks noChangeShapeType="1"/>
          </p:cNvSpPr>
          <p:nvPr/>
        </p:nvSpPr>
        <p:spPr bwMode="gray">
          <a:xfrm>
            <a:off x="4225489" y="3206812"/>
            <a:ext cx="3382605" cy="0"/>
          </a:xfrm>
          <a:prstGeom prst="line">
            <a:avLst/>
          </a:prstGeom>
          <a:noFill/>
          <a:ln w="12700">
            <a:solidFill>
              <a:srgbClr val="FF99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5798" name="Group 15"/>
          <p:cNvGrpSpPr>
            <a:grpSpLocks/>
          </p:cNvGrpSpPr>
          <p:nvPr/>
        </p:nvGrpSpPr>
        <p:grpSpPr bwMode="auto">
          <a:xfrm>
            <a:off x="653719" y="6626882"/>
            <a:ext cx="3952135" cy="2174550"/>
            <a:chOff x="336" y="1536"/>
            <a:chExt cx="1392" cy="720"/>
          </a:xfrm>
        </p:grpSpPr>
        <p:sp>
          <p:nvSpPr>
            <p:cNvPr id="71717" name="AutoShape 16"/>
            <p:cNvSpPr>
              <a:spLocks noChangeArrowheads="1"/>
            </p:cNvSpPr>
            <p:nvPr/>
          </p:nvSpPr>
          <p:spPr bwMode="gray">
            <a:xfrm>
              <a:off x="336" y="1536"/>
              <a:ext cx="1392" cy="720"/>
            </a:xfrm>
            <a:prstGeom prst="roundRect">
              <a:avLst>
                <a:gd name="adj" fmla="val 16667"/>
              </a:avLst>
            </a:prstGeom>
            <a:solidFill>
              <a:schemeClr val="accent1"/>
            </a:solidFill>
            <a:ln w="9525">
              <a:noFill/>
              <a:round/>
              <a:headEnd/>
              <a:tailEnd/>
            </a:ln>
            <a:effectLst>
              <a:outerShdw dist="45791" dir="2021404" algn="ctr" rotWithShape="0">
                <a:srgbClr val="DDDDDD"/>
              </a:outerShdw>
            </a:effectLst>
          </p:spPr>
          <p:txBody>
            <a:bodyPr wrap="none" anchor="ctr"/>
            <a:lstStyle/>
            <a:p>
              <a:pPr>
                <a:defRPr/>
              </a:pPr>
              <a:endParaRPr lang="zh-CN" altLang="en-US">
                <a:ea typeface="宋体" pitchFamily="2" charset="-122"/>
              </a:endParaRPr>
            </a:p>
          </p:txBody>
        </p:sp>
        <p:sp>
          <p:nvSpPr>
            <p:cNvPr id="75814" name="Rectangle 17"/>
            <p:cNvSpPr>
              <a:spLocks noChangeArrowheads="1"/>
            </p:cNvSpPr>
            <p:nvPr/>
          </p:nvSpPr>
          <p:spPr bwMode="gray">
            <a:xfrm>
              <a:off x="336" y="1536"/>
              <a:ext cx="258" cy="3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grpSp>
      <p:grpSp>
        <p:nvGrpSpPr>
          <p:cNvPr id="75799" name="Group 18"/>
          <p:cNvGrpSpPr>
            <a:grpSpLocks/>
          </p:cNvGrpSpPr>
          <p:nvPr/>
        </p:nvGrpSpPr>
        <p:grpSpPr bwMode="auto">
          <a:xfrm>
            <a:off x="745251" y="6722489"/>
            <a:ext cx="3771106" cy="1977234"/>
            <a:chOff x="2190" y="1344"/>
            <a:chExt cx="1392" cy="720"/>
          </a:xfrm>
        </p:grpSpPr>
        <p:sp>
          <p:nvSpPr>
            <p:cNvPr id="75811" name="AutoShape 19"/>
            <p:cNvSpPr>
              <a:spLocks noChangeArrowheads="1"/>
            </p:cNvSpPr>
            <p:nvPr/>
          </p:nvSpPr>
          <p:spPr bwMode="gray">
            <a:xfrm>
              <a:off x="2190" y="1344"/>
              <a:ext cx="1392" cy="720"/>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75812" name="Rectangle 20"/>
            <p:cNvSpPr>
              <a:spLocks noChangeArrowheads="1"/>
            </p:cNvSpPr>
            <p:nvPr/>
          </p:nvSpPr>
          <p:spPr bwMode="gray">
            <a:xfrm>
              <a:off x="2190" y="1344"/>
              <a:ext cx="258" cy="3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grpSp>
      <p:sp>
        <p:nvSpPr>
          <p:cNvPr id="75800" name="Line 21"/>
          <p:cNvSpPr>
            <a:spLocks noChangeShapeType="1"/>
          </p:cNvSpPr>
          <p:nvPr/>
        </p:nvSpPr>
        <p:spPr bwMode="gray">
          <a:xfrm>
            <a:off x="1013744" y="7479208"/>
            <a:ext cx="3382605" cy="0"/>
          </a:xfrm>
          <a:prstGeom prst="line">
            <a:avLst/>
          </a:prstGeom>
          <a:noFill/>
          <a:ln w="12700">
            <a:solidFill>
              <a:schemeClr val="accent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5801" name="Group 22"/>
          <p:cNvGrpSpPr>
            <a:grpSpLocks/>
          </p:cNvGrpSpPr>
          <p:nvPr/>
        </p:nvGrpSpPr>
        <p:grpSpPr bwMode="auto">
          <a:xfrm>
            <a:off x="7427065" y="6663498"/>
            <a:ext cx="3952135" cy="2174550"/>
            <a:chOff x="336" y="1536"/>
            <a:chExt cx="1392" cy="720"/>
          </a:xfrm>
        </p:grpSpPr>
        <p:sp>
          <p:nvSpPr>
            <p:cNvPr id="71713" name="AutoShape 23"/>
            <p:cNvSpPr>
              <a:spLocks noChangeArrowheads="1"/>
            </p:cNvSpPr>
            <p:nvPr/>
          </p:nvSpPr>
          <p:spPr bwMode="gray">
            <a:xfrm>
              <a:off x="336" y="1536"/>
              <a:ext cx="1392" cy="720"/>
            </a:xfrm>
            <a:prstGeom prst="roundRect">
              <a:avLst>
                <a:gd name="adj" fmla="val 16667"/>
              </a:avLst>
            </a:prstGeom>
            <a:solidFill>
              <a:schemeClr val="hlink"/>
            </a:solidFill>
            <a:ln w="9525">
              <a:noFill/>
              <a:round/>
              <a:headEnd/>
              <a:tailEnd/>
            </a:ln>
            <a:effectLst>
              <a:outerShdw dist="45791" dir="2021404" algn="ctr" rotWithShape="0">
                <a:srgbClr val="DDDDDD"/>
              </a:outerShdw>
            </a:effectLst>
          </p:spPr>
          <p:txBody>
            <a:bodyPr wrap="none" anchor="ctr"/>
            <a:lstStyle/>
            <a:p>
              <a:pPr>
                <a:defRPr/>
              </a:pPr>
              <a:endParaRPr lang="zh-CN" altLang="en-US">
                <a:ea typeface="宋体" pitchFamily="2" charset="-122"/>
              </a:endParaRPr>
            </a:p>
          </p:txBody>
        </p:sp>
        <p:sp>
          <p:nvSpPr>
            <p:cNvPr id="75810" name="Rectangle 24"/>
            <p:cNvSpPr>
              <a:spLocks noChangeArrowheads="1"/>
            </p:cNvSpPr>
            <p:nvPr/>
          </p:nvSpPr>
          <p:spPr bwMode="gray">
            <a:xfrm>
              <a:off x="336" y="1536"/>
              <a:ext cx="258" cy="33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grpSp>
      <p:grpSp>
        <p:nvGrpSpPr>
          <p:cNvPr id="75802" name="Group 25"/>
          <p:cNvGrpSpPr>
            <a:grpSpLocks/>
          </p:cNvGrpSpPr>
          <p:nvPr/>
        </p:nvGrpSpPr>
        <p:grpSpPr bwMode="auto">
          <a:xfrm>
            <a:off x="7518596" y="6759105"/>
            <a:ext cx="3771106" cy="1977234"/>
            <a:chOff x="2190" y="1344"/>
            <a:chExt cx="1392" cy="720"/>
          </a:xfrm>
        </p:grpSpPr>
        <p:sp>
          <p:nvSpPr>
            <p:cNvPr id="75807" name="AutoShape 26"/>
            <p:cNvSpPr>
              <a:spLocks noChangeArrowheads="1"/>
            </p:cNvSpPr>
            <p:nvPr/>
          </p:nvSpPr>
          <p:spPr bwMode="gray">
            <a:xfrm>
              <a:off x="2190" y="1344"/>
              <a:ext cx="1392" cy="720"/>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75808" name="Rectangle 27"/>
            <p:cNvSpPr>
              <a:spLocks noChangeArrowheads="1"/>
            </p:cNvSpPr>
            <p:nvPr/>
          </p:nvSpPr>
          <p:spPr bwMode="gray">
            <a:xfrm>
              <a:off x="2190" y="1344"/>
              <a:ext cx="258" cy="3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grpSp>
      <p:sp>
        <p:nvSpPr>
          <p:cNvPr id="75803" name="Line 28"/>
          <p:cNvSpPr>
            <a:spLocks noChangeShapeType="1"/>
          </p:cNvSpPr>
          <p:nvPr/>
        </p:nvSpPr>
        <p:spPr bwMode="gray">
          <a:xfrm>
            <a:off x="7787089" y="7515824"/>
            <a:ext cx="3382605" cy="0"/>
          </a:xfrm>
          <a:prstGeom prst="line">
            <a:avLst/>
          </a:prstGeom>
          <a:noFill/>
          <a:ln w="12700">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4" name="Freeform 29"/>
          <p:cNvSpPr>
            <a:spLocks/>
          </p:cNvSpPr>
          <p:nvPr/>
        </p:nvSpPr>
        <p:spPr bwMode="gray">
          <a:xfrm flipH="1" flipV="1">
            <a:off x="4961811" y="8433244"/>
            <a:ext cx="2074718" cy="758753"/>
          </a:xfrm>
          <a:custGeom>
            <a:avLst/>
            <a:gdLst>
              <a:gd name="T0" fmla="*/ 0 w 1286"/>
              <a:gd name="T1" fmla="*/ 57 h 470"/>
              <a:gd name="T2" fmla="*/ 2 w 1286"/>
              <a:gd name="T3" fmla="*/ 93 h 470"/>
              <a:gd name="T4" fmla="*/ 130 w 1286"/>
              <a:gd name="T5" fmla="*/ 40 h 470"/>
              <a:gd name="T6" fmla="*/ 254 w 1286"/>
              <a:gd name="T7" fmla="*/ 86 h 470"/>
              <a:gd name="T8" fmla="*/ 254 w 1286"/>
              <a:gd name="T9" fmla="*/ 0 h 470"/>
              <a:gd name="T10" fmla="*/ 230 w 1286"/>
              <a:gd name="T11" fmla="*/ 33 h 470"/>
              <a:gd name="T12" fmla="*/ 132 w 1286"/>
              <a:gd name="T13" fmla="*/ 8 h 470"/>
              <a:gd name="T14" fmla="*/ 0 w 1286"/>
              <a:gd name="T15" fmla="*/ 57 h 470"/>
              <a:gd name="T16" fmla="*/ 0 60000 65536"/>
              <a:gd name="T17" fmla="*/ 0 60000 65536"/>
              <a:gd name="T18" fmla="*/ 0 60000 65536"/>
              <a:gd name="T19" fmla="*/ 0 60000 65536"/>
              <a:gd name="T20" fmla="*/ 0 60000 65536"/>
              <a:gd name="T21" fmla="*/ 0 60000 65536"/>
              <a:gd name="T22" fmla="*/ 0 60000 65536"/>
              <a:gd name="T23" fmla="*/ 0 60000 65536"/>
              <a:gd name="T24" fmla="*/ 0 w 1286"/>
              <a:gd name="T25" fmla="*/ 0 h 470"/>
              <a:gd name="T26" fmla="*/ 1286 w 1286"/>
              <a:gd name="T27" fmla="*/ 470 h 4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6" h="470">
                <a:moveTo>
                  <a:pt x="0" y="291"/>
                </a:moveTo>
                <a:lnTo>
                  <a:pt x="6" y="470"/>
                </a:lnTo>
                <a:cubicBezTo>
                  <a:pt x="252" y="201"/>
                  <a:pt x="573" y="202"/>
                  <a:pt x="660" y="201"/>
                </a:cubicBezTo>
                <a:cubicBezTo>
                  <a:pt x="748" y="199"/>
                  <a:pt x="1051" y="212"/>
                  <a:pt x="1286" y="431"/>
                </a:cubicBezTo>
                <a:lnTo>
                  <a:pt x="1286" y="0"/>
                </a:lnTo>
                <a:lnTo>
                  <a:pt x="1163" y="168"/>
                </a:lnTo>
                <a:cubicBezTo>
                  <a:pt x="1125" y="136"/>
                  <a:pt x="895" y="45"/>
                  <a:pt x="666" y="39"/>
                </a:cubicBezTo>
                <a:cubicBezTo>
                  <a:pt x="437" y="33"/>
                  <a:pt x="144" y="119"/>
                  <a:pt x="0" y="291"/>
                </a:cubicBezTo>
                <a:close/>
              </a:path>
            </a:pathLst>
          </a:custGeom>
          <a:gradFill rotWithShape="1">
            <a:gsLst>
              <a:gs pos="0">
                <a:srgbClr val="FFFFFF"/>
              </a:gs>
              <a:gs pos="100000">
                <a:srgbClr val="338899"/>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sp>
        <p:nvSpPr>
          <p:cNvPr id="75782" name="Rectangle 32"/>
          <p:cNvSpPr>
            <a:spLocks noChangeArrowheads="1"/>
          </p:cNvSpPr>
          <p:nvPr/>
        </p:nvSpPr>
        <p:spPr bwMode="gray">
          <a:xfrm>
            <a:off x="4342160" y="2521791"/>
            <a:ext cx="1937771"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0046" tIns="65023" rIns="130046" bIns="65023">
            <a:spAutoFit/>
          </a:bodyPr>
          <a:lstStyle/>
          <a:p>
            <a:pPr algn="ctr"/>
            <a:r>
              <a:rPr lang="zh-CN" altLang="en-US" b="1" dirty="0">
                <a:solidFill>
                  <a:srgbClr val="FF9900"/>
                </a:solidFill>
                <a:ea typeface="宋体" pitchFamily="2" charset="-122"/>
              </a:rPr>
              <a:t>毫秒级计时</a:t>
            </a:r>
            <a:endParaRPr lang="en-US" altLang="zh-CN" b="1" dirty="0">
              <a:solidFill>
                <a:srgbClr val="FF9900"/>
              </a:solidFill>
              <a:ea typeface="宋体" pitchFamily="2" charset="-122"/>
            </a:endParaRPr>
          </a:p>
        </p:txBody>
      </p:sp>
      <p:sp>
        <p:nvSpPr>
          <p:cNvPr id="75783" name="Rectangle 33"/>
          <p:cNvSpPr>
            <a:spLocks noChangeArrowheads="1"/>
          </p:cNvSpPr>
          <p:nvPr/>
        </p:nvSpPr>
        <p:spPr bwMode="gray">
          <a:xfrm>
            <a:off x="3910112" y="2467679"/>
            <a:ext cx="663787" cy="56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0046" tIns="65023" rIns="130046" bIns="65023">
            <a:spAutoFit/>
          </a:bodyPr>
          <a:lstStyle/>
          <a:p>
            <a:r>
              <a:rPr lang="en-US" altLang="zh-CN" sz="2800" b="1" dirty="0">
                <a:solidFill>
                  <a:srgbClr val="FF9900"/>
                </a:solidFill>
              </a:rPr>
              <a:t>01</a:t>
            </a:r>
          </a:p>
        </p:txBody>
      </p:sp>
      <p:sp>
        <p:nvSpPr>
          <p:cNvPr id="75784" name="Rectangle 34"/>
          <p:cNvSpPr>
            <a:spLocks noChangeArrowheads="1"/>
          </p:cNvSpPr>
          <p:nvPr/>
        </p:nvSpPr>
        <p:spPr bwMode="gray">
          <a:xfrm>
            <a:off x="1456267" y="6859713"/>
            <a:ext cx="1937771"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0046" tIns="65023" rIns="130046" bIns="65023">
            <a:spAutoFit/>
          </a:bodyPr>
          <a:lstStyle/>
          <a:p>
            <a:r>
              <a:rPr lang="zh-CN" altLang="en-US" b="1" dirty="0">
                <a:solidFill>
                  <a:schemeClr val="accent1"/>
                </a:solidFill>
                <a:ea typeface="宋体" pitchFamily="2" charset="-122"/>
              </a:rPr>
              <a:t>微秒级计时</a:t>
            </a:r>
            <a:endParaRPr lang="en-US" altLang="zh-CN" b="1" dirty="0">
              <a:solidFill>
                <a:schemeClr val="accent1"/>
              </a:solidFill>
              <a:ea typeface="宋体" pitchFamily="2" charset="-122"/>
            </a:endParaRPr>
          </a:p>
        </p:txBody>
      </p:sp>
      <p:sp>
        <p:nvSpPr>
          <p:cNvPr id="75785" name="Rectangle 35"/>
          <p:cNvSpPr>
            <a:spLocks noChangeArrowheads="1"/>
          </p:cNvSpPr>
          <p:nvPr/>
        </p:nvSpPr>
        <p:spPr bwMode="gray">
          <a:xfrm>
            <a:off x="948267" y="6816816"/>
            <a:ext cx="663787" cy="56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0046" tIns="65023" rIns="130046" bIns="65023">
            <a:spAutoFit/>
          </a:bodyPr>
          <a:lstStyle/>
          <a:p>
            <a:r>
              <a:rPr lang="en-US" altLang="zh-CN" sz="2800" b="1" dirty="0">
                <a:solidFill>
                  <a:schemeClr val="accent1"/>
                </a:solidFill>
              </a:rPr>
              <a:t>02</a:t>
            </a:r>
          </a:p>
        </p:txBody>
      </p:sp>
      <p:sp>
        <p:nvSpPr>
          <p:cNvPr id="75786" name="Rectangle 36"/>
          <p:cNvSpPr>
            <a:spLocks noChangeArrowheads="1"/>
          </p:cNvSpPr>
          <p:nvPr/>
        </p:nvSpPr>
        <p:spPr bwMode="gray">
          <a:xfrm>
            <a:off x="8227342" y="6934219"/>
            <a:ext cx="1937771"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0046" tIns="65023" rIns="130046" bIns="65023">
            <a:spAutoFit/>
          </a:bodyPr>
          <a:lstStyle/>
          <a:p>
            <a:r>
              <a:rPr lang="zh-CN" altLang="en-US" b="1" dirty="0">
                <a:solidFill>
                  <a:schemeClr val="hlink"/>
                </a:solidFill>
                <a:ea typeface="宋体" pitchFamily="2" charset="-122"/>
              </a:rPr>
              <a:t>纳秒级计时</a:t>
            </a:r>
            <a:endParaRPr lang="en-US" altLang="zh-CN" b="1" dirty="0">
              <a:solidFill>
                <a:schemeClr val="hlink"/>
              </a:solidFill>
              <a:ea typeface="宋体" pitchFamily="2" charset="-122"/>
            </a:endParaRPr>
          </a:p>
        </p:txBody>
      </p:sp>
      <p:sp>
        <p:nvSpPr>
          <p:cNvPr id="75787" name="Rectangle 37"/>
          <p:cNvSpPr>
            <a:spLocks noChangeArrowheads="1"/>
          </p:cNvSpPr>
          <p:nvPr/>
        </p:nvSpPr>
        <p:spPr bwMode="gray">
          <a:xfrm>
            <a:off x="7719343" y="6891321"/>
            <a:ext cx="463008" cy="56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0046" tIns="65023" rIns="130046" bIns="65023">
            <a:spAutoFit/>
          </a:bodyPr>
          <a:lstStyle/>
          <a:p>
            <a:r>
              <a:rPr lang="en-US" altLang="zh-CN" sz="2800" b="1" dirty="0">
                <a:solidFill>
                  <a:schemeClr val="hlink"/>
                </a:solidFill>
              </a:rPr>
              <a:t>3</a:t>
            </a:r>
          </a:p>
        </p:txBody>
      </p:sp>
      <p:sp>
        <p:nvSpPr>
          <p:cNvPr id="75788" name="Text Box 38"/>
          <p:cNvSpPr txBox="1">
            <a:spLocks noChangeArrowheads="1"/>
          </p:cNvSpPr>
          <p:nvPr/>
        </p:nvSpPr>
        <p:spPr bwMode="gray">
          <a:xfrm>
            <a:off x="4118187" y="3531846"/>
            <a:ext cx="3467947" cy="869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r>
              <a:rPr lang="en-US" altLang="zh-CN" sz="2400" b="1" dirty="0" err="1">
                <a:solidFill>
                  <a:srgbClr val="FF9900"/>
                </a:solidFill>
              </a:rPr>
              <a:t>TimeGetTime</a:t>
            </a:r>
            <a:r>
              <a:rPr lang="zh-CN" altLang="en-US" sz="2400" b="1" dirty="0">
                <a:solidFill>
                  <a:srgbClr val="FF9900"/>
                </a:solidFill>
              </a:rPr>
              <a:t>多媒体计时器</a:t>
            </a:r>
            <a:endParaRPr lang="en-US" altLang="zh-CN" sz="2400" b="1" dirty="0">
              <a:solidFill>
                <a:srgbClr val="FF9900"/>
              </a:solidFill>
            </a:endParaRPr>
          </a:p>
        </p:txBody>
      </p:sp>
      <p:sp>
        <p:nvSpPr>
          <p:cNvPr id="75789" name="Text Box 39"/>
          <p:cNvSpPr txBox="1">
            <a:spLocks noChangeArrowheads="1"/>
          </p:cNvSpPr>
          <p:nvPr/>
        </p:nvSpPr>
        <p:spPr bwMode="gray">
          <a:xfrm>
            <a:off x="952782" y="7598006"/>
            <a:ext cx="3467947" cy="869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r>
              <a:rPr lang="en-US" altLang="zh-CN" sz="2400" b="1" dirty="0" err="1">
                <a:solidFill>
                  <a:srgbClr val="000000"/>
                </a:solidFill>
              </a:rPr>
              <a:t>QueryPerformanceCount</a:t>
            </a:r>
            <a:r>
              <a:rPr lang="zh-CN" altLang="en-US" sz="2400" b="1" dirty="0">
                <a:solidFill>
                  <a:srgbClr val="000000"/>
                </a:solidFill>
              </a:rPr>
              <a:t>计数器</a:t>
            </a:r>
            <a:endParaRPr lang="en-US" altLang="zh-CN" sz="2400" dirty="0">
              <a:solidFill>
                <a:srgbClr val="000000"/>
              </a:solidFill>
            </a:endParaRPr>
          </a:p>
        </p:txBody>
      </p:sp>
      <p:sp>
        <p:nvSpPr>
          <p:cNvPr id="75790" name="Text Box 40"/>
          <p:cNvSpPr txBox="1">
            <a:spLocks noChangeArrowheads="1"/>
          </p:cNvSpPr>
          <p:nvPr/>
        </p:nvSpPr>
        <p:spPr bwMode="gray">
          <a:xfrm>
            <a:off x="7737405" y="7656708"/>
            <a:ext cx="3467947" cy="869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r>
              <a:rPr lang="en-US" altLang="zh-CN" sz="2400" b="1" dirty="0">
                <a:solidFill>
                  <a:srgbClr val="000000"/>
                </a:solidFill>
              </a:rPr>
              <a:t>CPU</a:t>
            </a:r>
            <a:r>
              <a:rPr lang="zh-CN" altLang="en-US" sz="2400" b="1" dirty="0">
                <a:solidFill>
                  <a:srgbClr val="000000"/>
                </a:solidFill>
              </a:rPr>
              <a:t>内部时间戳计数器</a:t>
            </a:r>
            <a:endParaRPr lang="en-US" altLang="zh-CN" sz="2400" b="1" dirty="0">
              <a:solidFill>
                <a:srgbClr val="000000"/>
              </a:solidFill>
            </a:endParaRPr>
          </a:p>
          <a:p>
            <a:r>
              <a:rPr lang="zh-CN" altLang="en-US" sz="2400" b="1" dirty="0">
                <a:solidFill>
                  <a:srgbClr val="000000"/>
                </a:solidFill>
              </a:rPr>
              <a:t>（</a:t>
            </a:r>
            <a:r>
              <a:rPr lang="en-US" altLang="zh-CN" sz="2400" b="1" dirty="0">
                <a:solidFill>
                  <a:srgbClr val="000000"/>
                </a:solidFill>
              </a:rPr>
              <a:t>RDTSC</a:t>
            </a:r>
            <a:r>
              <a:rPr lang="zh-CN" altLang="en-US" sz="2400" b="1" dirty="0">
                <a:solidFill>
                  <a:srgbClr val="000000"/>
                </a:solidFill>
              </a:rPr>
              <a:t>指令计时）</a:t>
            </a:r>
            <a:endParaRPr lang="en-US" altLang="zh-CN" sz="2400" dirty="0">
              <a:solidFill>
                <a:srgbClr val="000000"/>
              </a:solidFill>
            </a:endParaRPr>
          </a:p>
        </p:txBody>
      </p:sp>
      <p:sp>
        <p:nvSpPr>
          <p:cNvPr id="44" name="AutoShape 5"/>
          <p:cNvSpPr>
            <a:spLocks noChangeArrowheads="1"/>
          </p:cNvSpPr>
          <p:nvPr/>
        </p:nvSpPr>
        <p:spPr bwMode="gray">
          <a:xfrm>
            <a:off x="1865754" y="1060376"/>
            <a:ext cx="3781425" cy="500063"/>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4.1 </a:t>
            </a:r>
            <a:r>
              <a:rPr lang="zh-CN" altLang="en-US" sz="2800" dirty="0">
                <a:solidFill>
                  <a:srgbClr val="000000"/>
                </a:solidFill>
                <a:latin typeface="华文中宋" pitchFamily="2" charset="-122"/>
                <a:ea typeface="华文中宋" pitchFamily="2" charset="-122"/>
              </a:rPr>
              <a:t>计时分析</a:t>
            </a:r>
          </a:p>
        </p:txBody>
      </p:sp>
      <p:sp>
        <p:nvSpPr>
          <p:cNvPr id="45" name="AutoShape 28"/>
          <p:cNvSpPr>
            <a:spLocks noChangeArrowheads="1"/>
          </p:cNvSpPr>
          <p:nvPr/>
        </p:nvSpPr>
        <p:spPr bwMode="gray">
          <a:xfrm>
            <a:off x="6776908" y="52264"/>
            <a:ext cx="975360" cy="684106"/>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46" name="Text Box 30"/>
          <p:cNvSpPr txBox="1">
            <a:spLocks noChangeArrowheads="1"/>
          </p:cNvSpPr>
          <p:nvPr/>
        </p:nvSpPr>
        <p:spPr bwMode="gray">
          <a:xfrm>
            <a:off x="6995914" y="117739"/>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a:solidFill>
                  <a:schemeClr val="bg1"/>
                </a:solidFill>
                <a:latin typeface="华文中宋" pitchFamily="2" charset="-122"/>
                <a:ea typeface="华文中宋" pitchFamily="2" charset="-122"/>
                <a:cs typeface="宋体" pitchFamily="2" charset="-122"/>
              </a:rPr>
              <a:t>4</a:t>
            </a:r>
            <a:endParaRPr lang="zh-CN" altLang="zh-CN" sz="2800">
              <a:latin typeface="华文中宋" pitchFamily="2" charset="-122"/>
              <a:ea typeface="华文中宋" pitchFamily="2" charset="-122"/>
              <a:cs typeface="宋体" pitchFamily="2" charset="-122"/>
            </a:endParaRPr>
          </a:p>
        </p:txBody>
      </p:sp>
      <p:grpSp>
        <p:nvGrpSpPr>
          <p:cNvPr id="47" name="组合 4"/>
          <p:cNvGrpSpPr>
            <a:grpSpLocks/>
          </p:cNvGrpSpPr>
          <p:nvPr/>
        </p:nvGrpSpPr>
        <p:grpSpPr bwMode="auto">
          <a:xfrm>
            <a:off x="7779362" y="82819"/>
            <a:ext cx="5131750" cy="589281"/>
            <a:chOff x="288838" y="21598"/>
            <a:chExt cx="3416155" cy="590400"/>
          </a:xfrm>
        </p:grpSpPr>
        <p:sp>
          <p:nvSpPr>
            <p:cNvPr id="48" name="圆角矩形 47"/>
            <p:cNvSpPr/>
            <p:nvPr/>
          </p:nvSpPr>
          <p:spPr>
            <a:xfrm>
              <a:off x="288838" y="21598"/>
              <a:ext cx="3272350"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9" name="圆角矩形 4"/>
            <p:cNvSpPr/>
            <p:nvPr/>
          </p:nvSpPr>
          <p:spPr>
            <a:xfrm>
              <a:off x="317395" y="51006"/>
              <a:ext cx="3387598"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经典旁路分析技术原理与方法</a:t>
              </a:r>
            </a:p>
          </p:txBody>
        </p:sp>
      </p:grpSp>
      <p:sp>
        <p:nvSpPr>
          <p:cNvPr id="50" name="内容占位符 2"/>
          <p:cNvSpPr txBox="1">
            <a:spLocks/>
          </p:cNvSpPr>
          <p:nvPr/>
        </p:nvSpPr>
        <p:spPr>
          <a:xfrm>
            <a:off x="4948635" y="1706280"/>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3</a:t>
            </a:r>
            <a:r>
              <a:rPr lang="zh-CN" altLang="en-US" kern="0" dirty="0">
                <a:solidFill>
                  <a:srgbClr val="3333FF"/>
                </a:solidFill>
                <a:latin typeface="华文中宋" pitchFamily="2" charset="-122"/>
                <a:ea typeface="华文中宋" pitchFamily="2" charset="-122"/>
              </a:rPr>
              <a:t>）计时采集</a:t>
            </a:r>
          </a:p>
        </p:txBody>
      </p:sp>
      <p:sp>
        <p:nvSpPr>
          <p:cNvPr id="51"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2" name="矩形 51"/>
          <p:cNvSpPr/>
          <p:nvPr/>
        </p:nvSpPr>
        <p:spPr>
          <a:xfrm>
            <a:off x="8246218" y="5785528"/>
            <a:ext cx="4664894"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b="1" kern="0" dirty="0">
                <a:solidFill>
                  <a:srgbClr val="FF0000"/>
                </a:solidFill>
                <a:latin typeface="Times New Roman" pitchFamily="18" charset="0"/>
                <a:cs typeface="Times New Roman" pitchFamily="18" charset="0"/>
              </a:rPr>
              <a:t>本书采用纳秒级计时器</a:t>
            </a:r>
            <a:endParaRPr lang="zh-CN" altLang="en-US" sz="3400" kern="0" spc="71" baseline="30000" dirty="0">
              <a:ln w="11430"/>
              <a:solidFill>
                <a:srgbClr val="FF0000"/>
              </a:solidFill>
              <a:effectLst>
                <a:outerShdw blurRad="76200" dist="50800" dir="5400000" algn="tl" rotWithShape="0">
                  <a:srgbClr val="000000">
                    <a:alpha val="65000"/>
                  </a:srgbClr>
                </a:outerShdw>
              </a:effectLst>
              <a:latin typeface="Times New Roman" pitchFamily="18" charset="0"/>
              <a:ea typeface="方正大黑简体" pitchFamily="2" charset="-122"/>
              <a:cs typeface="Times New Roman" pitchFamily="18" charset="0"/>
            </a:endParaRPr>
          </a:p>
        </p:txBody>
      </p:sp>
    </p:spTree>
    <p:extLst>
      <p:ext uri="{BB962C8B-B14F-4D97-AF65-F5344CB8AC3E}">
        <p14:creationId xmlns:p14="http://schemas.microsoft.com/office/powerpoint/2010/main" val="14193494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内容占位符 2"/>
          <p:cNvSpPr txBox="1">
            <a:spLocks/>
          </p:cNvSpPr>
          <p:nvPr/>
        </p:nvSpPr>
        <p:spPr>
          <a:xfrm>
            <a:off x="4917449" y="1660920"/>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16" name="AutoShape 5"/>
          <p:cNvSpPr>
            <a:spLocks noChangeArrowheads="1"/>
          </p:cNvSpPr>
          <p:nvPr/>
        </p:nvSpPr>
        <p:spPr bwMode="gray">
          <a:xfrm>
            <a:off x="1868656"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3.1 </a:t>
            </a:r>
            <a:r>
              <a:rPr lang="zh-CN" altLang="en-US" sz="2800" dirty="0">
                <a:solidFill>
                  <a:srgbClr val="000000"/>
                </a:solidFill>
                <a:latin typeface="华文中宋" pitchFamily="2" charset="-122"/>
                <a:ea typeface="华文中宋" pitchFamily="2" charset="-122"/>
              </a:rPr>
              <a:t>计时攻击原理与实例分析</a:t>
            </a:r>
          </a:p>
        </p:txBody>
      </p:sp>
      <p:sp>
        <p:nvSpPr>
          <p:cNvPr id="17"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8"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9" name="组合 4"/>
          <p:cNvGrpSpPr>
            <a:grpSpLocks/>
          </p:cNvGrpSpPr>
          <p:nvPr/>
        </p:nvGrpSpPr>
        <p:grpSpPr bwMode="auto">
          <a:xfrm>
            <a:off x="8494634" y="129028"/>
            <a:ext cx="4344470" cy="589281"/>
            <a:chOff x="288838" y="21598"/>
            <a:chExt cx="4278985" cy="590400"/>
          </a:xfrm>
        </p:grpSpPr>
        <p:sp>
          <p:nvSpPr>
            <p:cNvPr id="20" name="圆角矩形 19"/>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1"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9" name="矩形 3"/>
          <p:cNvSpPr>
            <a:spLocks noChangeArrowheads="1"/>
          </p:cNvSpPr>
          <p:nvPr/>
        </p:nvSpPr>
        <p:spPr bwMode="auto">
          <a:xfrm>
            <a:off x="2181920" y="3232646"/>
            <a:ext cx="722893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1</a:t>
            </a:r>
            <a:r>
              <a:rPr lang="zh-CN" altLang="en-US" kern="0" dirty="0">
                <a:solidFill>
                  <a:srgbClr val="3333FF"/>
                </a:solidFill>
                <a:latin typeface="华文中宋" pitchFamily="2" charset="-122"/>
                <a:ea typeface="华文中宋" pitchFamily="2" charset="-122"/>
              </a:rPr>
              <a:t>、基于模幂运算时间差异的</a:t>
            </a:r>
            <a:r>
              <a:rPr lang="en-US" altLang="zh-CN" kern="0" dirty="0">
                <a:solidFill>
                  <a:srgbClr val="3333FF"/>
                </a:solidFill>
                <a:latin typeface="华文中宋" pitchFamily="2" charset="-122"/>
                <a:ea typeface="华文中宋" pitchFamily="2" charset="-122"/>
              </a:rPr>
              <a:t>RSA</a:t>
            </a:r>
            <a:r>
              <a:rPr lang="zh-CN" altLang="en-US" kern="0" dirty="0">
                <a:solidFill>
                  <a:srgbClr val="3333FF"/>
                </a:solidFill>
                <a:latin typeface="华文中宋" pitchFamily="2" charset="-122"/>
                <a:ea typeface="华文中宋" pitchFamily="2" charset="-122"/>
              </a:rPr>
              <a:t>密钥攻击</a:t>
            </a:r>
            <a:endParaRPr lang="zh-CN" altLang="en-US" dirty="0">
              <a:latin typeface="华文中宋" pitchFamily="2" charset="-122"/>
              <a:ea typeface="华文中宋" pitchFamily="2" charset="-122"/>
            </a:endParaRPr>
          </a:p>
        </p:txBody>
      </p:sp>
      <p:sp>
        <p:nvSpPr>
          <p:cNvPr id="11" name="矩形 3"/>
          <p:cNvSpPr>
            <a:spLocks noChangeArrowheads="1"/>
          </p:cNvSpPr>
          <p:nvPr/>
        </p:nvSpPr>
        <p:spPr bwMode="auto">
          <a:xfrm>
            <a:off x="2181920" y="4273366"/>
            <a:ext cx="722893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、基于乘法运算时间差异的</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密钥攻击</a:t>
            </a:r>
            <a:endParaRPr lang="zh-CN" altLang="en-US" dirty="0">
              <a:latin typeface="华文中宋" pitchFamily="2" charset="-122"/>
              <a:ea typeface="华文中宋" pitchFamily="2" charset="-122"/>
            </a:endParaRPr>
          </a:p>
        </p:txBody>
      </p:sp>
    </p:spTree>
    <p:extLst>
      <p:ext uri="{BB962C8B-B14F-4D97-AF65-F5344CB8AC3E}">
        <p14:creationId xmlns:p14="http://schemas.microsoft.com/office/powerpoint/2010/main" val="1542772979"/>
      </p:ext>
    </p:extLst>
  </p:cSld>
  <p:clrMapOvr>
    <a:masterClrMapping/>
  </p:clrMapOvr>
  <p:transition>
    <p:randomBa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5"/>
          <p:cNvSpPr>
            <a:spLocks noChangeArrowheads="1"/>
          </p:cNvSpPr>
          <p:nvPr/>
        </p:nvSpPr>
        <p:spPr bwMode="auto">
          <a:xfrm>
            <a:off x="741760" y="2572544"/>
            <a:ext cx="12596142" cy="696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lstStyle/>
          <a:p>
            <a:pPr marL="487672" indent="-487672">
              <a:spcBef>
                <a:spcPct val="10000"/>
              </a:spcBef>
              <a:spcAft>
                <a:spcPct val="10000"/>
              </a:spcAft>
              <a:buFontTx/>
              <a:buChar char="•"/>
            </a:pPr>
            <a:r>
              <a:rPr lang="en-US" altLang="zh-CN" sz="3400" dirty="0">
                <a:solidFill>
                  <a:srgbClr val="6600FF"/>
                </a:solidFill>
                <a:latin typeface="华文中宋" pitchFamily="2" charset="-122"/>
                <a:ea typeface="华文中宋" pitchFamily="2" charset="-122"/>
              </a:rPr>
              <a:t>RSA</a:t>
            </a:r>
            <a:r>
              <a:rPr lang="zh-CN" altLang="en-US" sz="3400" dirty="0">
                <a:solidFill>
                  <a:srgbClr val="6600FF"/>
                </a:solidFill>
                <a:latin typeface="华文中宋" pitchFamily="2" charset="-122"/>
                <a:ea typeface="华文中宋" pitchFamily="2" charset="-122"/>
              </a:rPr>
              <a:t>算法</a:t>
            </a:r>
          </a:p>
          <a:p>
            <a:pPr marL="1056623" lvl="1" indent="-406394">
              <a:spcBef>
                <a:spcPct val="10000"/>
              </a:spcBef>
              <a:spcAft>
                <a:spcPct val="10000"/>
              </a:spcAft>
            </a:pPr>
            <a:r>
              <a:rPr lang="zh-CN" altLang="en-US" dirty="0">
                <a:latin typeface="华文楷体" pitchFamily="2" charset="-122"/>
                <a:ea typeface="华文楷体" pitchFamily="2" charset="-122"/>
              </a:rPr>
              <a:t>选定密钥</a:t>
            </a:r>
            <a:endParaRPr lang="en-US" altLang="zh-CN" dirty="0">
              <a:latin typeface="华文楷体" pitchFamily="2" charset="-122"/>
              <a:ea typeface="华文楷体" pitchFamily="2" charset="-122"/>
            </a:endParaRPr>
          </a:p>
          <a:p>
            <a:pPr marL="1056623" lvl="1" indent="-406394">
              <a:spcBef>
                <a:spcPct val="10000"/>
              </a:spcBef>
              <a:spcAft>
                <a:spcPct val="10000"/>
              </a:spcAft>
              <a:buFontTx/>
              <a:buChar char="–"/>
            </a:pPr>
            <a:r>
              <a:rPr lang="zh-CN" altLang="en-US" dirty="0">
                <a:solidFill>
                  <a:srgbClr val="008000"/>
                </a:solidFill>
                <a:latin typeface="华文楷体" pitchFamily="2" charset="-122"/>
                <a:ea typeface="华文楷体" pitchFamily="2" charset="-122"/>
              </a:rPr>
              <a:t>随机选取两个大素数</a:t>
            </a:r>
            <a:r>
              <a:rPr lang="en-US" altLang="zh-CN" dirty="0">
                <a:solidFill>
                  <a:srgbClr val="008000"/>
                </a:solidFill>
                <a:latin typeface="华文楷体" pitchFamily="2" charset="-122"/>
                <a:ea typeface="华文楷体" pitchFamily="2" charset="-122"/>
              </a:rPr>
              <a:t>p</a:t>
            </a:r>
            <a:r>
              <a:rPr lang="zh-CN" altLang="en-US" dirty="0">
                <a:solidFill>
                  <a:srgbClr val="008000"/>
                </a:solidFill>
                <a:latin typeface="华文楷体" pitchFamily="2" charset="-122"/>
                <a:ea typeface="华文楷体" pitchFamily="2" charset="-122"/>
              </a:rPr>
              <a:t>和</a:t>
            </a:r>
            <a:r>
              <a:rPr lang="en-US" altLang="zh-CN" dirty="0">
                <a:solidFill>
                  <a:srgbClr val="008000"/>
                </a:solidFill>
                <a:latin typeface="华文楷体" pitchFamily="2" charset="-122"/>
                <a:ea typeface="华文楷体" pitchFamily="2" charset="-122"/>
              </a:rPr>
              <a:t>q</a:t>
            </a:r>
            <a:r>
              <a:rPr lang="zh-CN" altLang="en-US" dirty="0">
                <a:solidFill>
                  <a:srgbClr val="008000"/>
                </a:solidFill>
                <a:latin typeface="华文楷体" pitchFamily="2" charset="-122"/>
                <a:ea typeface="华文楷体" pitchFamily="2" charset="-122"/>
              </a:rPr>
              <a:t>。</a:t>
            </a:r>
          </a:p>
          <a:p>
            <a:pPr marL="1056623" lvl="1" indent="-406394">
              <a:spcBef>
                <a:spcPct val="10000"/>
              </a:spcBef>
              <a:spcAft>
                <a:spcPct val="10000"/>
              </a:spcAft>
              <a:buFontTx/>
              <a:buChar char="–"/>
            </a:pPr>
            <a:r>
              <a:rPr lang="zh-CN" altLang="en-US" dirty="0">
                <a:solidFill>
                  <a:srgbClr val="008000"/>
                </a:solidFill>
                <a:latin typeface="华文楷体" pitchFamily="2" charset="-122"/>
                <a:ea typeface="华文楷体" pitchFamily="2" charset="-122"/>
              </a:rPr>
              <a:t>计算</a:t>
            </a:r>
            <a:r>
              <a:rPr lang="en-US" altLang="zh-CN" dirty="0">
                <a:solidFill>
                  <a:srgbClr val="008000"/>
                </a:solidFill>
                <a:latin typeface="华文楷体" pitchFamily="2" charset="-122"/>
                <a:ea typeface="华文楷体" pitchFamily="2" charset="-122"/>
              </a:rPr>
              <a:t>n=</a:t>
            </a:r>
            <a:r>
              <a:rPr lang="en-US" altLang="zh-CN" dirty="0" err="1">
                <a:solidFill>
                  <a:srgbClr val="008000"/>
                </a:solidFill>
                <a:latin typeface="华文楷体" pitchFamily="2" charset="-122"/>
                <a:ea typeface="华文楷体" pitchFamily="2" charset="-122"/>
              </a:rPr>
              <a:t>pq</a:t>
            </a:r>
            <a:r>
              <a:rPr lang="zh-CN" altLang="en-US" dirty="0">
                <a:solidFill>
                  <a:srgbClr val="008000"/>
                </a:solidFill>
                <a:latin typeface="华文楷体" pitchFamily="2" charset="-122"/>
                <a:ea typeface="华文楷体" pitchFamily="2" charset="-122"/>
              </a:rPr>
              <a:t>，</a:t>
            </a:r>
            <a:r>
              <a:rPr lang="el-GR" altLang="zh-CN" dirty="0">
                <a:solidFill>
                  <a:srgbClr val="008000"/>
                </a:solidFill>
                <a:latin typeface="华文楷体" pitchFamily="2" charset="-122"/>
                <a:ea typeface="华文楷体" pitchFamily="2" charset="-122"/>
              </a:rPr>
              <a:t>φ</a:t>
            </a:r>
            <a:r>
              <a:rPr lang="en-US" altLang="zh-CN" dirty="0">
                <a:solidFill>
                  <a:srgbClr val="008000"/>
                </a:solidFill>
                <a:latin typeface="华文楷体" pitchFamily="2" charset="-122"/>
                <a:ea typeface="华文楷体" pitchFamily="2" charset="-122"/>
              </a:rPr>
              <a:t>(n)=(p-1)(q-1)</a:t>
            </a:r>
          </a:p>
          <a:p>
            <a:pPr marL="1056623" lvl="1" indent="-406394">
              <a:spcBef>
                <a:spcPct val="10000"/>
              </a:spcBef>
              <a:spcAft>
                <a:spcPct val="10000"/>
              </a:spcAft>
              <a:buFontTx/>
              <a:buChar char="–"/>
            </a:pPr>
            <a:r>
              <a:rPr lang="zh-CN" altLang="en-US" dirty="0">
                <a:solidFill>
                  <a:srgbClr val="008000"/>
                </a:solidFill>
                <a:latin typeface="华文楷体" pitchFamily="2" charset="-122"/>
                <a:ea typeface="华文楷体" pitchFamily="2" charset="-122"/>
              </a:rPr>
              <a:t>随机选取正整数</a:t>
            </a:r>
            <a:r>
              <a:rPr lang="en-US" altLang="zh-CN" dirty="0">
                <a:solidFill>
                  <a:srgbClr val="008000"/>
                </a:solidFill>
                <a:latin typeface="华文楷体" pitchFamily="2" charset="-122"/>
                <a:ea typeface="华文楷体" pitchFamily="2" charset="-122"/>
              </a:rPr>
              <a:t>d,</a:t>
            </a:r>
            <a:r>
              <a:rPr lang="zh-CN" altLang="en-US" dirty="0">
                <a:solidFill>
                  <a:srgbClr val="008000"/>
                </a:solidFill>
                <a:latin typeface="华文楷体" pitchFamily="2" charset="-122"/>
                <a:ea typeface="华文楷体" pitchFamily="2" charset="-122"/>
              </a:rPr>
              <a:t>满足</a:t>
            </a:r>
            <a:r>
              <a:rPr lang="en-US" altLang="zh-CN" dirty="0">
                <a:solidFill>
                  <a:srgbClr val="008000"/>
                </a:solidFill>
                <a:latin typeface="华文楷体" pitchFamily="2" charset="-122"/>
                <a:ea typeface="华文楷体" pitchFamily="2" charset="-122"/>
              </a:rPr>
              <a:t>0&lt;d&lt; </a:t>
            </a:r>
            <a:r>
              <a:rPr lang="el-GR" altLang="zh-CN" dirty="0">
                <a:solidFill>
                  <a:srgbClr val="008000"/>
                </a:solidFill>
                <a:latin typeface="华文楷体" pitchFamily="2" charset="-122"/>
                <a:ea typeface="华文楷体" pitchFamily="2" charset="-122"/>
              </a:rPr>
              <a:t>φ</a:t>
            </a:r>
            <a:r>
              <a:rPr lang="en-US" altLang="zh-CN" dirty="0">
                <a:solidFill>
                  <a:srgbClr val="008000"/>
                </a:solidFill>
                <a:latin typeface="华文楷体" pitchFamily="2" charset="-122"/>
                <a:ea typeface="华文楷体" pitchFamily="2" charset="-122"/>
              </a:rPr>
              <a:t>(n), </a:t>
            </a:r>
            <a:r>
              <a:rPr lang="en-US" altLang="zh-CN" dirty="0" err="1">
                <a:solidFill>
                  <a:srgbClr val="008000"/>
                </a:solidFill>
                <a:latin typeface="华文楷体" pitchFamily="2" charset="-122"/>
                <a:ea typeface="华文楷体" pitchFamily="2" charset="-122"/>
              </a:rPr>
              <a:t>gcd</a:t>
            </a:r>
            <a:r>
              <a:rPr lang="en-US" altLang="zh-CN" dirty="0">
                <a:solidFill>
                  <a:srgbClr val="008000"/>
                </a:solidFill>
                <a:latin typeface="华文楷体" pitchFamily="2" charset="-122"/>
                <a:ea typeface="华文楷体" pitchFamily="2" charset="-122"/>
              </a:rPr>
              <a:t>(d, </a:t>
            </a:r>
            <a:r>
              <a:rPr lang="el-GR" altLang="zh-CN" dirty="0">
                <a:solidFill>
                  <a:srgbClr val="008000"/>
                </a:solidFill>
                <a:latin typeface="华文楷体" pitchFamily="2" charset="-122"/>
                <a:ea typeface="华文楷体" pitchFamily="2" charset="-122"/>
              </a:rPr>
              <a:t>φ</a:t>
            </a:r>
            <a:r>
              <a:rPr lang="en-US" altLang="zh-CN" dirty="0">
                <a:solidFill>
                  <a:srgbClr val="008000"/>
                </a:solidFill>
                <a:latin typeface="华文楷体" pitchFamily="2" charset="-122"/>
                <a:ea typeface="华文楷体" pitchFamily="2" charset="-122"/>
              </a:rPr>
              <a:t>(n))=1</a:t>
            </a:r>
          </a:p>
          <a:p>
            <a:pPr marL="1056623" lvl="1" indent="-406394">
              <a:spcBef>
                <a:spcPct val="10000"/>
              </a:spcBef>
              <a:spcAft>
                <a:spcPct val="10000"/>
              </a:spcAft>
              <a:buFontTx/>
              <a:buChar char="–"/>
            </a:pPr>
            <a:r>
              <a:rPr lang="zh-CN" altLang="en-US" dirty="0">
                <a:solidFill>
                  <a:srgbClr val="008000"/>
                </a:solidFill>
                <a:latin typeface="华文楷体" pitchFamily="2" charset="-122"/>
                <a:ea typeface="华文楷体" pitchFamily="2" charset="-122"/>
              </a:rPr>
              <a:t>计算</a:t>
            </a:r>
            <a:r>
              <a:rPr lang="en-US" altLang="zh-CN" dirty="0">
                <a:solidFill>
                  <a:srgbClr val="008000"/>
                </a:solidFill>
                <a:latin typeface="华文楷体" pitchFamily="2" charset="-122"/>
                <a:ea typeface="华文楷体" pitchFamily="2" charset="-122"/>
              </a:rPr>
              <a:t>e=d</a:t>
            </a:r>
            <a:r>
              <a:rPr lang="en-US" altLang="zh-CN" baseline="30000" dirty="0">
                <a:solidFill>
                  <a:srgbClr val="008000"/>
                </a:solidFill>
                <a:latin typeface="华文楷体" pitchFamily="2" charset="-122"/>
                <a:ea typeface="华文楷体" pitchFamily="2" charset="-122"/>
              </a:rPr>
              <a:t>-1</a:t>
            </a:r>
            <a:r>
              <a:rPr lang="en-US" altLang="zh-CN" dirty="0">
                <a:solidFill>
                  <a:srgbClr val="008000"/>
                </a:solidFill>
                <a:latin typeface="华文楷体" pitchFamily="2" charset="-122"/>
                <a:ea typeface="华文楷体" pitchFamily="2" charset="-122"/>
              </a:rPr>
              <a:t>mod </a:t>
            </a:r>
            <a:r>
              <a:rPr lang="el-GR" altLang="zh-CN" dirty="0">
                <a:solidFill>
                  <a:srgbClr val="008000"/>
                </a:solidFill>
                <a:latin typeface="华文楷体" pitchFamily="2" charset="-122"/>
                <a:ea typeface="华文楷体" pitchFamily="2" charset="-122"/>
              </a:rPr>
              <a:t>φ</a:t>
            </a:r>
            <a:r>
              <a:rPr lang="en-US" altLang="zh-CN" dirty="0">
                <a:solidFill>
                  <a:srgbClr val="008000"/>
                </a:solidFill>
                <a:latin typeface="华文楷体" pitchFamily="2" charset="-122"/>
                <a:ea typeface="华文楷体" pitchFamily="2" charset="-122"/>
              </a:rPr>
              <a:t>(n)</a:t>
            </a:r>
            <a:r>
              <a:rPr lang="zh-CN" altLang="en-US" dirty="0">
                <a:solidFill>
                  <a:srgbClr val="008000"/>
                </a:solidFill>
                <a:latin typeface="华文楷体" pitchFamily="2" charset="-122"/>
                <a:ea typeface="华文楷体" pitchFamily="2" charset="-122"/>
              </a:rPr>
              <a:t>。</a:t>
            </a:r>
          </a:p>
          <a:p>
            <a:pPr marL="1056623" lvl="1" indent="-406394">
              <a:spcBef>
                <a:spcPct val="10000"/>
              </a:spcBef>
              <a:spcAft>
                <a:spcPct val="10000"/>
              </a:spcAft>
              <a:buFontTx/>
              <a:buChar char="–"/>
            </a:pPr>
            <a:r>
              <a:rPr lang="zh-CN" altLang="en-US" dirty="0">
                <a:solidFill>
                  <a:srgbClr val="008000"/>
                </a:solidFill>
                <a:latin typeface="华文楷体" pitchFamily="2" charset="-122"/>
                <a:ea typeface="华文楷体" pitchFamily="2" charset="-122"/>
              </a:rPr>
              <a:t>公开</a:t>
            </a:r>
            <a:r>
              <a:rPr lang="en-US" altLang="zh-CN" dirty="0">
                <a:solidFill>
                  <a:srgbClr val="008000"/>
                </a:solidFill>
                <a:latin typeface="华文楷体" pitchFamily="2" charset="-122"/>
                <a:ea typeface="华文楷体" pitchFamily="2" charset="-122"/>
              </a:rPr>
              <a:t>e</a:t>
            </a:r>
            <a:r>
              <a:rPr lang="zh-CN" altLang="en-US" dirty="0">
                <a:solidFill>
                  <a:srgbClr val="008000"/>
                </a:solidFill>
                <a:latin typeface="华文楷体" pitchFamily="2" charset="-122"/>
                <a:ea typeface="华文楷体" pitchFamily="2" charset="-122"/>
              </a:rPr>
              <a:t>和</a:t>
            </a:r>
            <a:r>
              <a:rPr lang="en-US" altLang="zh-CN" dirty="0">
                <a:solidFill>
                  <a:srgbClr val="008000"/>
                </a:solidFill>
                <a:latin typeface="华文楷体" pitchFamily="2" charset="-122"/>
                <a:ea typeface="华文楷体" pitchFamily="2" charset="-122"/>
              </a:rPr>
              <a:t>n</a:t>
            </a:r>
            <a:r>
              <a:rPr lang="zh-CN" altLang="en-US" dirty="0">
                <a:solidFill>
                  <a:srgbClr val="008000"/>
                </a:solidFill>
                <a:latin typeface="华文楷体" pitchFamily="2" charset="-122"/>
                <a:ea typeface="华文楷体" pitchFamily="2" charset="-122"/>
              </a:rPr>
              <a:t>作为用户</a:t>
            </a:r>
            <a:r>
              <a:rPr lang="en-US" altLang="zh-CN" dirty="0">
                <a:solidFill>
                  <a:srgbClr val="008000"/>
                </a:solidFill>
                <a:latin typeface="华文楷体" pitchFamily="2" charset="-122"/>
                <a:ea typeface="华文楷体" pitchFamily="2" charset="-122"/>
              </a:rPr>
              <a:t>A</a:t>
            </a:r>
            <a:r>
              <a:rPr lang="zh-CN" altLang="en-US" dirty="0">
                <a:solidFill>
                  <a:srgbClr val="008000"/>
                </a:solidFill>
                <a:latin typeface="华文楷体" pitchFamily="2" charset="-122"/>
                <a:ea typeface="华文楷体" pitchFamily="2" charset="-122"/>
              </a:rPr>
              <a:t>的公钥。保密</a:t>
            </a:r>
            <a:r>
              <a:rPr lang="en-US" altLang="zh-CN" dirty="0">
                <a:solidFill>
                  <a:srgbClr val="008000"/>
                </a:solidFill>
                <a:latin typeface="华文楷体" pitchFamily="2" charset="-122"/>
                <a:ea typeface="华文楷体" pitchFamily="2" charset="-122"/>
              </a:rPr>
              <a:t>d</a:t>
            </a:r>
            <a:r>
              <a:rPr lang="zh-CN" altLang="en-US" dirty="0">
                <a:solidFill>
                  <a:srgbClr val="008000"/>
                </a:solidFill>
                <a:latin typeface="华文楷体" pitchFamily="2" charset="-122"/>
                <a:ea typeface="华文楷体" pitchFamily="2" charset="-122"/>
              </a:rPr>
              <a:t>， 以及</a:t>
            </a:r>
            <a:r>
              <a:rPr lang="en-US" altLang="zh-CN" dirty="0">
                <a:solidFill>
                  <a:srgbClr val="008000"/>
                </a:solidFill>
                <a:latin typeface="华文楷体" pitchFamily="2" charset="-122"/>
                <a:ea typeface="华文楷体" pitchFamily="2" charset="-122"/>
              </a:rPr>
              <a:t>p</a:t>
            </a:r>
            <a:r>
              <a:rPr lang="zh-CN" altLang="en-US" dirty="0">
                <a:solidFill>
                  <a:srgbClr val="008000"/>
                </a:solidFill>
                <a:latin typeface="华文楷体" pitchFamily="2" charset="-122"/>
                <a:ea typeface="华文楷体" pitchFamily="2" charset="-122"/>
              </a:rPr>
              <a:t>和</a:t>
            </a:r>
            <a:r>
              <a:rPr lang="en-US" altLang="zh-CN" dirty="0">
                <a:solidFill>
                  <a:srgbClr val="008000"/>
                </a:solidFill>
                <a:latin typeface="华文楷体" pitchFamily="2" charset="-122"/>
                <a:ea typeface="华文楷体" pitchFamily="2" charset="-122"/>
              </a:rPr>
              <a:t>q</a:t>
            </a:r>
            <a:r>
              <a:rPr lang="zh-CN" altLang="en-US" dirty="0">
                <a:solidFill>
                  <a:srgbClr val="008000"/>
                </a:solidFill>
                <a:latin typeface="华文楷体" pitchFamily="2" charset="-122"/>
                <a:ea typeface="华文楷体" pitchFamily="2" charset="-122"/>
              </a:rPr>
              <a:t>。</a:t>
            </a:r>
            <a:r>
              <a:rPr lang="en-US" altLang="zh-CN" dirty="0">
                <a:solidFill>
                  <a:srgbClr val="008000"/>
                </a:solidFill>
                <a:latin typeface="华文楷体" pitchFamily="2" charset="-122"/>
                <a:ea typeface="华文楷体" pitchFamily="2" charset="-122"/>
              </a:rPr>
              <a:t>d</a:t>
            </a:r>
            <a:r>
              <a:rPr lang="zh-CN" altLang="en-US" dirty="0">
                <a:solidFill>
                  <a:srgbClr val="008000"/>
                </a:solidFill>
                <a:latin typeface="华文楷体" pitchFamily="2" charset="-122"/>
                <a:ea typeface="华文楷体" pitchFamily="2" charset="-122"/>
              </a:rPr>
              <a:t>是用户</a:t>
            </a:r>
            <a:r>
              <a:rPr lang="en-US" altLang="zh-CN" dirty="0">
                <a:solidFill>
                  <a:srgbClr val="008000"/>
                </a:solidFill>
                <a:latin typeface="华文楷体" pitchFamily="2" charset="-122"/>
                <a:ea typeface="华文楷体" pitchFamily="2" charset="-122"/>
              </a:rPr>
              <a:t>A</a:t>
            </a:r>
            <a:r>
              <a:rPr lang="zh-CN" altLang="en-US" dirty="0">
                <a:solidFill>
                  <a:srgbClr val="008000"/>
                </a:solidFill>
                <a:latin typeface="华文楷体" pitchFamily="2" charset="-122"/>
                <a:ea typeface="华文楷体" pitchFamily="2" charset="-122"/>
              </a:rPr>
              <a:t>的私钥。</a:t>
            </a:r>
            <a:endParaRPr lang="en-US" altLang="zh-CN" dirty="0">
              <a:latin typeface="华文楷体" pitchFamily="2" charset="-122"/>
              <a:ea typeface="华文楷体" pitchFamily="2" charset="-122"/>
            </a:endParaRPr>
          </a:p>
          <a:p>
            <a:pPr marL="1056623" lvl="1" indent="-406394">
              <a:spcBef>
                <a:spcPct val="10000"/>
              </a:spcBef>
              <a:spcAft>
                <a:spcPct val="10000"/>
              </a:spcAft>
            </a:pPr>
            <a:r>
              <a:rPr lang="zh-CN" altLang="en-US" dirty="0">
                <a:latin typeface="华文楷体" pitchFamily="2" charset="-122"/>
                <a:ea typeface="华文楷体" pitchFamily="2" charset="-122"/>
              </a:rPr>
              <a:t>加密</a:t>
            </a:r>
          </a:p>
          <a:p>
            <a:pPr marL="1625575" lvl="2" indent="-325115">
              <a:spcBef>
                <a:spcPct val="10000"/>
              </a:spcBef>
              <a:spcAft>
                <a:spcPct val="10000"/>
              </a:spcAft>
              <a:buFontTx/>
              <a:buChar char="•"/>
            </a:pPr>
            <a:r>
              <a:rPr lang="zh-CN" altLang="en-US" dirty="0">
                <a:solidFill>
                  <a:srgbClr val="008000"/>
                </a:solidFill>
                <a:latin typeface="华文楷体" pitchFamily="2" charset="-122"/>
                <a:ea typeface="华文楷体" pitchFamily="2" charset="-122"/>
              </a:rPr>
              <a:t>对消息</a:t>
            </a:r>
            <a:r>
              <a:rPr lang="en-US" altLang="zh-CN" dirty="0">
                <a:solidFill>
                  <a:srgbClr val="008000"/>
                </a:solidFill>
                <a:latin typeface="华文楷体" pitchFamily="2" charset="-122"/>
                <a:ea typeface="华文楷体" pitchFamily="2" charset="-122"/>
              </a:rPr>
              <a:t>M</a:t>
            </a:r>
            <a:r>
              <a:rPr lang="zh-CN" altLang="en-US" dirty="0">
                <a:solidFill>
                  <a:srgbClr val="008000"/>
                </a:solidFill>
                <a:latin typeface="华文楷体" pitchFamily="2" charset="-122"/>
                <a:ea typeface="华文楷体" pitchFamily="2" charset="-122"/>
              </a:rPr>
              <a:t>，假设</a:t>
            </a:r>
            <a:r>
              <a:rPr lang="en-US" altLang="zh-CN" dirty="0">
                <a:solidFill>
                  <a:srgbClr val="008000"/>
                </a:solidFill>
                <a:latin typeface="华文楷体" pitchFamily="2" charset="-122"/>
                <a:ea typeface="华文楷体" pitchFamily="2" charset="-122"/>
              </a:rPr>
              <a:t>0&lt;M&lt;n</a:t>
            </a:r>
            <a:r>
              <a:rPr lang="zh-CN" altLang="en-US" dirty="0">
                <a:solidFill>
                  <a:srgbClr val="008000"/>
                </a:solidFill>
                <a:latin typeface="华文楷体" pitchFamily="2" charset="-122"/>
                <a:ea typeface="华文楷体" pitchFamily="2" charset="-122"/>
              </a:rPr>
              <a:t>。</a:t>
            </a:r>
          </a:p>
          <a:p>
            <a:pPr marL="1625575" lvl="2" indent="-325115">
              <a:spcBef>
                <a:spcPct val="10000"/>
              </a:spcBef>
              <a:spcAft>
                <a:spcPct val="10000"/>
              </a:spcAft>
              <a:buFontTx/>
              <a:buChar char="•"/>
            </a:pPr>
            <a:r>
              <a:rPr lang="zh-CN" altLang="en-US" dirty="0">
                <a:solidFill>
                  <a:srgbClr val="008000"/>
                </a:solidFill>
                <a:latin typeface="华文楷体" pitchFamily="2" charset="-122"/>
                <a:ea typeface="华文楷体" pitchFamily="2" charset="-122"/>
              </a:rPr>
              <a:t>计算</a:t>
            </a:r>
            <a:r>
              <a:rPr lang="en-US" altLang="zh-CN" dirty="0">
                <a:solidFill>
                  <a:srgbClr val="008000"/>
                </a:solidFill>
                <a:latin typeface="华文楷体" pitchFamily="2" charset="-122"/>
                <a:ea typeface="华文楷体" pitchFamily="2" charset="-122"/>
              </a:rPr>
              <a:t>C</a:t>
            </a:r>
            <a:r>
              <a:rPr lang="zh-CN" altLang="en-US" dirty="0">
                <a:solidFill>
                  <a:srgbClr val="008000"/>
                </a:solidFill>
                <a:latin typeface="华文楷体" pitchFamily="2" charset="-122"/>
                <a:ea typeface="华文楷体" pitchFamily="2" charset="-122"/>
              </a:rPr>
              <a:t>＝</a:t>
            </a:r>
            <a:r>
              <a:rPr lang="en-US" altLang="zh-CN" dirty="0" err="1">
                <a:solidFill>
                  <a:srgbClr val="008000"/>
                </a:solidFill>
                <a:latin typeface="华文楷体" pitchFamily="2" charset="-122"/>
                <a:ea typeface="华文楷体" pitchFamily="2" charset="-122"/>
              </a:rPr>
              <a:t>M</a:t>
            </a:r>
            <a:r>
              <a:rPr lang="en-US" altLang="zh-CN" baseline="30000" dirty="0" err="1">
                <a:solidFill>
                  <a:srgbClr val="008000"/>
                </a:solidFill>
                <a:latin typeface="华文楷体" pitchFamily="2" charset="-122"/>
                <a:ea typeface="华文楷体" pitchFamily="2" charset="-122"/>
              </a:rPr>
              <a:t>e</a:t>
            </a:r>
            <a:r>
              <a:rPr lang="en-US" altLang="zh-CN" dirty="0" err="1">
                <a:solidFill>
                  <a:srgbClr val="008000"/>
                </a:solidFill>
                <a:latin typeface="华文楷体" pitchFamily="2" charset="-122"/>
                <a:ea typeface="华文楷体" pitchFamily="2" charset="-122"/>
              </a:rPr>
              <a:t>modn</a:t>
            </a:r>
            <a:endParaRPr lang="en-US" altLang="zh-CN" dirty="0">
              <a:solidFill>
                <a:srgbClr val="008000"/>
              </a:solidFill>
              <a:latin typeface="华文楷体" pitchFamily="2" charset="-122"/>
              <a:ea typeface="华文楷体" pitchFamily="2" charset="-122"/>
            </a:endParaRPr>
          </a:p>
          <a:p>
            <a:pPr marL="1056623" lvl="1" indent="-406394">
              <a:spcBef>
                <a:spcPct val="10000"/>
              </a:spcBef>
              <a:spcAft>
                <a:spcPct val="10000"/>
              </a:spcAft>
            </a:pPr>
            <a:r>
              <a:rPr lang="zh-CN" altLang="en-US" dirty="0">
                <a:latin typeface="华文楷体" pitchFamily="2" charset="-122"/>
                <a:ea typeface="华文楷体" pitchFamily="2" charset="-122"/>
              </a:rPr>
              <a:t>解密</a:t>
            </a:r>
          </a:p>
          <a:p>
            <a:pPr marL="1625575" lvl="2" indent="-325115">
              <a:spcBef>
                <a:spcPct val="10000"/>
              </a:spcBef>
              <a:spcAft>
                <a:spcPct val="10000"/>
              </a:spcAft>
              <a:buFontTx/>
              <a:buChar char="•"/>
            </a:pPr>
            <a:r>
              <a:rPr lang="zh-CN" altLang="en-US" dirty="0">
                <a:solidFill>
                  <a:srgbClr val="008000"/>
                </a:solidFill>
                <a:latin typeface="华文楷体" pitchFamily="2" charset="-122"/>
                <a:ea typeface="华文楷体" pitchFamily="2" charset="-122"/>
              </a:rPr>
              <a:t>计算</a:t>
            </a:r>
            <a:r>
              <a:rPr lang="en-US" altLang="zh-CN" dirty="0">
                <a:solidFill>
                  <a:srgbClr val="008000"/>
                </a:solidFill>
                <a:latin typeface="华文楷体" pitchFamily="2" charset="-122"/>
                <a:ea typeface="华文楷体" pitchFamily="2" charset="-122"/>
              </a:rPr>
              <a:t>P=</a:t>
            </a:r>
            <a:r>
              <a:rPr lang="en-US" altLang="zh-CN" dirty="0" err="1">
                <a:solidFill>
                  <a:srgbClr val="008000"/>
                </a:solidFill>
                <a:latin typeface="华文楷体" pitchFamily="2" charset="-122"/>
                <a:ea typeface="华文楷体" pitchFamily="2" charset="-122"/>
              </a:rPr>
              <a:t>C</a:t>
            </a:r>
            <a:r>
              <a:rPr lang="en-US" altLang="zh-CN" baseline="30000" dirty="0" err="1">
                <a:solidFill>
                  <a:srgbClr val="008000"/>
                </a:solidFill>
                <a:latin typeface="华文楷体" pitchFamily="2" charset="-122"/>
                <a:ea typeface="华文楷体" pitchFamily="2" charset="-122"/>
              </a:rPr>
              <a:t>d</a:t>
            </a:r>
            <a:r>
              <a:rPr lang="en-US" altLang="zh-CN" dirty="0" err="1">
                <a:solidFill>
                  <a:srgbClr val="008000"/>
                </a:solidFill>
                <a:latin typeface="华文楷体" pitchFamily="2" charset="-122"/>
                <a:ea typeface="华文楷体" pitchFamily="2" charset="-122"/>
              </a:rPr>
              <a:t>mod</a:t>
            </a:r>
            <a:r>
              <a:rPr lang="en-US" altLang="zh-CN" dirty="0">
                <a:solidFill>
                  <a:srgbClr val="008000"/>
                </a:solidFill>
                <a:latin typeface="华文楷体" pitchFamily="2" charset="-122"/>
                <a:ea typeface="华文楷体" pitchFamily="2" charset="-122"/>
              </a:rPr>
              <a:t> n</a:t>
            </a:r>
            <a:endParaRPr lang="en-US" altLang="zh-CN" dirty="0">
              <a:latin typeface="华文中宋" pitchFamily="2" charset="-122"/>
              <a:ea typeface="华文中宋" pitchFamily="2" charset="-122"/>
            </a:endParaRPr>
          </a:p>
        </p:txBody>
      </p:sp>
      <p:sp>
        <p:nvSpPr>
          <p:cNvPr id="7" name="内容占位符 2"/>
          <p:cNvSpPr txBox="1">
            <a:spLocks/>
          </p:cNvSpPr>
          <p:nvPr/>
        </p:nvSpPr>
        <p:spPr>
          <a:xfrm>
            <a:off x="741760" y="1660920"/>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8" name="AutoShape 5"/>
          <p:cNvSpPr>
            <a:spLocks noChangeArrowheads="1"/>
          </p:cNvSpPr>
          <p:nvPr/>
        </p:nvSpPr>
        <p:spPr bwMode="gray">
          <a:xfrm>
            <a:off x="1868656"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3.1 </a:t>
            </a:r>
            <a:r>
              <a:rPr lang="zh-CN" altLang="en-US" sz="2800" dirty="0">
                <a:solidFill>
                  <a:srgbClr val="000000"/>
                </a:solidFill>
                <a:latin typeface="华文中宋" pitchFamily="2" charset="-122"/>
                <a:ea typeface="华文中宋" pitchFamily="2" charset="-122"/>
              </a:rPr>
              <a:t>计时攻击原理与实例分析</a:t>
            </a:r>
          </a:p>
        </p:txBody>
      </p:sp>
      <p:sp>
        <p:nvSpPr>
          <p:cNvPr id="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1" name="组合 4"/>
          <p:cNvGrpSpPr>
            <a:grpSpLocks/>
          </p:cNvGrpSpPr>
          <p:nvPr/>
        </p:nvGrpSpPr>
        <p:grpSpPr bwMode="auto">
          <a:xfrm>
            <a:off x="8494634" y="129028"/>
            <a:ext cx="4344470" cy="589281"/>
            <a:chOff x="288838" y="21598"/>
            <a:chExt cx="4278985" cy="590400"/>
          </a:xfrm>
        </p:grpSpPr>
        <p:sp>
          <p:nvSpPr>
            <p:cNvPr id="12" name="圆角矩形 1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14" name="矩形 3"/>
          <p:cNvSpPr>
            <a:spLocks noChangeArrowheads="1"/>
          </p:cNvSpPr>
          <p:nvPr/>
        </p:nvSpPr>
        <p:spPr bwMode="auto">
          <a:xfrm>
            <a:off x="5054601" y="1720327"/>
            <a:ext cx="722893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1</a:t>
            </a:r>
            <a:r>
              <a:rPr lang="zh-CN" altLang="en-US" kern="0" dirty="0">
                <a:solidFill>
                  <a:srgbClr val="3333FF"/>
                </a:solidFill>
                <a:latin typeface="华文中宋" pitchFamily="2" charset="-122"/>
                <a:ea typeface="华文中宋" pitchFamily="2" charset="-122"/>
              </a:rPr>
              <a:t>、基于模幂运算时间差异的</a:t>
            </a:r>
            <a:r>
              <a:rPr lang="en-US" altLang="zh-CN" kern="0" dirty="0">
                <a:solidFill>
                  <a:srgbClr val="3333FF"/>
                </a:solidFill>
                <a:latin typeface="华文中宋" pitchFamily="2" charset="-122"/>
                <a:ea typeface="华文中宋" pitchFamily="2" charset="-122"/>
              </a:rPr>
              <a:t>RSA</a:t>
            </a:r>
            <a:r>
              <a:rPr lang="zh-CN" altLang="en-US" kern="0" dirty="0">
                <a:solidFill>
                  <a:srgbClr val="3333FF"/>
                </a:solidFill>
                <a:latin typeface="华文中宋" pitchFamily="2" charset="-122"/>
                <a:ea typeface="华文中宋" pitchFamily="2" charset="-122"/>
              </a:rPr>
              <a:t>密钥攻击</a:t>
            </a:r>
            <a:endParaRPr lang="zh-CN" altLang="en-US" dirty="0">
              <a:latin typeface="华文中宋" pitchFamily="2" charset="-122"/>
              <a:ea typeface="华文中宋" pitchFamily="2" charset="-122"/>
            </a:endParaRPr>
          </a:p>
        </p:txBody>
      </p:sp>
    </p:spTree>
    <p:extLst>
      <p:ext uri="{BB962C8B-B14F-4D97-AF65-F5344CB8AC3E}">
        <p14:creationId xmlns:p14="http://schemas.microsoft.com/office/powerpoint/2010/main" val="1828167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内容占位符 2"/>
          <p:cNvSpPr txBox="1">
            <a:spLocks/>
          </p:cNvSpPr>
          <p:nvPr/>
        </p:nvSpPr>
        <p:spPr>
          <a:xfrm>
            <a:off x="741760" y="1660920"/>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16" name="AutoShape 5"/>
          <p:cNvSpPr>
            <a:spLocks noChangeArrowheads="1"/>
          </p:cNvSpPr>
          <p:nvPr/>
        </p:nvSpPr>
        <p:spPr bwMode="gray">
          <a:xfrm>
            <a:off x="1868656"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3.1 </a:t>
            </a:r>
            <a:r>
              <a:rPr lang="zh-CN" altLang="en-US" sz="2800" dirty="0">
                <a:solidFill>
                  <a:srgbClr val="000000"/>
                </a:solidFill>
                <a:latin typeface="华文中宋" pitchFamily="2" charset="-122"/>
                <a:ea typeface="华文中宋" pitchFamily="2" charset="-122"/>
              </a:rPr>
              <a:t>计时攻击原理与实例分析</a:t>
            </a:r>
          </a:p>
        </p:txBody>
      </p:sp>
      <p:sp>
        <p:nvSpPr>
          <p:cNvPr id="17"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8"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9" name="组合 4"/>
          <p:cNvGrpSpPr>
            <a:grpSpLocks/>
          </p:cNvGrpSpPr>
          <p:nvPr/>
        </p:nvGrpSpPr>
        <p:grpSpPr bwMode="auto">
          <a:xfrm>
            <a:off x="8494634" y="129028"/>
            <a:ext cx="4344470" cy="589281"/>
            <a:chOff x="288838" y="21598"/>
            <a:chExt cx="4278985" cy="590400"/>
          </a:xfrm>
        </p:grpSpPr>
        <p:sp>
          <p:nvSpPr>
            <p:cNvPr id="20" name="圆角矩形 19"/>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1"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9" name="矩形 3"/>
          <p:cNvSpPr>
            <a:spLocks noChangeArrowheads="1"/>
          </p:cNvSpPr>
          <p:nvPr/>
        </p:nvSpPr>
        <p:spPr bwMode="auto">
          <a:xfrm>
            <a:off x="5054601" y="1720327"/>
            <a:ext cx="722893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1</a:t>
            </a:r>
            <a:r>
              <a:rPr lang="zh-CN" altLang="en-US" kern="0" dirty="0">
                <a:solidFill>
                  <a:srgbClr val="3333FF"/>
                </a:solidFill>
                <a:latin typeface="华文中宋" pitchFamily="2" charset="-122"/>
                <a:ea typeface="华文中宋" pitchFamily="2" charset="-122"/>
              </a:rPr>
              <a:t>、基于模幂运算时间差异的</a:t>
            </a:r>
            <a:r>
              <a:rPr lang="en-US" altLang="zh-CN" kern="0" dirty="0">
                <a:solidFill>
                  <a:srgbClr val="3333FF"/>
                </a:solidFill>
                <a:latin typeface="华文中宋" pitchFamily="2" charset="-122"/>
                <a:ea typeface="华文中宋" pitchFamily="2" charset="-122"/>
              </a:rPr>
              <a:t>RSA</a:t>
            </a:r>
            <a:r>
              <a:rPr lang="zh-CN" altLang="en-US" kern="0" dirty="0">
                <a:solidFill>
                  <a:srgbClr val="3333FF"/>
                </a:solidFill>
                <a:latin typeface="华文中宋" pitchFamily="2" charset="-122"/>
                <a:ea typeface="华文中宋" pitchFamily="2" charset="-122"/>
              </a:rPr>
              <a:t>密钥攻击</a:t>
            </a:r>
            <a:endParaRPr lang="zh-CN" altLang="en-US" dirty="0">
              <a:latin typeface="华文中宋" pitchFamily="2" charset="-122"/>
              <a:ea typeface="华文中宋" pitchFamily="2" charset="-122"/>
            </a:endParaRPr>
          </a:p>
        </p:txBody>
      </p:sp>
      <p:graphicFrame>
        <p:nvGraphicFramePr>
          <p:cNvPr id="13" name="Object 3"/>
          <p:cNvGraphicFramePr>
            <a:graphicFrameLocks noChangeAspect="1"/>
          </p:cNvGraphicFramePr>
          <p:nvPr>
            <p:extLst>
              <p:ext uri="{D42A27DB-BD31-4B8C-83A1-F6EECF244321}">
                <p14:modId xmlns:p14="http://schemas.microsoft.com/office/powerpoint/2010/main" val="1117371929"/>
              </p:ext>
            </p:extLst>
          </p:nvPr>
        </p:nvGraphicFramePr>
        <p:xfrm>
          <a:off x="1671527" y="3292624"/>
          <a:ext cx="3942080" cy="6123093"/>
        </p:xfrm>
        <a:graphic>
          <a:graphicData uri="http://schemas.openxmlformats.org/presentationml/2006/ole">
            <mc:AlternateContent xmlns:mc="http://schemas.openxmlformats.org/markup-compatibility/2006">
              <mc:Choice xmlns:v="urn:schemas-microsoft-com:vml" Requires="v">
                <p:oleObj spid="_x0000_s6146" name="Visio" r:id="rId3" imgW="2574417" imgH="4306519" progId="Visio.Drawing.11">
                  <p:embed/>
                </p:oleObj>
              </mc:Choice>
              <mc:Fallback>
                <p:oleObj name="Visio" r:id="rId3" imgW="2574417" imgH="4306519" progId="Visio.Drawing.11">
                  <p:embed/>
                  <p:pic>
                    <p:nvPicPr>
                      <p:cNvPr id="1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1527" y="3292624"/>
                        <a:ext cx="3942080" cy="6123093"/>
                      </a:xfrm>
                      <a:prstGeom prst="rect">
                        <a:avLst/>
                      </a:prstGeom>
                      <a:solidFill>
                        <a:schemeClr val="bg1"/>
                      </a:solidFill>
                    </p:spPr>
                  </p:pic>
                </p:oleObj>
              </mc:Fallback>
            </mc:AlternateContent>
          </a:graphicData>
        </a:graphic>
      </p:graphicFrame>
      <p:sp>
        <p:nvSpPr>
          <p:cNvPr id="14" name="Text Box 184"/>
          <p:cNvSpPr txBox="1">
            <a:spLocks noChangeArrowheads="1"/>
          </p:cNvSpPr>
          <p:nvPr/>
        </p:nvSpPr>
        <p:spPr bwMode="auto">
          <a:xfrm>
            <a:off x="6077475" y="3364632"/>
            <a:ext cx="5607409" cy="2347307"/>
          </a:xfrm>
          <a:prstGeom prst="rect">
            <a:avLst/>
          </a:prstGeom>
          <a:solidFill>
            <a:schemeClr val="bg1"/>
          </a:solidFill>
          <a:ln w="9525">
            <a:solidFill>
              <a:srgbClr val="000000"/>
            </a:solidFill>
            <a:miter lim="800000"/>
            <a:headEnd/>
            <a:tailEnd/>
          </a:ln>
        </p:spPr>
        <p:txBody>
          <a:bodyPr wrap="squar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lnSpc>
                <a:spcPct val="150000"/>
              </a:lnSpc>
              <a:spcBef>
                <a:spcPct val="50000"/>
              </a:spcBef>
            </a:pPr>
            <a:r>
              <a:rPr lang="en-US" altLang="zh-CN" sz="2400" dirty="0">
                <a:latin typeface="华文中宋" pitchFamily="2" charset="-122"/>
                <a:ea typeface="华文中宋" pitchFamily="2" charset="-122"/>
              </a:rPr>
              <a:t>RSA</a:t>
            </a:r>
            <a:r>
              <a:rPr lang="zh-CN" altLang="en-US" sz="2400" dirty="0">
                <a:latin typeface="华文中宋" pitchFamily="2" charset="-122"/>
                <a:ea typeface="华文中宋" pitchFamily="2" charset="-122"/>
              </a:rPr>
              <a:t>密码采用平方和乘法操作进行模幂运算的时候，</a:t>
            </a:r>
            <a:r>
              <a:rPr lang="zh-CN" altLang="en-US" sz="2400" dirty="0">
                <a:solidFill>
                  <a:srgbClr val="FF0000"/>
                </a:solidFill>
                <a:latin typeface="华文中宋" pitchFamily="2" charset="-122"/>
                <a:ea typeface="华文中宋" pitchFamily="2" charset="-122"/>
              </a:rPr>
              <a:t>当密钥</a:t>
            </a:r>
            <a:r>
              <a:rPr lang="en-US" altLang="zh-CN" sz="2400" dirty="0">
                <a:solidFill>
                  <a:srgbClr val="FF0000"/>
                </a:solidFill>
                <a:latin typeface="华文中宋" pitchFamily="2" charset="-122"/>
                <a:ea typeface="华文中宋" pitchFamily="2" charset="-122"/>
              </a:rPr>
              <a:t>d</a:t>
            </a:r>
            <a:r>
              <a:rPr lang="zh-CN" altLang="en-US" sz="2400" dirty="0">
                <a:solidFill>
                  <a:srgbClr val="FF0000"/>
                </a:solidFill>
                <a:latin typeface="华文中宋" pitchFamily="2" charset="-122"/>
                <a:ea typeface="华文中宋" pitchFamily="2" charset="-122"/>
              </a:rPr>
              <a:t>的</a:t>
            </a:r>
            <a:r>
              <a:rPr lang="en-US" altLang="zh-CN" sz="2400" dirty="0">
                <a:solidFill>
                  <a:srgbClr val="FF0000"/>
                </a:solidFill>
                <a:latin typeface="华文中宋" pitchFamily="2" charset="-122"/>
                <a:ea typeface="华文中宋" pitchFamily="2" charset="-122"/>
              </a:rPr>
              <a:t>1</a:t>
            </a:r>
            <a:r>
              <a:rPr lang="zh-CN" altLang="en-US" sz="2400" dirty="0">
                <a:solidFill>
                  <a:srgbClr val="FF0000"/>
                </a:solidFill>
                <a:latin typeface="华文中宋" pitchFamily="2" charset="-122"/>
                <a:ea typeface="华文中宋" pitchFamily="2" charset="-122"/>
              </a:rPr>
              <a:t>个比特值为</a:t>
            </a:r>
            <a:r>
              <a:rPr lang="en-US" altLang="zh-CN" sz="2400" dirty="0">
                <a:solidFill>
                  <a:srgbClr val="FF0000"/>
                </a:solidFill>
                <a:latin typeface="华文中宋" pitchFamily="2" charset="-122"/>
                <a:ea typeface="华文中宋" pitchFamily="2" charset="-122"/>
              </a:rPr>
              <a:t>1</a:t>
            </a:r>
            <a:r>
              <a:rPr lang="zh-CN" altLang="en-US" sz="2400" dirty="0">
                <a:solidFill>
                  <a:srgbClr val="FF0000"/>
                </a:solidFill>
                <a:latin typeface="华文中宋" pitchFamily="2" charset="-122"/>
                <a:ea typeface="华文中宋" pitchFamily="2" charset="-122"/>
              </a:rPr>
              <a:t>的时候，比为</a:t>
            </a:r>
            <a:r>
              <a:rPr lang="en-US" altLang="zh-CN" sz="2400" dirty="0">
                <a:solidFill>
                  <a:srgbClr val="FF0000"/>
                </a:solidFill>
                <a:latin typeface="华文中宋" pitchFamily="2" charset="-122"/>
                <a:ea typeface="华文中宋" pitchFamily="2" charset="-122"/>
              </a:rPr>
              <a:t>0</a:t>
            </a:r>
            <a:r>
              <a:rPr lang="zh-CN" altLang="en-US" sz="2400" dirty="0">
                <a:solidFill>
                  <a:srgbClr val="FF0000"/>
                </a:solidFill>
                <a:latin typeface="华文中宋" pitchFamily="2" charset="-122"/>
                <a:ea typeface="华文中宋" pitchFamily="2" charset="-122"/>
              </a:rPr>
              <a:t>要多进行一步乘法操作，执行时间要长</a:t>
            </a:r>
            <a:r>
              <a:rPr lang="zh-CN" altLang="en-US" sz="2400" dirty="0">
                <a:latin typeface="华文中宋" pitchFamily="2" charset="-122"/>
                <a:ea typeface="华文中宋" pitchFamily="2" charset="-122"/>
              </a:rPr>
              <a:t>，如图中虚框所示。</a:t>
            </a:r>
          </a:p>
        </p:txBody>
      </p:sp>
      <p:sp>
        <p:nvSpPr>
          <p:cNvPr id="15" name="矩形 14"/>
          <p:cNvSpPr/>
          <p:nvPr/>
        </p:nvSpPr>
        <p:spPr>
          <a:xfrm>
            <a:off x="1782214" y="2527612"/>
            <a:ext cx="4871847" cy="492443"/>
          </a:xfrm>
          <a:prstGeom prst="rect">
            <a:avLst/>
          </a:prstGeom>
        </p:spPr>
        <p:txBody>
          <a:bodyPr wrap="none">
            <a:spAutoFit/>
          </a:bodyPr>
          <a:lstStyle/>
          <a:p>
            <a:r>
              <a:rPr lang="zh-CN" altLang="en-US" kern="0" dirty="0">
                <a:solidFill>
                  <a:srgbClr val="3333FF"/>
                </a:solidFill>
                <a:latin typeface="华文中宋" pitchFamily="2" charset="-122"/>
                <a:ea typeface="华文中宋" pitchFamily="2" charset="-122"/>
              </a:rPr>
              <a:t>平方和乘法实现的</a:t>
            </a:r>
            <a:r>
              <a:rPr lang="en-US" altLang="zh-CN" kern="0" dirty="0">
                <a:solidFill>
                  <a:srgbClr val="3333FF"/>
                </a:solidFill>
                <a:latin typeface="华文中宋" pitchFamily="2" charset="-122"/>
                <a:ea typeface="华文中宋" pitchFamily="2" charset="-122"/>
              </a:rPr>
              <a:t>RSA</a:t>
            </a:r>
            <a:r>
              <a:rPr lang="zh-CN" altLang="en-US" kern="0" dirty="0">
                <a:solidFill>
                  <a:srgbClr val="3333FF"/>
                </a:solidFill>
                <a:latin typeface="华文中宋" pitchFamily="2" charset="-122"/>
                <a:ea typeface="华文中宋" pitchFamily="2" charset="-122"/>
              </a:rPr>
              <a:t>模幂运算</a:t>
            </a:r>
            <a:endParaRPr lang="zh-CN" altLang="en-US" dirty="0"/>
          </a:p>
        </p:txBody>
      </p:sp>
      <p:sp>
        <p:nvSpPr>
          <p:cNvPr id="2" name="矩形 1"/>
          <p:cNvSpPr/>
          <p:nvPr/>
        </p:nvSpPr>
        <p:spPr>
          <a:xfrm>
            <a:off x="237704" y="2515663"/>
            <a:ext cx="1353256" cy="492443"/>
          </a:xfrm>
          <a:prstGeom prst="rect">
            <a:avLst/>
          </a:prstGeom>
        </p:spPr>
        <p:txBody>
          <a:bodyPr wrap="none">
            <a:spAutoFit/>
          </a:bodyPr>
          <a:lstStyle/>
          <a:p>
            <a:r>
              <a:rPr lang="en-US" altLang="zh-CN" dirty="0" err="1">
                <a:solidFill>
                  <a:srgbClr val="FF0000"/>
                </a:solidFill>
                <a:latin typeface="华文楷体" pitchFamily="2" charset="-122"/>
                <a:ea typeface="华文楷体" pitchFamily="2" charset="-122"/>
              </a:rPr>
              <a:t>C</a:t>
            </a:r>
            <a:r>
              <a:rPr lang="en-US" altLang="zh-CN" baseline="30000" dirty="0" err="1">
                <a:solidFill>
                  <a:srgbClr val="FF0000"/>
                </a:solidFill>
                <a:latin typeface="华文楷体" pitchFamily="2" charset="-122"/>
                <a:ea typeface="华文楷体" pitchFamily="2" charset="-122"/>
              </a:rPr>
              <a:t>d</a:t>
            </a:r>
            <a:r>
              <a:rPr lang="en-US" altLang="zh-CN" dirty="0" err="1">
                <a:solidFill>
                  <a:srgbClr val="FF0000"/>
                </a:solidFill>
                <a:latin typeface="华文楷体" pitchFamily="2" charset="-122"/>
                <a:ea typeface="华文楷体" pitchFamily="2" charset="-122"/>
              </a:rPr>
              <a:t>mod</a:t>
            </a:r>
            <a:r>
              <a:rPr lang="en-US" altLang="zh-CN" dirty="0">
                <a:solidFill>
                  <a:srgbClr val="FF0000"/>
                </a:solidFill>
                <a:latin typeface="华文楷体" pitchFamily="2" charset="-122"/>
                <a:ea typeface="华文楷体" pitchFamily="2" charset="-122"/>
              </a:rPr>
              <a:t> n</a:t>
            </a:r>
            <a:endParaRPr lang="zh-CN" altLang="en-US" dirty="0">
              <a:solidFill>
                <a:srgbClr val="FF0000"/>
              </a:solidFill>
            </a:endParaRPr>
          </a:p>
        </p:txBody>
      </p:sp>
    </p:spTree>
    <p:extLst>
      <p:ext uri="{BB962C8B-B14F-4D97-AF65-F5344CB8AC3E}">
        <p14:creationId xmlns:p14="http://schemas.microsoft.com/office/powerpoint/2010/main" val="455514890"/>
      </p:ext>
    </p:extLst>
  </p:cSld>
  <p:clrMapOvr>
    <a:masterClrMapping/>
  </p:clrMapOvr>
  <p:transition>
    <p:randomBa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内容占位符 2"/>
          <p:cNvSpPr txBox="1">
            <a:spLocks/>
          </p:cNvSpPr>
          <p:nvPr/>
        </p:nvSpPr>
        <p:spPr>
          <a:xfrm>
            <a:off x="741760" y="1660920"/>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16" name="AutoShape 5"/>
          <p:cNvSpPr>
            <a:spLocks noChangeArrowheads="1"/>
          </p:cNvSpPr>
          <p:nvPr/>
        </p:nvSpPr>
        <p:spPr bwMode="gray">
          <a:xfrm>
            <a:off x="1868656"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3.1 </a:t>
            </a:r>
            <a:r>
              <a:rPr lang="zh-CN" altLang="en-US" sz="2800" dirty="0">
                <a:solidFill>
                  <a:srgbClr val="000000"/>
                </a:solidFill>
                <a:latin typeface="华文中宋" pitchFamily="2" charset="-122"/>
                <a:ea typeface="华文中宋" pitchFamily="2" charset="-122"/>
              </a:rPr>
              <a:t>计时攻击原理与实例分析</a:t>
            </a:r>
          </a:p>
        </p:txBody>
      </p:sp>
      <p:sp>
        <p:nvSpPr>
          <p:cNvPr id="17"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8"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9" name="组合 4"/>
          <p:cNvGrpSpPr>
            <a:grpSpLocks/>
          </p:cNvGrpSpPr>
          <p:nvPr/>
        </p:nvGrpSpPr>
        <p:grpSpPr bwMode="auto">
          <a:xfrm>
            <a:off x="8494634" y="129028"/>
            <a:ext cx="4344470" cy="589281"/>
            <a:chOff x="288838" y="21598"/>
            <a:chExt cx="4278985" cy="590400"/>
          </a:xfrm>
        </p:grpSpPr>
        <p:sp>
          <p:nvSpPr>
            <p:cNvPr id="20" name="圆角矩形 19"/>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1"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9" name="矩形 3"/>
          <p:cNvSpPr>
            <a:spLocks noChangeArrowheads="1"/>
          </p:cNvSpPr>
          <p:nvPr/>
        </p:nvSpPr>
        <p:spPr bwMode="auto">
          <a:xfrm>
            <a:off x="5054601" y="1720327"/>
            <a:ext cx="722893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1</a:t>
            </a:r>
            <a:r>
              <a:rPr lang="zh-CN" altLang="en-US" kern="0" dirty="0">
                <a:solidFill>
                  <a:srgbClr val="3333FF"/>
                </a:solidFill>
                <a:latin typeface="华文中宋" pitchFamily="2" charset="-122"/>
                <a:ea typeface="华文中宋" pitchFamily="2" charset="-122"/>
              </a:rPr>
              <a:t>、基于模幂运算时间差异的</a:t>
            </a:r>
            <a:r>
              <a:rPr lang="en-US" altLang="zh-CN" kern="0" dirty="0">
                <a:solidFill>
                  <a:srgbClr val="3333FF"/>
                </a:solidFill>
                <a:latin typeface="华文中宋" pitchFamily="2" charset="-122"/>
                <a:ea typeface="华文中宋" pitchFamily="2" charset="-122"/>
              </a:rPr>
              <a:t>RSA</a:t>
            </a:r>
            <a:r>
              <a:rPr lang="zh-CN" altLang="en-US" kern="0" dirty="0">
                <a:solidFill>
                  <a:srgbClr val="3333FF"/>
                </a:solidFill>
                <a:latin typeface="华文中宋" pitchFamily="2" charset="-122"/>
                <a:ea typeface="华文中宋" pitchFamily="2" charset="-122"/>
              </a:rPr>
              <a:t>密钥攻击</a:t>
            </a:r>
            <a:endParaRPr lang="zh-CN" altLang="en-US" dirty="0">
              <a:latin typeface="华文中宋" pitchFamily="2" charset="-122"/>
              <a:ea typeface="华文中宋" pitchFamily="2"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106292410"/>
              </p:ext>
            </p:extLst>
          </p:nvPr>
        </p:nvGraphicFramePr>
        <p:xfrm>
          <a:off x="602952" y="2500536"/>
          <a:ext cx="4798020" cy="2909828"/>
        </p:xfrm>
        <a:graphic>
          <a:graphicData uri="http://schemas.openxmlformats.org/presentationml/2006/ole">
            <mc:AlternateContent xmlns:mc="http://schemas.openxmlformats.org/markup-compatibility/2006">
              <mc:Choice xmlns:v="urn:schemas-microsoft-com:vml" Requires="v">
                <p:oleObj spid="_x0000_s7176" name="Visio" r:id="rId3" imgW="3274609" imgH="1972503" progId="Visio.Drawing.11">
                  <p:embed/>
                </p:oleObj>
              </mc:Choice>
              <mc:Fallback>
                <p:oleObj name="Visio" r:id="rId3" imgW="3274609" imgH="1972503" progId="Visio.Drawing.11">
                  <p:embed/>
                  <p:pic>
                    <p:nvPicPr>
                      <p:cNvPr id="4"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952" y="2500536"/>
                        <a:ext cx="4798020" cy="2909828"/>
                      </a:xfrm>
                      <a:prstGeom prst="rect">
                        <a:avLst/>
                      </a:prstGeom>
                      <a:noFill/>
                      <a:ln w="19050">
                        <a:solidFill>
                          <a:srgbClr val="FF0000"/>
                        </a:solidFill>
                        <a:miter lim="800000"/>
                        <a:headEnd/>
                        <a:tailEnd/>
                      </a:ln>
                    </p:spPr>
                  </p:pic>
                </p:oleObj>
              </mc:Fallback>
            </mc:AlternateContent>
          </a:graphicData>
        </a:graphic>
      </p:graphicFrame>
      <p:sp>
        <p:nvSpPr>
          <p:cNvPr id="25" name="内容占位符 2"/>
          <p:cNvSpPr txBox="1">
            <a:spLocks/>
          </p:cNvSpPr>
          <p:nvPr/>
        </p:nvSpPr>
        <p:spPr>
          <a:xfrm>
            <a:off x="681162" y="5931743"/>
            <a:ext cx="7464425" cy="1185862"/>
          </a:xfrm>
          <a:prstGeom prst="rect">
            <a:avLst/>
          </a:prstGeom>
        </p:spPr>
        <p:txBody>
          <a:bodyPr/>
          <a:lstStyle>
            <a:lvl1pPr marL="487363" indent="-487363" algn="l" defTabSz="1300163" rtl="0" fontAlgn="base">
              <a:spcBef>
                <a:spcPct val="20000"/>
              </a:spcBef>
              <a:spcAft>
                <a:spcPct val="0"/>
              </a:spcAft>
              <a:buChar char="•"/>
              <a:defRPr sz="4600" kern="1200">
                <a:solidFill>
                  <a:schemeClr val="tx1"/>
                </a:solidFill>
                <a:latin typeface="+mn-lt"/>
                <a:ea typeface="+mn-ea"/>
                <a:cs typeface="+mn-cs"/>
              </a:defRPr>
            </a:lvl1pPr>
            <a:lvl2pPr marL="1057275" indent="-406400" algn="l" defTabSz="1300163" rtl="0" fontAlgn="base">
              <a:spcBef>
                <a:spcPct val="20000"/>
              </a:spcBef>
              <a:spcAft>
                <a:spcPct val="0"/>
              </a:spcAft>
              <a:buChar char="–"/>
              <a:defRPr sz="4000" kern="1200">
                <a:solidFill>
                  <a:schemeClr val="tx1"/>
                </a:solidFill>
                <a:latin typeface="+mn-lt"/>
                <a:ea typeface="+mn-ea"/>
                <a:cs typeface="+mn-cs"/>
              </a:defRPr>
            </a:lvl2pPr>
            <a:lvl3pPr marL="1625600" indent="-325438" algn="l" defTabSz="1300163" rtl="0" fontAlgn="base">
              <a:spcBef>
                <a:spcPct val="20000"/>
              </a:spcBef>
              <a:spcAft>
                <a:spcPct val="0"/>
              </a:spcAft>
              <a:buChar char="•"/>
              <a:defRPr sz="3400" kern="1200">
                <a:solidFill>
                  <a:schemeClr val="tx1"/>
                </a:solidFill>
                <a:latin typeface="+mn-lt"/>
                <a:ea typeface="+mn-ea"/>
                <a:cs typeface="+mn-cs"/>
              </a:defRPr>
            </a:lvl3pPr>
            <a:lvl4pPr marL="2276475" indent="-325438" algn="l" defTabSz="1300163" rtl="0" fontAlgn="base">
              <a:spcBef>
                <a:spcPct val="20000"/>
              </a:spcBef>
              <a:spcAft>
                <a:spcPct val="0"/>
              </a:spcAft>
              <a:buChar char="–"/>
              <a:defRPr sz="2800" kern="1200">
                <a:solidFill>
                  <a:schemeClr val="tx1"/>
                </a:solidFill>
                <a:latin typeface="+mn-lt"/>
                <a:ea typeface="+mn-ea"/>
                <a:cs typeface="+mn-cs"/>
              </a:defRPr>
            </a:lvl4pPr>
            <a:lvl5pPr marL="2925763" indent="-325438" algn="l" defTabSz="1300163" rtl="0" fontAlgn="base">
              <a:spcBef>
                <a:spcPct val="20000"/>
              </a:spcBef>
              <a:spcAft>
                <a:spcPct val="0"/>
              </a:spcAft>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a:solidFill>
                  <a:srgbClr val="FF0000"/>
                </a:solidFill>
                <a:ea typeface="华文楷体" pitchFamily="2" charset="-122"/>
              </a:rPr>
              <a:t>如果猜测正确，那么</a:t>
            </a:r>
          </a:p>
          <a:p>
            <a:r>
              <a:rPr lang="en-US" altLang="zh-CN" sz="2000" dirty="0" err="1">
                <a:latin typeface="Times New Roman" pitchFamily="18" charset="0"/>
                <a:cs typeface="Times New Roman" pitchFamily="18" charset="0"/>
              </a:rPr>
              <a:t>Var</a:t>
            </a:r>
            <a:r>
              <a:rPr lang="en-US" altLang="zh-CN" sz="2000" dirty="0">
                <a:latin typeface="Times New Roman" pitchFamily="18" charset="0"/>
                <a:cs typeface="Times New Roman" pitchFamily="18" charset="0"/>
              </a:rPr>
              <a:t>({          })=</a:t>
            </a:r>
            <a:r>
              <a:rPr lang="en-US" altLang="zh-CN" sz="2000" dirty="0" err="1">
                <a:latin typeface="Times New Roman" pitchFamily="18" charset="0"/>
                <a:cs typeface="Times New Roman" pitchFamily="18" charset="0"/>
              </a:rPr>
              <a:t>Var</a:t>
            </a:r>
            <a:r>
              <a:rPr lang="en-US" altLang="zh-CN" sz="2000" dirty="0">
                <a:latin typeface="Times New Roman" pitchFamily="18" charset="0"/>
                <a:cs typeface="Times New Roman" pitchFamily="18" charset="0"/>
              </a:rPr>
              <a:t>(                  )=</a:t>
            </a:r>
            <a:r>
              <a:rPr lang="en-US" altLang="zh-CN" sz="2000" dirty="0" err="1">
                <a:latin typeface="Times New Roman" pitchFamily="18" charset="0"/>
                <a:cs typeface="Times New Roman" pitchFamily="18" charset="0"/>
              </a:rPr>
              <a:t>Var</a:t>
            </a:r>
            <a:r>
              <a:rPr lang="en-US" altLang="zh-CN" sz="2000" dirty="0">
                <a:latin typeface="Times New Roman" pitchFamily="18" charset="0"/>
                <a:cs typeface="Times New Roman" pitchFamily="18" charset="0"/>
              </a:rPr>
              <a:t>(              )=</a:t>
            </a:r>
            <a:r>
              <a:rPr lang="en-US" altLang="zh-CN" sz="2000" dirty="0" err="1">
                <a:latin typeface="Times New Roman" pitchFamily="18" charset="0"/>
                <a:cs typeface="Times New Roman" pitchFamily="18" charset="0"/>
              </a:rPr>
              <a:t>Var</a:t>
            </a:r>
            <a:r>
              <a:rPr lang="en-US" altLang="zh-CN" sz="2000" dirty="0">
                <a:latin typeface="Times New Roman" pitchFamily="18" charset="0"/>
                <a:cs typeface="Times New Roman" pitchFamily="18" charset="0"/>
              </a:rPr>
              <a:t>(</a:t>
            </a:r>
            <a:r>
              <a:rPr lang="en-US" altLang="zh-CN" sz="2000" i="1" dirty="0">
                <a:latin typeface="Times New Roman" pitchFamily="18" charset="0"/>
                <a:cs typeface="Times New Roman" pitchFamily="18" charset="0"/>
              </a:rPr>
              <a:t>e</a:t>
            </a:r>
            <a:r>
              <a:rPr lang="en-US" altLang="zh-CN" sz="2000" dirty="0">
                <a:latin typeface="Times New Roman" pitchFamily="18" charset="0"/>
                <a:cs typeface="Times New Roman" pitchFamily="18" charset="0"/>
              </a:rPr>
              <a:t>)+(</a:t>
            </a:r>
            <a:r>
              <a:rPr lang="en-US" altLang="zh-CN" sz="2000" i="1" dirty="0">
                <a:latin typeface="Times New Roman" pitchFamily="18" charset="0"/>
                <a:cs typeface="Times New Roman" pitchFamily="18" charset="0"/>
              </a:rPr>
              <a:t>n</a:t>
            </a:r>
            <a:r>
              <a:rPr lang="en-US" altLang="zh-CN" sz="2000" dirty="0">
                <a:latin typeface="Times New Roman" pitchFamily="18" charset="0"/>
                <a:cs typeface="Times New Roman" pitchFamily="18" charset="0"/>
              </a:rPr>
              <a:t>-</a:t>
            </a:r>
            <a:r>
              <a:rPr lang="en-US" altLang="zh-CN" sz="2000" i="1" dirty="0">
                <a:latin typeface="Times New Roman" pitchFamily="18" charset="0"/>
                <a:cs typeface="Times New Roman" pitchFamily="18" charset="0"/>
              </a:rPr>
              <a:t>k</a:t>
            </a:r>
            <a:r>
              <a:rPr lang="en-US" altLang="zh-CN" sz="2000" dirty="0">
                <a:latin typeface="Times New Roman" pitchFamily="18" charset="0"/>
                <a:cs typeface="Times New Roman" pitchFamily="18" charset="0"/>
              </a:rPr>
              <a:t>) </a:t>
            </a:r>
            <a:r>
              <a:rPr lang="en-US" altLang="zh-CN" sz="2000" dirty="0" err="1">
                <a:latin typeface="Times New Roman" pitchFamily="18" charset="0"/>
                <a:cs typeface="Times New Roman" pitchFamily="18" charset="0"/>
              </a:rPr>
              <a:t>Var</a:t>
            </a:r>
            <a:r>
              <a:rPr lang="en-US" altLang="zh-CN" sz="2000" dirty="0">
                <a:latin typeface="Times New Roman" pitchFamily="18" charset="0"/>
                <a:cs typeface="Times New Roman" pitchFamily="18" charset="0"/>
              </a:rPr>
              <a:t>(</a:t>
            </a:r>
            <a:r>
              <a:rPr lang="en-US" altLang="zh-CN" sz="2000" i="1" dirty="0">
                <a:latin typeface="Times New Roman" pitchFamily="18" charset="0"/>
                <a:cs typeface="Times New Roman" pitchFamily="18" charset="0"/>
              </a:rPr>
              <a:t>t</a:t>
            </a:r>
            <a:r>
              <a:rPr lang="en-US" altLang="zh-CN" sz="2000" dirty="0">
                <a:latin typeface="Times New Roman" pitchFamily="18" charset="0"/>
                <a:cs typeface="Times New Roman" pitchFamily="18" charset="0"/>
              </a:rPr>
              <a:t>)</a:t>
            </a:r>
            <a:endParaRPr lang="en-US" altLang="en-US" sz="2000" dirty="0">
              <a:latin typeface="Times New Roman" pitchFamily="18" charset="0"/>
              <a:ea typeface="华文楷体" pitchFamily="2" charset="-122"/>
              <a:cs typeface="Times New Roman" pitchFamily="18" charset="0"/>
            </a:endParaRPr>
          </a:p>
        </p:txBody>
      </p:sp>
      <p:graphicFrame>
        <p:nvGraphicFramePr>
          <p:cNvPr id="26" name="Object 15"/>
          <p:cNvGraphicFramePr>
            <a:graphicFrameLocks noChangeAspect="1"/>
          </p:cNvGraphicFramePr>
          <p:nvPr>
            <p:extLst>
              <p:ext uri="{D42A27DB-BD31-4B8C-83A1-F6EECF244321}">
                <p14:modId xmlns:p14="http://schemas.microsoft.com/office/powerpoint/2010/main" val="1933658641"/>
              </p:ext>
            </p:extLst>
          </p:nvPr>
        </p:nvGraphicFramePr>
        <p:xfrm>
          <a:off x="1775911" y="6363543"/>
          <a:ext cx="617537" cy="322262"/>
        </p:xfrm>
        <a:graphic>
          <a:graphicData uri="http://schemas.openxmlformats.org/presentationml/2006/ole">
            <mc:AlternateContent xmlns:mc="http://schemas.openxmlformats.org/markup-compatibility/2006">
              <mc:Choice xmlns:v="urn:schemas-microsoft-com:vml" Requires="v">
                <p:oleObj spid="_x0000_s7177" name="Equation" r:id="rId5" imgW="457200" imgH="241300" progId="Equation.DSMT4">
                  <p:embed/>
                </p:oleObj>
              </mc:Choice>
              <mc:Fallback>
                <p:oleObj name="Equation" r:id="rId5" imgW="457200" imgH="241300" progId="Equation.DSMT4">
                  <p:embed/>
                  <p:pic>
                    <p:nvPicPr>
                      <p:cNvPr id="26"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5911" y="6363543"/>
                        <a:ext cx="617537" cy="322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17"/>
          <p:cNvGraphicFramePr>
            <a:graphicFrameLocks noChangeAspect="1"/>
          </p:cNvGraphicFramePr>
          <p:nvPr>
            <p:extLst>
              <p:ext uri="{D42A27DB-BD31-4B8C-83A1-F6EECF244321}">
                <p14:modId xmlns:p14="http://schemas.microsoft.com/office/powerpoint/2010/main" val="88738745"/>
              </p:ext>
            </p:extLst>
          </p:nvPr>
        </p:nvGraphicFramePr>
        <p:xfrm>
          <a:off x="3190032" y="6265911"/>
          <a:ext cx="1071563" cy="517525"/>
        </p:xfrm>
        <a:graphic>
          <a:graphicData uri="http://schemas.openxmlformats.org/presentationml/2006/ole">
            <mc:AlternateContent xmlns:mc="http://schemas.openxmlformats.org/markup-compatibility/2006">
              <mc:Choice xmlns:v="urn:schemas-microsoft-com:vml" Requires="v">
                <p:oleObj spid="_x0000_s7178" name="Equation" r:id="rId7" imgW="926698" imgH="444307" progId="Equation.DSMT4">
                  <p:embed/>
                </p:oleObj>
              </mc:Choice>
              <mc:Fallback>
                <p:oleObj name="Equation" r:id="rId7" imgW="926698" imgH="444307" progId="Equation.DSMT4">
                  <p:embed/>
                  <p:pic>
                    <p:nvPicPr>
                      <p:cNvPr id="27"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0032" y="6265911"/>
                        <a:ext cx="1071563"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9"/>
          <p:cNvGraphicFramePr>
            <a:graphicFrameLocks noChangeAspect="1"/>
          </p:cNvGraphicFramePr>
          <p:nvPr>
            <p:extLst>
              <p:ext uri="{D42A27DB-BD31-4B8C-83A1-F6EECF244321}">
                <p14:modId xmlns:p14="http://schemas.microsoft.com/office/powerpoint/2010/main" val="3938601426"/>
              </p:ext>
            </p:extLst>
          </p:nvPr>
        </p:nvGraphicFramePr>
        <p:xfrm>
          <a:off x="5068516" y="6249243"/>
          <a:ext cx="785812" cy="582612"/>
        </p:xfrm>
        <a:graphic>
          <a:graphicData uri="http://schemas.openxmlformats.org/presentationml/2006/ole">
            <mc:AlternateContent xmlns:mc="http://schemas.openxmlformats.org/markup-compatibility/2006">
              <mc:Choice xmlns:v="urn:schemas-microsoft-com:vml" Requires="v">
                <p:oleObj spid="_x0000_s7179" name="Equation" r:id="rId9" imgW="609336" imgH="444307" progId="Equation.DSMT4">
                  <p:embed/>
                </p:oleObj>
              </mc:Choice>
              <mc:Fallback>
                <p:oleObj name="Equation" r:id="rId9" imgW="609336" imgH="444307" progId="Equation.DSMT4">
                  <p:embed/>
                  <p:pic>
                    <p:nvPicPr>
                      <p:cNvPr id="28"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68516" y="6249243"/>
                        <a:ext cx="785812" cy="582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 name="内容占位符 2"/>
          <p:cNvSpPr txBox="1">
            <a:spLocks/>
          </p:cNvSpPr>
          <p:nvPr/>
        </p:nvSpPr>
        <p:spPr>
          <a:xfrm>
            <a:off x="728652" y="7011863"/>
            <a:ext cx="10238244" cy="1185863"/>
          </a:xfrm>
          <a:prstGeom prst="rect">
            <a:avLst/>
          </a:prstGeom>
        </p:spPr>
        <p:txBody>
          <a:bodyPr/>
          <a:lstStyle>
            <a:lvl1pPr marL="487363" indent="-487363" algn="l" defTabSz="1300163" rtl="0" fontAlgn="base">
              <a:spcBef>
                <a:spcPct val="20000"/>
              </a:spcBef>
              <a:spcAft>
                <a:spcPct val="0"/>
              </a:spcAft>
              <a:buChar char="•"/>
              <a:defRPr sz="4600" kern="1200">
                <a:solidFill>
                  <a:schemeClr val="tx1"/>
                </a:solidFill>
                <a:latin typeface="+mn-lt"/>
                <a:ea typeface="+mn-ea"/>
                <a:cs typeface="+mn-cs"/>
              </a:defRPr>
            </a:lvl1pPr>
            <a:lvl2pPr marL="1057275" indent="-406400" algn="l" defTabSz="1300163" rtl="0" fontAlgn="base">
              <a:spcBef>
                <a:spcPct val="20000"/>
              </a:spcBef>
              <a:spcAft>
                <a:spcPct val="0"/>
              </a:spcAft>
              <a:buChar char="–"/>
              <a:defRPr sz="4000" kern="1200">
                <a:solidFill>
                  <a:schemeClr val="tx1"/>
                </a:solidFill>
                <a:latin typeface="+mn-lt"/>
                <a:ea typeface="+mn-ea"/>
                <a:cs typeface="+mn-cs"/>
              </a:defRPr>
            </a:lvl2pPr>
            <a:lvl3pPr marL="1625600" indent="-325438" algn="l" defTabSz="1300163" rtl="0" fontAlgn="base">
              <a:spcBef>
                <a:spcPct val="20000"/>
              </a:spcBef>
              <a:spcAft>
                <a:spcPct val="0"/>
              </a:spcAft>
              <a:buChar char="•"/>
              <a:defRPr sz="3400" kern="1200">
                <a:solidFill>
                  <a:schemeClr val="tx1"/>
                </a:solidFill>
                <a:latin typeface="+mn-lt"/>
                <a:ea typeface="+mn-ea"/>
                <a:cs typeface="+mn-cs"/>
              </a:defRPr>
            </a:lvl3pPr>
            <a:lvl4pPr marL="2276475" indent="-325438" algn="l" defTabSz="1300163" rtl="0" fontAlgn="base">
              <a:spcBef>
                <a:spcPct val="20000"/>
              </a:spcBef>
              <a:spcAft>
                <a:spcPct val="0"/>
              </a:spcAft>
              <a:buChar char="–"/>
              <a:defRPr sz="2800" kern="1200">
                <a:solidFill>
                  <a:schemeClr val="tx1"/>
                </a:solidFill>
                <a:latin typeface="+mn-lt"/>
                <a:ea typeface="+mn-ea"/>
                <a:cs typeface="+mn-cs"/>
              </a:defRPr>
            </a:lvl4pPr>
            <a:lvl5pPr marL="2925763" indent="-325438" algn="l" defTabSz="1300163" rtl="0" fontAlgn="base">
              <a:spcBef>
                <a:spcPct val="20000"/>
              </a:spcBef>
              <a:spcAft>
                <a:spcPct val="0"/>
              </a:spcAft>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a:solidFill>
                  <a:srgbClr val="FF0000"/>
                </a:solidFill>
                <a:ea typeface="华文楷体" pitchFamily="2" charset="-122"/>
              </a:rPr>
              <a:t>如果猜测错误，那么</a:t>
            </a:r>
          </a:p>
          <a:p>
            <a:r>
              <a:rPr lang="en-US" altLang="zh-CN" sz="2000" dirty="0" err="1">
                <a:latin typeface="Times New Roman" pitchFamily="18" charset="0"/>
                <a:cs typeface="Times New Roman" pitchFamily="18" charset="0"/>
              </a:rPr>
              <a:t>Var</a:t>
            </a:r>
            <a:r>
              <a:rPr lang="en-US" altLang="zh-CN" sz="2000" dirty="0">
                <a:latin typeface="Times New Roman" pitchFamily="18" charset="0"/>
                <a:cs typeface="Times New Roman" pitchFamily="18" charset="0"/>
              </a:rPr>
              <a:t>({          })=</a:t>
            </a:r>
            <a:r>
              <a:rPr lang="en-US" altLang="zh-CN" sz="2000" dirty="0" err="1">
                <a:latin typeface="Times New Roman" pitchFamily="18" charset="0"/>
                <a:cs typeface="Times New Roman" pitchFamily="18" charset="0"/>
              </a:rPr>
              <a:t>Var</a:t>
            </a:r>
            <a:r>
              <a:rPr lang="en-US" altLang="zh-CN" sz="2000" dirty="0">
                <a:latin typeface="Times New Roman" pitchFamily="18" charset="0"/>
                <a:cs typeface="Times New Roman" pitchFamily="18" charset="0"/>
              </a:rPr>
              <a:t>(                      )=</a:t>
            </a:r>
            <a:r>
              <a:rPr lang="en-US" altLang="zh-CN" sz="2000" dirty="0" err="1">
                <a:latin typeface="Times New Roman" pitchFamily="18" charset="0"/>
                <a:cs typeface="Times New Roman" pitchFamily="18" charset="0"/>
              </a:rPr>
              <a:t>Var</a:t>
            </a:r>
            <a:r>
              <a:rPr lang="en-US" altLang="zh-CN" sz="2000" dirty="0">
                <a:latin typeface="Times New Roman" pitchFamily="18" charset="0"/>
                <a:cs typeface="Times New Roman" pitchFamily="18" charset="0"/>
              </a:rPr>
              <a:t>(              )=</a:t>
            </a:r>
            <a:r>
              <a:rPr lang="en-US" altLang="zh-CN" sz="2000" dirty="0"/>
              <a:t> </a:t>
            </a:r>
            <a:r>
              <a:rPr lang="en-US" altLang="zh-CN" sz="2000" dirty="0" err="1"/>
              <a:t>Var</a:t>
            </a:r>
            <a:r>
              <a:rPr lang="en-US" altLang="zh-CN" sz="2000" dirty="0"/>
              <a:t>(</a:t>
            </a:r>
            <a:r>
              <a:rPr lang="en-US" altLang="zh-CN" sz="2000" i="1" dirty="0"/>
              <a:t>e</a:t>
            </a:r>
            <a:r>
              <a:rPr lang="en-US" altLang="zh-CN" sz="2000" dirty="0">
                <a:latin typeface="Times New Roman" pitchFamily="18" charset="0"/>
                <a:cs typeface="Times New Roman" pitchFamily="18" charset="0"/>
              </a:rPr>
              <a:t>)+(</a:t>
            </a:r>
            <a:r>
              <a:rPr lang="en-US" altLang="zh-CN" sz="2000" i="1" dirty="0">
                <a:latin typeface="Times New Roman" pitchFamily="18" charset="0"/>
                <a:cs typeface="Times New Roman" pitchFamily="18" charset="0"/>
              </a:rPr>
              <a:t>n</a:t>
            </a:r>
            <a:r>
              <a:rPr lang="en-US" altLang="zh-CN" sz="2000" dirty="0">
                <a:latin typeface="Times New Roman" pitchFamily="18" charset="0"/>
                <a:cs typeface="Times New Roman" pitchFamily="18" charset="0"/>
              </a:rPr>
              <a:t>-</a:t>
            </a:r>
            <a:r>
              <a:rPr lang="en-US" altLang="zh-CN" sz="2000" i="1" dirty="0">
                <a:latin typeface="Times New Roman" pitchFamily="18" charset="0"/>
                <a:cs typeface="Times New Roman" pitchFamily="18" charset="0"/>
              </a:rPr>
              <a:t>k</a:t>
            </a:r>
            <a:r>
              <a:rPr lang="en-US" altLang="zh-CN" sz="2000" dirty="0">
                <a:latin typeface="Times New Roman" pitchFamily="18" charset="0"/>
                <a:cs typeface="Times New Roman" pitchFamily="18" charset="0"/>
              </a:rPr>
              <a:t>)</a:t>
            </a:r>
            <a:r>
              <a:rPr lang="en-US" altLang="zh-CN" sz="2000" dirty="0" err="1">
                <a:latin typeface="Times New Roman" pitchFamily="18" charset="0"/>
                <a:cs typeface="Times New Roman" pitchFamily="18" charset="0"/>
              </a:rPr>
              <a:t>var</a:t>
            </a:r>
            <a:r>
              <a:rPr lang="en-US" altLang="zh-CN" sz="2000" dirty="0">
                <a:latin typeface="Times New Roman" pitchFamily="18" charset="0"/>
                <a:cs typeface="Times New Roman" pitchFamily="18" charset="0"/>
              </a:rPr>
              <a:t>(</a:t>
            </a:r>
            <a:r>
              <a:rPr lang="en-US" altLang="zh-CN" sz="2000" i="1" dirty="0">
                <a:latin typeface="Times New Roman" pitchFamily="18" charset="0"/>
                <a:cs typeface="Times New Roman" pitchFamily="18" charset="0"/>
              </a:rPr>
              <a:t>t</a:t>
            </a:r>
            <a:r>
              <a:rPr lang="en-US" altLang="zh-CN" sz="2000" dirty="0">
                <a:latin typeface="Times New Roman" pitchFamily="18" charset="0"/>
                <a:cs typeface="Times New Roman" pitchFamily="18" charset="0"/>
              </a:rPr>
              <a:t>) + 2var(</a:t>
            </a:r>
            <a:r>
              <a:rPr lang="en-US" altLang="zh-CN" sz="2000" i="1" dirty="0">
                <a:latin typeface="Times New Roman" pitchFamily="18" charset="0"/>
                <a:cs typeface="Times New Roman" pitchFamily="18" charset="0"/>
              </a:rPr>
              <a:t>t</a:t>
            </a:r>
            <a:r>
              <a:rPr lang="en-US" altLang="zh-CN" sz="2000" dirty="0">
                <a:latin typeface="Times New Roman" pitchFamily="18" charset="0"/>
                <a:cs typeface="Times New Roman" pitchFamily="18" charset="0"/>
              </a:rPr>
              <a:t>)</a:t>
            </a:r>
            <a:endParaRPr lang="en-US" altLang="en-US" sz="2000" dirty="0">
              <a:latin typeface="Times New Roman" pitchFamily="18" charset="0"/>
              <a:ea typeface="华文楷体" pitchFamily="2" charset="-122"/>
              <a:cs typeface="Times New Roman" pitchFamily="18" charset="0"/>
            </a:endParaRPr>
          </a:p>
        </p:txBody>
      </p:sp>
      <p:graphicFrame>
        <p:nvGraphicFramePr>
          <p:cNvPr id="30" name="Object 21"/>
          <p:cNvGraphicFramePr>
            <a:graphicFrameLocks noChangeAspect="1"/>
          </p:cNvGraphicFramePr>
          <p:nvPr>
            <p:extLst>
              <p:ext uri="{D42A27DB-BD31-4B8C-83A1-F6EECF244321}">
                <p14:modId xmlns:p14="http://schemas.microsoft.com/office/powerpoint/2010/main" val="1972231642"/>
              </p:ext>
            </p:extLst>
          </p:nvPr>
        </p:nvGraphicFramePr>
        <p:xfrm>
          <a:off x="1852415" y="7483400"/>
          <a:ext cx="617537" cy="322263"/>
        </p:xfrm>
        <a:graphic>
          <a:graphicData uri="http://schemas.openxmlformats.org/presentationml/2006/ole">
            <mc:AlternateContent xmlns:mc="http://schemas.openxmlformats.org/markup-compatibility/2006">
              <mc:Choice xmlns:v="urn:schemas-microsoft-com:vml" Requires="v">
                <p:oleObj spid="_x0000_s7180" name="Equation" r:id="rId11" imgW="457200" imgH="241300" progId="Equation.DSMT4">
                  <p:embed/>
                </p:oleObj>
              </mc:Choice>
              <mc:Fallback>
                <p:oleObj name="Equation" r:id="rId11" imgW="457200" imgH="241300" progId="Equation.DSMT4">
                  <p:embed/>
                  <p:pic>
                    <p:nvPicPr>
                      <p:cNvPr id="3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2415" y="7483400"/>
                        <a:ext cx="617537"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22"/>
          <p:cNvGraphicFramePr>
            <a:graphicFrameLocks noChangeAspect="1"/>
          </p:cNvGraphicFramePr>
          <p:nvPr>
            <p:extLst>
              <p:ext uri="{D42A27DB-BD31-4B8C-83A1-F6EECF244321}">
                <p14:modId xmlns:p14="http://schemas.microsoft.com/office/powerpoint/2010/main" val="688793228"/>
              </p:ext>
            </p:extLst>
          </p:nvPr>
        </p:nvGraphicFramePr>
        <p:xfrm>
          <a:off x="3272880" y="7377038"/>
          <a:ext cx="1357312" cy="503237"/>
        </p:xfrm>
        <a:graphic>
          <a:graphicData uri="http://schemas.openxmlformats.org/presentationml/2006/ole">
            <mc:AlternateContent xmlns:mc="http://schemas.openxmlformats.org/markup-compatibility/2006">
              <mc:Choice xmlns:v="urn:schemas-microsoft-com:vml" Requires="v">
                <p:oleObj spid="_x0000_s7181" name="Equation" r:id="rId12" imgW="1320227" imgH="482391" progId="Equation.DSMT4">
                  <p:embed/>
                </p:oleObj>
              </mc:Choice>
              <mc:Fallback>
                <p:oleObj name="Equation" r:id="rId12" imgW="1320227" imgH="482391" progId="Equation.DSMT4">
                  <p:embed/>
                  <p:pic>
                    <p:nvPicPr>
                      <p:cNvPr id="31"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2880" y="7377038"/>
                        <a:ext cx="1357312"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24"/>
          <p:cNvGraphicFramePr>
            <a:graphicFrameLocks noChangeAspect="1"/>
          </p:cNvGraphicFramePr>
          <p:nvPr>
            <p:extLst>
              <p:ext uri="{D42A27DB-BD31-4B8C-83A1-F6EECF244321}">
                <p14:modId xmlns:p14="http://schemas.microsoft.com/office/powerpoint/2010/main" val="2353148457"/>
              </p:ext>
            </p:extLst>
          </p:nvPr>
        </p:nvGraphicFramePr>
        <p:xfrm>
          <a:off x="5206256" y="7377038"/>
          <a:ext cx="857250" cy="500062"/>
        </p:xfrm>
        <a:graphic>
          <a:graphicData uri="http://schemas.openxmlformats.org/presentationml/2006/ole">
            <mc:AlternateContent xmlns:mc="http://schemas.openxmlformats.org/markup-compatibility/2006">
              <mc:Choice xmlns:v="urn:schemas-microsoft-com:vml" Requires="v">
                <p:oleObj spid="_x0000_s7182" name="Equation" r:id="rId14" imgW="774364" imgH="444307" progId="Equation.DSMT4">
                  <p:embed/>
                </p:oleObj>
              </mc:Choice>
              <mc:Fallback>
                <p:oleObj name="Equation" r:id="rId14" imgW="774364" imgH="444307" progId="Equation.DSMT4">
                  <p:embed/>
                  <p:pic>
                    <p:nvPicPr>
                      <p:cNvPr id="32" name="Object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06256" y="7377038"/>
                        <a:ext cx="857250"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TextBox 32"/>
          <p:cNvSpPr txBox="1"/>
          <p:nvPr/>
        </p:nvSpPr>
        <p:spPr>
          <a:xfrm>
            <a:off x="787524" y="8375575"/>
            <a:ext cx="11979572" cy="461665"/>
          </a:xfrm>
          <a:prstGeom prst="rect">
            <a:avLst/>
          </a:prstGeom>
          <a:noFill/>
          <a:ln w="19050">
            <a:solidFill>
              <a:schemeClr val="accent1">
                <a:shade val="50000"/>
              </a:schemeClr>
            </a:solidFill>
          </a:ln>
        </p:spPr>
        <p:txBody>
          <a:bodyPr wrap="square">
            <a:spAutoFit/>
          </a:bodyPr>
          <a:lstStyle/>
          <a:p>
            <a:pPr>
              <a:defRPr/>
            </a:pPr>
            <a:r>
              <a:rPr lang="zh-CN" altLang="en-US" sz="2400" dirty="0">
                <a:solidFill>
                  <a:srgbClr val="FF0000"/>
                </a:solidFill>
                <a:latin typeface="华文中宋" pitchFamily="2" charset="-122"/>
                <a:ea typeface="华文中宋" pitchFamily="2" charset="-122"/>
              </a:rPr>
              <a:t>显然猜测正确时，对应的方差值较小。重复执行获取</a:t>
            </a:r>
            <a:r>
              <a:rPr lang="en-US" sz="2400" i="1" dirty="0">
                <a:solidFill>
                  <a:srgbClr val="FF0000"/>
                </a:solidFill>
                <a:latin typeface="华文中宋" pitchFamily="2" charset="-122"/>
                <a:ea typeface="华文中宋" pitchFamily="2" charset="-122"/>
              </a:rPr>
              <a:t>d</a:t>
            </a:r>
            <a:r>
              <a:rPr lang="en-US" sz="2400" dirty="0">
                <a:solidFill>
                  <a:srgbClr val="FF0000"/>
                </a:solidFill>
                <a:latin typeface="华文中宋" pitchFamily="2" charset="-122"/>
                <a:ea typeface="华文中宋" pitchFamily="2" charset="-122"/>
              </a:rPr>
              <a:t> </a:t>
            </a:r>
            <a:r>
              <a:rPr lang="en-US" sz="2400" i="1" baseline="-25000" dirty="0">
                <a:solidFill>
                  <a:srgbClr val="FF0000"/>
                </a:solidFill>
                <a:latin typeface="华文中宋" pitchFamily="2" charset="-122"/>
                <a:ea typeface="华文中宋" pitchFamily="2" charset="-122"/>
              </a:rPr>
              <a:t>k</a:t>
            </a:r>
            <a:r>
              <a:rPr lang="en-US" sz="2400" baseline="-25000" dirty="0">
                <a:solidFill>
                  <a:srgbClr val="FF0000"/>
                </a:solidFill>
                <a:latin typeface="华文中宋" pitchFamily="2" charset="-122"/>
                <a:ea typeface="华文中宋" pitchFamily="2" charset="-122"/>
              </a:rPr>
              <a:t>+1</a:t>
            </a:r>
            <a:r>
              <a:rPr lang="zh-CN" altLang="en-US" sz="2400" dirty="0">
                <a:solidFill>
                  <a:srgbClr val="FF0000"/>
                </a:solidFill>
                <a:latin typeface="华文中宋" pitchFamily="2" charset="-122"/>
                <a:ea typeface="华文中宋" pitchFamily="2" charset="-122"/>
              </a:rPr>
              <a:t>值，直到获取完整密钥</a:t>
            </a:r>
            <a:r>
              <a:rPr lang="en-US" sz="2400" i="1" dirty="0">
                <a:solidFill>
                  <a:srgbClr val="FF0000"/>
                </a:solidFill>
                <a:latin typeface="华文中宋" pitchFamily="2" charset="-122"/>
                <a:ea typeface="华文中宋" pitchFamily="2" charset="-122"/>
              </a:rPr>
              <a:t>d</a:t>
            </a:r>
            <a:r>
              <a:rPr lang="zh-CN" altLang="en-US" sz="2400" dirty="0">
                <a:solidFill>
                  <a:srgbClr val="FF0000"/>
                </a:solidFill>
                <a:latin typeface="华文中宋" pitchFamily="2" charset="-122"/>
                <a:ea typeface="华文中宋" pitchFamily="2" charset="-122"/>
              </a:rPr>
              <a:t>。</a:t>
            </a:r>
          </a:p>
        </p:txBody>
      </p:sp>
      <p:sp>
        <p:nvSpPr>
          <p:cNvPr id="5" name="矩形 4"/>
          <p:cNvSpPr/>
          <p:nvPr/>
        </p:nvSpPr>
        <p:spPr>
          <a:xfrm>
            <a:off x="6265426" y="2716560"/>
            <a:ext cx="6146234" cy="492443"/>
          </a:xfrm>
          <a:prstGeom prst="rect">
            <a:avLst/>
          </a:prstGeom>
        </p:spPr>
        <p:txBody>
          <a:bodyPr wrap="none">
            <a:spAutoFit/>
          </a:bodyPr>
          <a:lstStyle/>
          <a:p>
            <a:r>
              <a:rPr lang="zh-CN" altLang="en-US" kern="0" dirty="0">
                <a:solidFill>
                  <a:srgbClr val="3333FF"/>
                </a:solidFill>
                <a:latin typeface="华文中宋" pitchFamily="2" charset="-122"/>
                <a:ea typeface="华文中宋" pitchFamily="2" charset="-122"/>
              </a:rPr>
              <a:t>假设前面</a:t>
            </a:r>
            <a:r>
              <a:rPr lang="en-US" altLang="zh-CN" kern="0" dirty="0">
                <a:solidFill>
                  <a:srgbClr val="3333FF"/>
                </a:solidFill>
                <a:latin typeface="华文中宋" pitchFamily="2" charset="-122"/>
                <a:ea typeface="华文中宋" pitchFamily="2" charset="-122"/>
              </a:rPr>
              <a:t>k-1</a:t>
            </a:r>
            <a:r>
              <a:rPr lang="zh-CN" altLang="en-US" kern="0" dirty="0">
                <a:solidFill>
                  <a:srgbClr val="3333FF"/>
                </a:solidFill>
                <a:latin typeface="华文中宋" pitchFamily="2" charset="-122"/>
                <a:ea typeface="华文中宋" pitchFamily="2" charset="-122"/>
              </a:rPr>
              <a:t>已知，猜测第</a:t>
            </a:r>
            <a:r>
              <a:rPr lang="en-US" altLang="zh-CN" kern="0" dirty="0">
                <a:solidFill>
                  <a:srgbClr val="3333FF"/>
                </a:solidFill>
                <a:latin typeface="华文中宋" pitchFamily="2" charset="-122"/>
                <a:ea typeface="华文中宋" pitchFamily="2" charset="-122"/>
              </a:rPr>
              <a:t>k</a:t>
            </a:r>
            <a:r>
              <a:rPr lang="zh-CN" altLang="en-US" kern="0" dirty="0">
                <a:solidFill>
                  <a:srgbClr val="3333FF"/>
                </a:solidFill>
                <a:latin typeface="华文中宋" pitchFamily="2" charset="-122"/>
                <a:ea typeface="华文中宋" pitchFamily="2" charset="-122"/>
              </a:rPr>
              <a:t>位是否为</a:t>
            </a:r>
            <a:r>
              <a:rPr lang="en-US" altLang="zh-CN" kern="0" dirty="0">
                <a:solidFill>
                  <a:srgbClr val="3333FF"/>
                </a:solidFill>
                <a:latin typeface="华文中宋" pitchFamily="2" charset="-122"/>
                <a:ea typeface="华文中宋" pitchFamily="2" charset="-122"/>
              </a:rPr>
              <a:t>1</a:t>
            </a:r>
            <a:r>
              <a:rPr lang="zh-CN" altLang="en-US" kern="0" dirty="0">
                <a:solidFill>
                  <a:srgbClr val="3333FF"/>
                </a:solidFill>
                <a:latin typeface="华文中宋" pitchFamily="2" charset="-122"/>
                <a:ea typeface="华文中宋" pitchFamily="2" charset="-122"/>
              </a:rPr>
              <a:t>？</a:t>
            </a:r>
            <a:endParaRPr lang="zh-CN" altLang="en-US" dirty="0"/>
          </a:p>
        </p:txBody>
      </p:sp>
    </p:spTree>
    <p:extLst>
      <p:ext uri="{BB962C8B-B14F-4D97-AF65-F5344CB8AC3E}">
        <p14:creationId xmlns:p14="http://schemas.microsoft.com/office/powerpoint/2010/main" val="2801283309"/>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slide(fromBottom)">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slide(fromBottom)">
                                      <p:cBhvr>
                                        <p:cTn id="12" dur="500"/>
                                        <p:tgtEl>
                                          <p:spTgt spid="25">
                                            <p:txEl>
                                              <p:pRg st="1" end="1"/>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slide(fromBottom)">
                                      <p:cBhvr>
                                        <p:cTn id="15" dur="500"/>
                                        <p:tgtEl>
                                          <p:spTgt spid="26"/>
                                        </p:tgtEl>
                                      </p:cBhvr>
                                    </p:animEffect>
                                  </p:childTnLst>
                                </p:cTn>
                              </p:par>
                              <p:par>
                                <p:cTn id="16" presetID="12" presetClass="entr" presetSubtype="4"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slide(fromBottom)">
                                      <p:cBhvr>
                                        <p:cTn id="18" dur="500"/>
                                        <p:tgtEl>
                                          <p:spTgt spid="27"/>
                                        </p:tgtEl>
                                      </p:cBhvr>
                                    </p:animEffect>
                                  </p:childTnLst>
                                </p:cTn>
                              </p:par>
                              <p:par>
                                <p:cTn id="19" presetID="12" presetClass="entr" presetSubtype="4"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slide(fromBottom)">
                                      <p:cBhvr>
                                        <p:cTn id="21" dur="500"/>
                                        <p:tgtEl>
                                          <p:spTgt spid="28"/>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29">
                                            <p:txEl>
                                              <p:pRg st="0" end="0"/>
                                            </p:txEl>
                                          </p:spTgt>
                                        </p:tgtEl>
                                        <p:attrNameLst>
                                          <p:attrName>style.visibility</p:attrName>
                                        </p:attrNameLst>
                                      </p:cBhvr>
                                      <p:to>
                                        <p:strVal val="visible"/>
                                      </p:to>
                                    </p:set>
                                    <p:animEffect transition="in" filter="slide(fromBottom)">
                                      <p:cBhvr>
                                        <p:cTn id="24" dur="500"/>
                                        <p:tgtEl>
                                          <p:spTgt spid="2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29">
                                            <p:txEl>
                                              <p:pRg st="1" end="1"/>
                                            </p:txEl>
                                          </p:spTgt>
                                        </p:tgtEl>
                                        <p:attrNameLst>
                                          <p:attrName>style.visibility</p:attrName>
                                        </p:attrNameLst>
                                      </p:cBhvr>
                                      <p:to>
                                        <p:strVal val="visible"/>
                                      </p:to>
                                    </p:set>
                                    <p:animEffect transition="in" filter="slide(fromBottom)">
                                      <p:cBhvr>
                                        <p:cTn id="29" dur="500"/>
                                        <p:tgtEl>
                                          <p:spTgt spid="29">
                                            <p:txEl>
                                              <p:pRg st="1" end="1"/>
                                            </p:txEl>
                                          </p:spTgt>
                                        </p:tgtEl>
                                      </p:cBhvr>
                                    </p:animEffect>
                                  </p:childTnLst>
                                </p:cTn>
                              </p:par>
                              <p:par>
                                <p:cTn id="30" presetID="12" presetClass="entr" presetSubtype="4"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slide(fromBottom)">
                                      <p:cBhvr>
                                        <p:cTn id="32" dur="500"/>
                                        <p:tgtEl>
                                          <p:spTgt spid="30"/>
                                        </p:tgtEl>
                                      </p:cBhvr>
                                    </p:animEffect>
                                  </p:childTnLst>
                                </p:cTn>
                              </p:par>
                              <p:par>
                                <p:cTn id="33" presetID="12" presetClass="entr" presetSubtype="4"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slide(fromBottom)">
                                      <p:cBhvr>
                                        <p:cTn id="35" dur="500"/>
                                        <p:tgtEl>
                                          <p:spTgt spid="31"/>
                                        </p:tgtEl>
                                      </p:cBhvr>
                                    </p:animEffect>
                                  </p:childTnLst>
                                </p:cTn>
                              </p:par>
                              <p:par>
                                <p:cTn id="36" presetID="12" presetClass="entr" presetSubtype="4"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slide(fromBottom)">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slide(fromBottom)">
                                      <p:cBhvr>
                                        <p:cTn id="4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P spid="29" grpId="0" build="p"/>
      <p:bldP spid="3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17"/>
          <p:cNvSpPr>
            <a:spLocks noChangeArrowheads="1"/>
          </p:cNvSpPr>
          <p:nvPr/>
        </p:nvSpPr>
        <p:spPr bwMode="auto">
          <a:xfrm>
            <a:off x="2109912" y="7740019"/>
            <a:ext cx="8857703" cy="93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dirty="0">
                <a:latin typeface="华文中宋" pitchFamily="2" charset="-122"/>
                <a:ea typeface="华文中宋" pitchFamily="2" charset="-122"/>
              </a:rPr>
              <a:t>    </a:t>
            </a:r>
            <a:r>
              <a:rPr lang="zh-CN" altLang="zh-CN" dirty="0">
                <a:latin typeface="华文中宋" pitchFamily="2" charset="-122"/>
                <a:ea typeface="华文中宋" pitchFamily="2" charset="-122"/>
              </a:rPr>
              <a:t>方差差值为负</a:t>
            </a:r>
            <a:r>
              <a:rPr lang="zh-CN" altLang="en-US" dirty="0">
                <a:latin typeface="华文中宋" pitchFamily="2" charset="-122"/>
                <a:ea typeface="华文中宋" pitchFamily="2" charset="-122"/>
              </a:rPr>
              <a:t>，</a:t>
            </a:r>
            <a:r>
              <a:rPr lang="zh-CN" altLang="zh-CN" dirty="0">
                <a:latin typeface="华文中宋" pitchFamily="2" charset="-122"/>
                <a:ea typeface="华文中宋" pitchFamily="2" charset="-122"/>
              </a:rPr>
              <a:t>对应的密钥位为</a:t>
            </a:r>
            <a:r>
              <a:rPr lang="en-US" altLang="zh-CN" dirty="0">
                <a:latin typeface="华文中宋" pitchFamily="2" charset="-122"/>
                <a:ea typeface="华文中宋" pitchFamily="2" charset="-122"/>
              </a:rPr>
              <a:t>1</a:t>
            </a:r>
            <a:r>
              <a:rPr lang="zh-CN" altLang="zh-CN" dirty="0">
                <a:latin typeface="华文中宋" pitchFamily="2" charset="-122"/>
                <a:ea typeface="华文中宋" pitchFamily="2" charset="-122"/>
              </a:rPr>
              <a:t>，为正的对应为</a:t>
            </a:r>
            <a:r>
              <a:rPr lang="en-US" altLang="zh-CN" dirty="0">
                <a:latin typeface="华文中宋" pitchFamily="2" charset="-122"/>
                <a:ea typeface="华文中宋" pitchFamily="2" charset="-122"/>
              </a:rPr>
              <a:t>0</a:t>
            </a:r>
            <a:r>
              <a:rPr lang="zh-CN" altLang="en-US" dirty="0">
                <a:latin typeface="华文中宋" pitchFamily="2" charset="-122"/>
                <a:ea typeface="华文中宋" pitchFamily="2" charset="-122"/>
              </a:rPr>
              <a:t>。</a:t>
            </a:r>
            <a:endParaRPr lang="en-US" altLang="zh-CN" dirty="0">
              <a:latin typeface="华文中宋" pitchFamily="2" charset="-122"/>
              <a:ea typeface="华文中宋" pitchFamily="2" charset="-122"/>
            </a:endParaRPr>
          </a:p>
          <a:p>
            <a:r>
              <a:rPr lang="zh-CN" altLang="zh-CN" dirty="0">
                <a:latin typeface="华文中宋" pitchFamily="2" charset="-122"/>
                <a:ea typeface="华文中宋" pitchFamily="2" charset="-122"/>
              </a:rPr>
              <a:t>得到第</a:t>
            </a:r>
            <a:r>
              <a:rPr lang="en-US" altLang="zh-CN" dirty="0">
                <a:latin typeface="华文中宋" pitchFamily="2" charset="-122"/>
                <a:ea typeface="华文中宋" pitchFamily="2" charset="-122"/>
              </a:rPr>
              <a:t>30-40</a:t>
            </a:r>
            <a:r>
              <a:rPr lang="zh-CN" altLang="zh-CN" dirty="0">
                <a:latin typeface="华文中宋" pitchFamily="2" charset="-122"/>
                <a:ea typeface="华文中宋" pitchFamily="2" charset="-122"/>
              </a:rPr>
              <a:t>位密钥值为</a:t>
            </a:r>
            <a:r>
              <a:rPr lang="en-US" altLang="zh-CN" dirty="0">
                <a:solidFill>
                  <a:srgbClr val="FF0000"/>
                </a:solidFill>
                <a:latin typeface="华文中宋" pitchFamily="2" charset="-122"/>
                <a:ea typeface="华文中宋" pitchFamily="2" charset="-122"/>
              </a:rPr>
              <a:t>(1000 0010 110)</a:t>
            </a:r>
            <a:r>
              <a:rPr lang="en-US" altLang="zh-CN" baseline="-25000" dirty="0">
                <a:solidFill>
                  <a:srgbClr val="FF0000"/>
                </a:solidFill>
                <a:latin typeface="华文中宋" pitchFamily="2" charset="-122"/>
                <a:ea typeface="华文中宋" pitchFamily="2" charset="-122"/>
              </a:rPr>
              <a:t>2</a:t>
            </a:r>
            <a:endParaRPr lang="zh-CN" altLang="en-US" dirty="0">
              <a:solidFill>
                <a:srgbClr val="FF0000"/>
              </a:solidFill>
              <a:latin typeface="华文中宋" pitchFamily="2" charset="-122"/>
              <a:ea typeface="华文中宋" pitchFamily="2" charset="-122"/>
            </a:endParaRPr>
          </a:p>
        </p:txBody>
      </p:sp>
      <p:pic>
        <p:nvPicPr>
          <p:cNvPr id="23" name="图片 2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5272" y="2572544"/>
            <a:ext cx="7133796" cy="4968552"/>
          </a:xfrm>
          <a:prstGeom prst="rect">
            <a:avLst/>
          </a:prstGeom>
          <a:noFill/>
          <a:ln>
            <a:noFill/>
          </a:ln>
        </p:spPr>
      </p:pic>
      <p:sp>
        <p:nvSpPr>
          <p:cNvPr id="24" name="内容占位符 2"/>
          <p:cNvSpPr txBox="1">
            <a:spLocks/>
          </p:cNvSpPr>
          <p:nvPr/>
        </p:nvSpPr>
        <p:spPr>
          <a:xfrm>
            <a:off x="741760" y="1660920"/>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25" name="AutoShape 5"/>
          <p:cNvSpPr>
            <a:spLocks noChangeArrowheads="1"/>
          </p:cNvSpPr>
          <p:nvPr/>
        </p:nvSpPr>
        <p:spPr bwMode="gray">
          <a:xfrm>
            <a:off x="1868656"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3.1 </a:t>
            </a:r>
            <a:r>
              <a:rPr lang="zh-CN" altLang="en-US" sz="2800" dirty="0">
                <a:solidFill>
                  <a:srgbClr val="000000"/>
                </a:solidFill>
                <a:latin typeface="华文中宋" pitchFamily="2" charset="-122"/>
                <a:ea typeface="华文中宋" pitchFamily="2" charset="-122"/>
              </a:rPr>
              <a:t>计时攻击原理与实例分析</a:t>
            </a:r>
          </a:p>
        </p:txBody>
      </p:sp>
      <p:sp>
        <p:nvSpPr>
          <p:cNvPr id="26"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27"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28" name="组合 4"/>
          <p:cNvGrpSpPr>
            <a:grpSpLocks/>
          </p:cNvGrpSpPr>
          <p:nvPr/>
        </p:nvGrpSpPr>
        <p:grpSpPr bwMode="auto">
          <a:xfrm>
            <a:off x="8494634" y="129028"/>
            <a:ext cx="4344470" cy="589281"/>
            <a:chOff x="288838" y="21598"/>
            <a:chExt cx="4278985" cy="590400"/>
          </a:xfrm>
        </p:grpSpPr>
        <p:sp>
          <p:nvSpPr>
            <p:cNvPr id="29" name="圆角矩形 28"/>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0"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31" name="矩形 3"/>
          <p:cNvSpPr>
            <a:spLocks noChangeArrowheads="1"/>
          </p:cNvSpPr>
          <p:nvPr/>
        </p:nvSpPr>
        <p:spPr bwMode="auto">
          <a:xfrm>
            <a:off x="5054601" y="1720327"/>
            <a:ext cx="722893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1</a:t>
            </a:r>
            <a:r>
              <a:rPr lang="zh-CN" altLang="en-US" kern="0" dirty="0">
                <a:solidFill>
                  <a:srgbClr val="3333FF"/>
                </a:solidFill>
                <a:latin typeface="华文中宋" pitchFamily="2" charset="-122"/>
                <a:ea typeface="华文中宋" pitchFamily="2" charset="-122"/>
              </a:rPr>
              <a:t>、基于模幂运算时间差异的</a:t>
            </a:r>
            <a:r>
              <a:rPr lang="en-US" altLang="zh-CN" kern="0" dirty="0">
                <a:solidFill>
                  <a:srgbClr val="3333FF"/>
                </a:solidFill>
                <a:latin typeface="华文中宋" pitchFamily="2" charset="-122"/>
                <a:ea typeface="华文中宋" pitchFamily="2" charset="-122"/>
              </a:rPr>
              <a:t>RSA</a:t>
            </a:r>
            <a:r>
              <a:rPr lang="zh-CN" altLang="en-US" kern="0" dirty="0">
                <a:solidFill>
                  <a:srgbClr val="3333FF"/>
                </a:solidFill>
                <a:latin typeface="华文中宋" pitchFamily="2" charset="-122"/>
                <a:ea typeface="华文中宋" pitchFamily="2" charset="-122"/>
              </a:rPr>
              <a:t>密钥攻击</a:t>
            </a:r>
            <a:endParaRPr lang="zh-CN" altLang="en-US" dirty="0">
              <a:latin typeface="华文中宋" pitchFamily="2" charset="-122"/>
              <a:ea typeface="华文中宋" pitchFamily="2" charset="-122"/>
            </a:endParaRPr>
          </a:p>
        </p:txBody>
      </p:sp>
    </p:spTree>
    <p:extLst>
      <p:ext uri="{BB962C8B-B14F-4D97-AF65-F5344CB8AC3E}">
        <p14:creationId xmlns:p14="http://schemas.microsoft.com/office/powerpoint/2010/main" val="785645984"/>
      </p:ext>
    </p:extLst>
  </p:cSld>
  <p:clrMapOvr>
    <a:masterClrMapping/>
  </p:clrMapOvr>
  <p:transition>
    <p:randomBa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909" name="Picture 85"/>
          <p:cNvPicPr>
            <a:picLocks noChangeAspect="1" noChangeArrowheads="1"/>
          </p:cNvPicPr>
          <p:nvPr/>
        </p:nvPicPr>
        <p:blipFill rotWithShape="1">
          <a:blip r:embed="rId2">
            <a:extLst>
              <a:ext uri="{28A0092B-C50C-407E-A947-70E740481C1C}">
                <a14:useLocalDpi xmlns:a14="http://schemas.microsoft.com/office/drawing/2010/main" val="0"/>
              </a:ext>
            </a:extLst>
          </a:blip>
          <a:srcRect l="1606"/>
          <a:stretch/>
        </p:blipFill>
        <p:spPr bwMode="auto">
          <a:xfrm rot="5400000">
            <a:off x="4321066" y="4619419"/>
            <a:ext cx="3392301" cy="4915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tangle 4"/>
          <p:cNvSpPr>
            <a:spLocks noChangeArrowheads="1"/>
          </p:cNvSpPr>
          <p:nvPr/>
        </p:nvSpPr>
        <p:spPr bwMode="auto">
          <a:xfrm>
            <a:off x="1476651" y="2284512"/>
            <a:ext cx="10786389"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a:solidFill>
                  <a:srgbClr val="000066"/>
                </a:solidFill>
                <a:latin typeface="方正大黑简体" pitchFamily="65" charset="-122"/>
                <a:ea typeface="方正大黑简体" pitchFamily="65" charset="-122"/>
              </a:rPr>
              <a:t>AES——Advanced Encryption Standard</a:t>
            </a:r>
          </a:p>
          <a:p>
            <a:endParaRPr lang="en-US" altLang="zh-CN" sz="2800" dirty="0">
              <a:solidFill>
                <a:srgbClr val="000066"/>
              </a:solidFill>
              <a:latin typeface="方正大黑简体" pitchFamily="65" charset="-122"/>
              <a:ea typeface="方正大黑简体" pitchFamily="65" charset="-122"/>
            </a:endParaRPr>
          </a:p>
          <a:p>
            <a:pPr>
              <a:buFont typeface="Wingdings" pitchFamily="2" charset="2"/>
              <a:buChar char="Ø"/>
            </a:pPr>
            <a:r>
              <a:rPr lang="en-US" altLang="zh-CN" sz="2800" dirty="0">
                <a:solidFill>
                  <a:srgbClr val="000066"/>
                </a:solidFill>
                <a:latin typeface="方正大黑简体" pitchFamily="65" charset="-122"/>
                <a:ea typeface="方正大黑简体" pitchFamily="65" charset="-122"/>
              </a:rPr>
              <a:t>2001</a:t>
            </a:r>
            <a:r>
              <a:rPr lang="zh-CN" altLang="en-US" sz="2800" dirty="0">
                <a:solidFill>
                  <a:srgbClr val="000066"/>
                </a:solidFill>
                <a:latin typeface="方正大黑简体" pitchFamily="65" charset="-122"/>
                <a:ea typeface="方正大黑简体" pitchFamily="65" charset="-122"/>
              </a:rPr>
              <a:t>年</a:t>
            </a:r>
            <a:r>
              <a:rPr lang="en-US" altLang="zh-CN" sz="2800" dirty="0">
                <a:solidFill>
                  <a:srgbClr val="000066"/>
                </a:solidFill>
                <a:latin typeface="方正大黑简体" pitchFamily="65" charset="-122"/>
                <a:ea typeface="方正大黑简体" pitchFamily="65" charset="-122"/>
              </a:rPr>
              <a:t>11</a:t>
            </a:r>
            <a:r>
              <a:rPr lang="zh-CN" altLang="en-US" sz="2800" dirty="0">
                <a:solidFill>
                  <a:srgbClr val="000066"/>
                </a:solidFill>
                <a:latin typeface="方正大黑简体" pitchFamily="65" charset="-122"/>
                <a:ea typeface="方正大黑简体" pitchFamily="65" charset="-122"/>
              </a:rPr>
              <a:t>月，美国国家标准技术研究所（</a:t>
            </a:r>
            <a:r>
              <a:rPr lang="en-US" altLang="zh-CN" sz="2800" dirty="0">
                <a:solidFill>
                  <a:srgbClr val="000066"/>
                </a:solidFill>
                <a:latin typeface="方正大黑简体" pitchFamily="65" charset="-122"/>
                <a:ea typeface="方正大黑简体" pitchFamily="65" charset="-122"/>
              </a:rPr>
              <a:t>NIST</a:t>
            </a:r>
            <a:r>
              <a:rPr lang="zh-CN" altLang="en-US" sz="2800" dirty="0">
                <a:solidFill>
                  <a:srgbClr val="000066"/>
                </a:solidFill>
                <a:latin typeface="方正大黑简体" pitchFamily="65" charset="-122"/>
                <a:ea typeface="方正大黑简体" pitchFamily="65" charset="-122"/>
              </a:rPr>
              <a:t>）正式公布</a:t>
            </a:r>
            <a:r>
              <a:rPr lang="en-US" altLang="zh-CN" sz="2800" dirty="0">
                <a:solidFill>
                  <a:srgbClr val="000066"/>
                </a:solidFill>
                <a:latin typeface="方正大黑简体" pitchFamily="65" charset="-122"/>
                <a:ea typeface="方正大黑简体" pitchFamily="65" charset="-122"/>
              </a:rPr>
              <a:t>AES</a:t>
            </a:r>
            <a:r>
              <a:rPr lang="zh-CN" altLang="en-US" sz="2800" dirty="0">
                <a:solidFill>
                  <a:srgbClr val="000066"/>
                </a:solidFill>
                <a:latin typeface="方正大黑简体" pitchFamily="65" charset="-122"/>
                <a:ea typeface="方正大黑简体" pitchFamily="65" charset="-122"/>
              </a:rPr>
              <a:t>分组密码为美国国家标准。</a:t>
            </a:r>
          </a:p>
          <a:p>
            <a:pPr>
              <a:buFont typeface="Wingdings" pitchFamily="2" charset="2"/>
              <a:buChar char="Ø"/>
            </a:pPr>
            <a:endParaRPr lang="zh-CN" altLang="en-US" sz="2800" dirty="0">
              <a:solidFill>
                <a:srgbClr val="000066"/>
              </a:solidFill>
              <a:latin typeface="方正大黑简体" pitchFamily="65" charset="-122"/>
              <a:ea typeface="方正大黑简体" pitchFamily="65" charset="-122"/>
            </a:endParaRPr>
          </a:p>
          <a:p>
            <a:pPr>
              <a:buFont typeface="Wingdings" pitchFamily="2" charset="2"/>
              <a:buChar char="Ø"/>
            </a:pPr>
            <a:r>
              <a:rPr lang="zh-CN" altLang="en-US" sz="2800" dirty="0">
                <a:solidFill>
                  <a:srgbClr val="000066"/>
                </a:solidFill>
                <a:latin typeface="方正大黑简体" pitchFamily="65" charset="-122"/>
                <a:ea typeface="方正大黑简体" pitchFamily="65" charset="-122"/>
              </a:rPr>
              <a:t>分组长度</a:t>
            </a:r>
            <a:r>
              <a:rPr lang="en-US" altLang="zh-CN" sz="2800" dirty="0">
                <a:solidFill>
                  <a:srgbClr val="000066"/>
                </a:solidFill>
                <a:latin typeface="方正大黑简体" pitchFamily="65" charset="-122"/>
                <a:ea typeface="方正大黑简体" pitchFamily="65" charset="-122"/>
              </a:rPr>
              <a:t>128</a:t>
            </a:r>
            <a:r>
              <a:rPr lang="zh-CN" altLang="en-US" sz="2800" dirty="0">
                <a:solidFill>
                  <a:srgbClr val="000066"/>
                </a:solidFill>
                <a:latin typeface="方正大黑简体" pitchFamily="65" charset="-122"/>
                <a:ea typeface="方正大黑简体" pitchFamily="65" charset="-122"/>
              </a:rPr>
              <a:t>，密钥长度为</a:t>
            </a:r>
            <a:r>
              <a:rPr lang="en-US" altLang="zh-CN" sz="2800" dirty="0">
                <a:solidFill>
                  <a:srgbClr val="000066"/>
                </a:solidFill>
                <a:latin typeface="方正大黑简体" pitchFamily="65" charset="-122"/>
                <a:ea typeface="方正大黑简体" pitchFamily="65" charset="-122"/>
              </a:rPr>
              <a:t>128</a:t>
            </a:r>
            <a:r>
              <a:rPr lang="zh-CN" altLang="en-US" sz="2800" dirty="0">
                <a:solidFill>
                  <a:srgbClr val="000066"/>
                </a:solidFill>
                <a:latin typeface="方正大黑简体" pitchFamily="65" charset="-122"/>
                <a:ea typeface="方正大黑简体" pitchFamily="65" charset="-122"/>
              </a:rPr>
              <a:t>、</a:t>
            </a:r>
            <a:r>
              <a:rPr lang="en-US" altLang="zh-CN" sz="2800" dirty="0">
                <a:solidFill>
                  <a:srgbClr val="000066"/>
                </a:solidFill>
                <a:latin typeface="方正大黑简体" pitchFamily="65" charset="-122"/>
                <a:ea typeface="方正大黑简体" pitchFamily="65" charset="-122"/>
              </a:rPr>
              <a:t>192</a:t>
            </a:r>
            <a:r>
              <a:rPr lang="zh-CN" altLang="en-US" sz="2800" dirty="0">
                <a:solidFill>
                  <a:srgbClr val="000066"/>
                </a:solidFill>
                <a:latin typeface="方正大黑简体" pitchFamily="65" charset="-122"/>
                <a:ea typeface="方正大黑简体" pitchFamily="65" charset="-122"/>
              </a:rPr>
              <a:t>或</a:t>
            </a:r>
            <a:r>
              <a:rPr lang="en-US" altLang="zh-CN" sz="2800" dirty="0">
                <a:solidFill>
                  <a:srgbClr val="000066"/>
                </a:solidFill>
                <a:latin typeface="方正大黑简体" pitchFamily="65" charset="-122"/>
                <a:ea typeface="方正大黑简体" pitchFamily="65" charset="-122"/>
              </a:rPr>
              <a:t>256</a:t>
            </a:r>
            <a:r>
              <a:rPr lang="zh-CN" altLang="en-US" sz="2800" dirty="0">
                <a:solidFill>
                  <a:srgbClr val="000066"/>
                </a:solidFill>
                <a:latin typeface="方正大黑简体" pitchFamily="65" charset="-122"/>
                <a:ea typeface="方正大黑简体" pitchFamily="65" charset="-122"/>
              </a:rPr>
              <a:t>。</a:t>
            </a:r>
          </a:p>
        </p:txBody>
      </p:sp>
      <p:sp>
        <p:nvSpPr>
          <p:cNvPr id="41" name="内容占位符 2"/>
          <p:cNvSpPr txBox="1">
            <a:spLocks/>
          </p:cNvSpPr>
          <p:nvPr/>
        </p:nvSpPr>
        <p:spPr>
          <a:xfrm>
            <a:off x="926332" y="1660920"/>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42" name="AutoShape 5"/>
          <p:cNvSpPr>
            <a:spLocks noChangeArrowheads="1"/>
          </p:cNvSpPr>
          <p:nvPr/>
        </p:nvSpPr>
        <p:spPr bwMode="gray">
          <a:xfrm>
            <a:off x="1868656"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3.1 </a:t>
            </a:r>
            <a:r>
              <a:rPr lang="zh-CN" altLang="en-US" sz="2800" dirty="0">
                <a:solidFill>
                  <a:srgbClr val="000000"/>
                </a:solidFill>
                <a:latin typeface="华文中宋" pitchFamily="2" charset="-122"/>
                <a:ea typeface="华文中宋" pitchFamily="2" charset="-122"/>
              </a:rPr>
              <a:t>计时攻击原理与实例分析</a:t>
            </a:r>
          </a:p>
        </p:txBody>
      </p:sp>
      <p:sp>
        <p:nvSpPr>
          <p:cNvPr id="43"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44"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45" name="组合 4"/>
          <p:cNvGrpSpPr>
            <a:grpSpLocks/>
          </p:cNvGrpSpPr>
          <p:nvPr/>
        </p:nvGrpSpPr>
        <p:grpSpPr bwMode="auto">
          <a:xfrm>
            <a:off x="8494634" y="129028"/>
            <a:ext cx="4344470" cy="589281"/>
            <a:chOff x="288838" y="21598"/>
            <a:chExt cx="4278985" cy="590400"/>
          </a:xfrm>
        </p:grpSpPr>
        <p:sp>
          <p:nvSpPr>
            <p:cNvPr id="46" name="圆角矩形 45"/>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7"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48" name="矩形 3"/>
          <p:cNvSpPr>
            <a:spLocks noChangeArrowheads="1"/>
          </p:cNvSpPr>
          <p:nvPr/>
        </p:nvSpPr>
        <p:spPr bwMode="auto">
          <a:xfrm>
            <a:off x="5062240" y="1720327"/>
            <a:ext cx="722893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、基于乘法运算时间差异的</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密钥攻击</a:t>
            </a:r>
            <a:endParaRPr lang="zh-CN" altLang="en-US" dirty="0">
              <a:latin typeface="华文中宋" pitchFamily="2" charset="-122"/>
              <a:ea typeface="华文中宋" pitchFamily="2" charset="-122"/>
            </a:endParaRPr>
          </a:p>
        </p:txBody>
      </p:sp>
    </p:spTree>
    <p:extLst>
      <p:ext uri="{BB962C8B-B14F-4D97-AF65-F5344CB8AC3E}">
        <p14:creationId xmlns:p14="http://schemas.microsoft.com/office/powerpoint/2010/main" val="208083760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amond(in)">
                                      <p:cBhvr>
                                        <p:cTn id="7"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3"/>
          <p:cNvGrpSpPr>
            <a:grpSpLocks/>
          </p:cNvGrpSpPr>
          <p:nvPr/>
        </p:nvGrpSpPr>
        <p:grpSpPr bwMode="auto">
          <a:xfrm>
            <a:off x="309316" y="1174044"/>
            <a:ext cx="7586133" cy="8579556"/>
            <a:chOff x="144" y="432"/>
            <a:chExt cx="3360" cy="3800"/>
          </a:xfrm>
        </p:grpSpPr>
        <p:pic>
          <p:nvPicPr>
            <p:cNvPr id="29789" name="Picture 4" descr="Image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 y="432"/>
              <a:ext cx="3360" cy="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90" name="Group 5"/>
            <p:cNvGrpSpPr>
              <a:grpSpLocks/>
            </p:cNvGrpSpPr>
            <p:nvPr/>
          </p:nvGrpSpPr>
          <p:grpSpPr bwMode="auto">
            <a:xfrm>
              <a:off x="2448" y="455"/>
              <a:ext cx="673" cy="2922"/>
              <a:chOff x="2448" y="455"/>
              <a:chExt cx="673" cy="2922"/>
            </a:xfrm>
          </p:grpSpPr>
          <p:sp>
            <p:nvSpPr>
              <p:cNvPr id="1032198" name="Text Box 6"/>
              <p:cNvSpPr txBox="1">
                <a:spLocks noChangeArrowheads="1"/>
              </p:cNvSpPr>
              <p:nvPr/>
            </p:nvSpPr>
            <p:spPr bwMode="auto">
              <a:xfrm>
                <a:off x="2448" y="455"/>
                <a:ext cx="247" cy="218"/>
              </a:xfrm>
              <a:prstGeom prst="rect">
                <a:avLst/>
              </a:prstGeom>
              <a:noFill/>
              <a:ln w="9525">
                <a:noFill/>
                <a:miter lim="800000"/>
                <a:headEnd/>
                <a:tailEnd/>
              </a:ln>
              <a:effectLst/>
            </p:spPr>
            <p:txBody>
              <a:bodyPr wrap="none">
                <a:spAutoFit/>
              </a:bodyPr>
              <a:lstStyle/>
              <a:p>
                <a:pPr>
                  <a:defRPr/>
                </a:pPr>
                <a:r>
                  <a:rPr lang="en-US" altLang="zh-CN">
                    <a:ea typeface="楷体_GB2312" pitchFamily="49" charset="-122"/>
                  </a:rPr>
                  <a:t>    </a:t>
                </a:r>
                <a:endParaRPr lang="en-US" altLang="zh-CN">
                  <a:effectLst>
                    <a:outerShdw blurRad="38100" dist="38100" dir="2700000" algn="tl">
                      <a:srgbClr val="C0C0C0"/>
                    </a:outerShdw>
                  </a:effectLst>
                  <a:ea typeface="楷体_GB2312" pitchFamily="49" charset="-122"/>
                </a:endParaRPr>
              </a:p>
            </p:txBody>
          </p:sp>
          <p:sp>
            <p:nvSpPr>
              <p:cNvPr id="1032199" name="Text Box 7"/>
              <p:cNvSpPr txBox="1">
                <a:spLocks noChangeArrowheads="1"/>
              </p:cNvSpPr>
              <p:nvPr/>
            </p:nvSpPr>
            <p:spPr bwMode="auto">
              <a:xfrm>
                <a:off x="2448" y="1833"/>
                <a:ext cx="518" cy="218"/>
              </a:xfrm>
              <a:prstGeom prst="rect">
                <a:avLst/>
              </a:prstGeom>
              <a:noFill/>
              <a:ln w="9525">
                <a:noFill/>
                <a:miter lim="800000"/>
                <a:headEnd/>
                <a:tailEnd/>
              </a:ln>
              <a:effectLst/>
            </p:spPr>
            <p:txBody>
              <a:bodyPr wrap="none">
                <a:spAutoFit/>
              </a:bodyPr>
              <a:lstStyle/>
              <a:p>
                <a:pPr>
                  <a:defRPr/>
                </a:pPr>
                <a:r>
                  <a:rPr lang="en-US" altLang="zh-CN">
                    <a:ea typeface="楷体_GB2312" pitchFamily="49" charset="-122"/>
                  </a:rPr>
                  <a:t>     </a:t>
                </a:r>
                <a:r>
                  <a:rPr lang="en-US" altLang="zh-CN">
                    <a:effectLst>
                      <a:outerShdw blurRad="38100" dist="38100" dir="2700000" algn="tl">
                        <a:srgbClr val="C0C0C0"/>
                      </a:outerShdw>
                    </a:effectLst>
                    <a:ea typeface="楷体_GB2312" pitchFamily="49" charset="-122"/>
                  </a:rPr>
                  <a:t>9</a:t>
                </a:r>
                <a:r>
                  <a:rPr lang="zh-CN" altLang="en-US">
                    <a:effectLst>
                      <a:outerShdw blurRad="38100" dist="38100" dir="2700000" algn="tl">
                        <a:srgbClr val="C0C0C0"/>
                      </a:outerShdw>
                    </a:effectLst>
                    <a:ea typeface="楷体_GB2312" pitchFamily="49" charset="-122"/>
                  </a:rPr>
                  <a:t>轮</a:t>
                </a:r>
              </a:p>
            </p:txBody>
          </p:sp>
          <p:sp>
            <p:nvSpPr>
              <p:cNvPr id="1032200" name="Text Box 8"/>
              <p:cNvSpPr txBox="1">
                <a:spLocks noChangeArrowheads="1"/>
              </p:cNvSpPr>
              <p:nvPr/>
            </p:nvSpPr>
            <p:spPr bwMode="auto">
              <a:xfrm>
                <a:off x="2448" y="3159"/>
                <a:ext cx="673" cy="218"/>
              </a:xfrm>
              <a:prstGeom prst="rect">
                <a:avLst/>
              </a:prstGeom>
              <a:noFill/>
              <a:ln w="9525">
                <a:noFill/>
                <a:miter lim="800000"/>
                <a:headEnd/>
                <a:tailEnd/>
              </a:ln>
              <a:effectLst/>
            </p:spPr>
            <p:txBody>
              <a:bodyPr wrap="none">
                <a:spAutoFit/>
              </a:bodyPr>
              <a:lstStyle/>
              <a:p>
                <a:pPr>
                  <a:defRPr/>
                </a:pPr>
                <a:r>
                  <a:rPr lang="zh-CN" altLang="en-US">
                    <a:effectLst>
                      <a:outerShdw blurRad="38100" dist="38100" dir="2700000" algn="tl">
                        <a:srgbClr val="C0C0C0"/>
                      </a:outerShdw>
                    </a:effectLst>
                    <a:ea typeface="楷体_GB2312" pitchFamily="49" charset="-122"/>
                  </a:rPr>
                  <a:t>最后一轮</a:t>
                </a:r>
              </a:p>
            </p:txBody>
          </p:sp>
        </p:grpSp>
      </p:grpSp>
      <p:pic>
        <p:nvPicPr>
          <p:cNvPr id="29699" name="Picture 9" descr="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196" y="1607538"/>
            <a:ext cx="4551680" cy="747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202" name="AutoShape 10"/>
          <p:cNvSpPr>
            <a:spLocks noChangeArrowheads="1"/>
          </p:cNvSpPr>
          <p:nvPr/>
        </p:nvSpPr>
        <p:spPr bwMode="auto">
          <a:xfrm>
            <a:off x="2260036" y="1715911"/>
            <a:ext cx="740551" cy="433493"/>
          </a:xfrm>
          <a:prstGeom prst="flowChartProcess">
            <a:avLst/>
          </a:prstGeom>
          <a:solidFill>
            <a:srgbClr val="FF0000"/>
          </a:solidFill>
          <a:ln w="9525">
            <a:solidFill>
              <a:schemeClr val="tx1"/>
            </a:solidFill>
            <a:miter lim="800000"/>
            <a:headEnd/>
            <a:tailEnd/>
          </a:ln>
          <a:effectLst/>
        </p:spPr>
        <p:txBody>
          <a:bodyPr wrap="none" lIns="130046" tIns="65023" rIns="130046" bIns="65023" anchor="ctr"/>
          <a:lstStyle/>
          <a:p>
            <a:pPr algn="ctr">
              <a:defRPr/>
            </a:pPr>
            <a:endParaRPr lang="zh-CN" altLang="zh-CN" sz="2300">
              <a:effectLst>
                <a:outerShdw blurRad="38100" dist="38100" dir="2700000" algn="tl">
                  <a:srgbClr val="FFFFFF"/>
                </a:outerShdw>
              </a:effectLst>
              <a:ea typeface="楷体_GB2312" pitchFamily="49" charset="-122"/>
            </a:endParaRPr>
          </a:p>
        </p:txBody>
      </p:sp>
      <p:grpSp>
        <p:nvGrpSpPr>
          <p:cNvPr id="4" name="Group 11"/>
          <p:cNvGrpSpPr>
            <a:grpSpLocks/>
          </p:cNvGrpSpPr>
          <p:nvPr/>
        </p:nvGrpSpPr>
        <p:grpSpPr bwMode="auto">
          <a:xfrm>
            <a:off x="634436" y="4533618"/>
            <a:ext cx="6502400" cy="812800"/>
            <a:chOff x="288" y="1920"/>
            <a:chExt cx="2880" cy="360"/>
          </a:xfrm>
        </p:grpSpPr>
        <p:sp>
          <p:nvSpPr>
            <p:cNvPr id="29787" name="WordArt 12"/>
            <p:cNvSpPr>
              <a:spLocks noChangeArrowheads="1" noChangeShapeType="1" noTextEdit="1"/>
            </p:cNvSpPr>
            <p:nvPr/>
          </p:nvSpPr>
          <p:spPr bwMode="auto">
            <a:xfrm>
              <a:off x="288" y="1920"/>
              <a:ext cx="144"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5100" kern="10">
                  <a:solidFill>
                    <a:srgbClr val="336699"/>
                  </a:solidFill>
                  <a:effectLst>
                    <a:outerShdw dist="45791" dir="2021404" algn="ctr" rotWithShape="0">
                      <a:srgbClr val="B2B2B2">
                        <a:alpha val="79999"/>
                      </a:srgbClr>
                    </a:outerShdw>
                  </a:effectLst>
                  <a:latin typeface="宋体"/>
                  <a:ea typeface="宋体"/>
                </a:rPr>
                <a:t>0</a:t>
              </a:r>
              <a:endParaRPr lang="zh-CN" altLang="en-US" sz="5100" kern="10">
                <a:solidFill>
                  <a:srgbClr val="336699"/>
                </a:solidFill>
                <a:effectLst>
                  <a:outerShdw dist="45791" dir="2021404" algn="ctr" rotWithShape="0">
                    <a:srgbClr val="B2B2B2">
                      <a:alpha val="79999"/>
                    </a:srgbClr>
                  </a:outerShdw>
                </a:effectLst>
                <a:latin typeface="宋体"/>
                <a:ea typeface="宋体"/>
              </a:endParaRPr>
            </a:p>
          </p:txBody>
        </p:sp>
        <p:sp>
          <p:nvSpPr>
            <p:cNvPr id="29788" name="WordArt 13"/>
            <p:cNvSpPr>
              <a:spLocks noChangeArrowheads="1" noChangeShapeType="1" noTextEdit="1"/>
            </p:cNvSpPr>
            <p:nvPr/>
          </p:nvSpPr>
          <p:spPr bwMode="auto">
            <a:xfrm>
              <a:off x="3120" y="2184"/>
              <a:ext cx="48" cy="9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5100" kern="10">
                  <a:solidFill>
                    <a:srgbClr val="336699"/>
                  </a:solidFill>
                  <a:effectLst>
                    <a:outerShdw dist="45791" dir="2021404" algn="ctr" rotWithShape="0">
                      <a:srgbClr val="B2B2B2">
                        <a:alpha val="79999"/>
                      </a:srgbClr>
                    </a:outerShdw>
                  </a:effectLst>
                  <a:latin typeface="宋体"/>
                  <a:ea typeface="宋体"/>
                </a:rPr>
                <a:t>0</a:t>
              </a:r>
              <a:endParaRPr lang="zh-CN" altLang="en-US" sz="5100" kern="10">
                <a:solidFill>
                  <a:srgbClr val="336699"/>
                </a:solidFill>
                <a:effectLst>
                  <a:outerShdw dist="45791" dir="2021404" algn="ctr" rotWithShape="0">
                    <a:srgbClr val="B2B2B2">
                      <a:alpha val="79999"/>
                    </a:srgbClr>
                  </a:outerShdw>
                </a:effectLst>
                <a:latin typeface="宋体"/>
                <a:ea typeface="宋体"/>
              </a:endParaRPr>
            </a:p>
          </p:txBody>
        </p:sp>
      </p:grpSp>
      <p:grpSp>
        <p:nvGrpSpPr>
          <p:cNvPr id="5" name="Group 14"/>
          <p:cNvGrpSpPr>
            <a:grpSpLocks/>
          </p:cNvGrpSpPr>
          <p:nvPr/>
        </p:nvGrpSpPr>
        <p:grpSpPr bwMode="auto">
          <a:xfrm>
            <a:off x="634436" y="4533618"/>
            <a:ext cx="6502400" cy="812800"/>
            <a:chOff x="288" y="1920"/>
            <a:chExt cx="2880" cy="360"/>
          </a:xfrm>
        </p:grpSpPr>
        <p:sp>
          <p:nvSpPr>
            <p:cNvPr id="29785" name="WordArt 15"/>
            <p:cNvSpPr>
              <a:spLocks noChangeArrowheads="1" noChangeShapeType="1" noTextEdit="1"/>
            </p:cNvSpPr>
            <p:nvPr/>
          </p:nvSpPr>
          <p:spPr bwMode="auto">
            <a:xfrm>
              <a:off x="288" y="1920"/>
              <a:ext cx="144"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5100" kern="10">
                  <a:solidFill>
                    <a:srgbClr val="336699"/>
                  </a:solidFill>
                  <a:effectLst>
                    <a:outerShdw dist="45791" dir="2021404" algn="ctr" rotWithShape="0">
                      <a:srgbClr val="B2B2B2">
                        <a:alpha val="79999"/>
                      </a:srgbClr>
                    </a:outerShdw>
                  </a:effectLst>
                  <a:latin typeface="宋体"/>
                  <a:ea typeface="宋体"/>
                </a:rPr>
                <a:t>1</a:t>
              </a:r>
              <a:endParaRPr lang="zh-CN" altLang="en-US" sz="5100" kern="10">
                <a:solidFill>
                  <a:srgbClr val="336699"/>
                </a:solidFill>
                <a:effectLst>
                  <a:outerShdw dist="45791" dir="2021404" algn="ctr" rotWithShape="0">
                    <a:srgbClr val="B2B2B2">
                      <a:alpha val="79999"/>
                    </a:srgbClr>
                  </a:outerShdw>
                </a:effectLst>
                <a:latin typeface="宋体"/>
                <a:ea typeface="宋体"/>
              </a:endParaRPr>
            </a:p>
          </p:txBody>
        </p:sp>
        <p:sp>
          <p:nvSpPr>
            <p:cNvPr id="29786" name="WordArt 16"/>
            <p:cNvSpPr>
              <a:spLocks noChangeArrowheads="1" noChangeShapeType="1" noTextEdit="1"/>
            </p:cNvSpPr>
            <p:nvPr/>
          </p:nvSpPr>
          <p:spPr bwMode="auto">
            <a:xfrm>
              <a:off x="3120" y="2184"/>
              <a:ext cx="48" cy="9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5100" kern="10">
                  <a:solidFill>
                    <a:srgbClr val="336699"/>
                  </a:solidFill>
                  <a:effectLst>
                    <a:outerShdw dist="45791" dir="2021404" algn="ctr" rotWithShape="0">
                      <a:srgbClr val="B2B2B2">
                        <a:alpha val="79999"/>
                      </a:srgbClr>
                    </a:outerShdw>
                  </a:effectLst>
                  <a:latin typeface="宋体"/>
                  <a:ea typeface="宋体"/>
                </a:rPr>
                <a:t>1</a:t>
              </a:r>
              <a:endParaRPr lang="zh-CN" altLang="en-US" sz="5100" kern="10">
                <a:solidFill>
                  <a:srgbClr val="336699"/>
                </a:solidFill>
                <a:effectLst>
                  <a:outerShdw dist="45791" dir="2021404" algn="ctr" rotWithShape="0">
                    <a:srgbClr val="B2B2B2">
                      <a:alpha val="79999"/>
                    </a:srgbClr>
                  </a:outerShdw>
                </a:effectLst>
                <a:latin typeface="宋体"/>
                <a:ea typeface="宋体"/>
              </a:endParaRPr>
            </a:p>
          </p:txBody>
        </p:sp>
      </p:grpSp>
      <p:grpSp>
        <p:nvGrpSpPr>
          <p:cNvPr id="6" name="Group 17"/>
          <p:cNvGrpSpPr>
            <a:grpSpLocks/>
          </p:cNvGrpSpPr>
          <p:nvPr/>
        </p:nvGrpSpPr>
        <p:grpSpPr bwMode="auto">
          <a:xfrm>
            <a:off x="634436" y="4533618"/>
            <a:ext cx="6502400" cy="812800"/>
            <a:chOff x="288" y="1920"/>
            <a:chExt cx="2880" cy="360"/>
          </a:xfrm>
        </p:grpSpPr>
        <p:sp>
          <p:nvSpPr>
            <p:cNvPr id="29783" name="WordArt 18"/>
            <p:cNvSpPr>
              <a:spLocks noChangeArrowheads="1" noChangeShapeType="1" noTextEdit="1"/>
            </p:cNvSpPr>
            <p:nvPr/>
          </p:nvSpPr>
          <p:spPr bwMode="auto">
            <a:xfrm>
              <a:off x="288" y="1920"/>
              <a:ext cx="144"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5100" kern="10">
                  <a:solidFill>
                    <a:srgbClr val="336699"/>
                  </a:solidFill>
                  <a:effectLst>
                    <a:outerShdw dist="45791" dir="2021404" algn="ctr" rotWithShape="0">
                      <a:srgbClr val="B2B2B2">
                        <a:alpha val="79999"/>
                      </a:srgbClr>
                    </a:outerShdw>
                  </a:effectLst>
                  <a:latin typeface="宋体"/>
                  <a:ea typeface="宋体"/>
                </a:rPr>
                <a:t>2</a:t>
              </a:r>
              <a:endParaRPr lang="zh-CN" altLang="en-US" sz="5100" kern="10">
                <a:solidFill>
                  <a:srgbClr val="336699"/>
                </a:solidFill>
                <a:effectLst>
                  <a:outerShdw dist="45791" dir="2021404" algn="ctr" rotWithShape="0">
                    <a:srgbClr val="B2B2B2">
                      <a:alpha val="79999"/>
                    </a:srgbClr>
                  </a:outerShdw>
                </a:effectLst>
                <a:latin typeface="宋体"/>
                <a:ea typeface="宋体"/>
              </a:endParaRPr>
            </a:p>
          </p:txBody>
        </p:sp>
        <p:sp>
          <p:nvSpPr>
            <p:cNvPr id="29784" name="WordArt 19"/>
            <p:cNvSpPr>
              <a:spLocks noChangeArrowheads="1" noChangeShapeType="1" noTextEdit="1"/>
            </p:cNvSpPr>
            <p:nvPr/>
          </p:nvSpPr>
          <p:spPr bwMode="auto">
            <a:xfrm>
              <a:off x="3120" y="2184"/>
              <a:ext cx="48" cy="9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5100" kern="10">
                  <a:solidFill>
                    <a:srgbClr val="336699"/>
                  </a:solidFill>
                  <a:effectLst>
                    <a:outerShdw dist="45791" dir="2021404" algn="ctr" rotWithShape="0">
                      <a:srgbClr val="B2B2B2">
                        <a:alpha val="79999"/>
                      </a:srgbClr>
                    </a:outerShdw>
                  </a:effectLst>
                  <a:latin typeface="宋体"/>
                  <a:ea typeface="宋体"/>
                </a:rPr>
                <a:t>2</a:t>
              </a:r>
              <a:endParaRPr lang="zh-CN" altLang="en-US" sz="5100" kern="10">
                <a:solidFill>
                  <a:srgbClr val="336699"/>
                </a:solidFill>
                <a:effectLst>
                  <a:outerShdw dist="45791" dir="2021404" algn="ctr" rotWithShape="0">
                    <a:srgbClr val="B2B2B2">
                      <a:alpha val="79999"/>
                    </a:srgbClr>
                  </a:outerShdw>
                </a:effectLst>
                <a:latin typeface="宋体"/>
                <a:ea typeface="宋体"/>
              </a:endParaRPr>
            </a:p>
          </p:txBody>
        </p:sp>
      </p:grpSp>
      <p:grpSp>
        <p:nvGrpSpPr>
          <p:cNvPr id="7" name="Group 20"/>
          <p:cNvGrpSpPr>
            <a:grpSpLocks/>
          </p:cNvGrpSpPr>
          <p:nvPr/>
        </p:nvGrpSpPr>
        <p:grpSpPr bwMode="auto">
          <a:xfrm>
            <a:off x="634436" y="4533618"/>
            <a:ext cx="6502400" cy="812800"/>
            <a:chOff x="288" y="1920"/>
            <a:chExt cx="2880" cy="360"/>
          </a:xfrm>
        </p:grpSpPr>
        <p:sp>
          <p:nvSpPr>
            <p:cNvPr id="29781" name="WordArt 21"/>
            <p:cNvSpPr>
              <a:spLocks noChangeArrowheads="1" noChangeShapeType="1" noTextEdit="1"/>
            </p:cNvSpPr>
            <p:nvPr/>
          </p:nvSpPr>
          <p:spPr bwMode="auto">
            <a:xfrm>
              <a:off x="288" y="1920"/>
              <a:ext cx="144"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5100" kern="10">
                  <a:solidFill>
                    <a:srgbClr val="336699"/>
                  </a:solidFill>
                  <a:effectLst>
                    <a:outerShdw dist="45791" dir="2021404" algn="ctr" rotWithShape="0">
                      <a:srgbClr val="B2B2B2">
                        <a:alpha val="79999"/>
                      </a:srgbClr>
                    </a:outerShdw>
                  </a:effectLst>
                  <a:latin typeface="宋体"/>
                  <a:ea typeface="宋体"/>
                </a:rPr>
                <a:t>4</a:t>
              </a:r>
              <a:endParaRPr lang="zh-CN" altLang="en-US" sz="5100" kern="10">
                <a:solidFill>
                  <a:srgbClr val="336699"/>
                </a:solidFill>
                <a:effectLst>
                  <a:outerShdw dist="45791" dir="2021404" algn="ctr" rotWithShape="0">
                    <a:srgbClr val="B2B2B2">
                      <a:alpha val="79999"/>
                    </a:srgbClr>
                  </a:outerShdw>
                </a:effectLst>
                <a:latin typeface="宋体"/>
                <a:ea typeface="宋体"/>
              </a:endParaRPr>
            </a:p>
          </p:txBody>
        </p:sp>
        <p:sp>
          <p:nvSpPr>
            <p:cNvPr id="29782" name="WordArt 22"/>
            <p:cNvSpPr>
              <a:spLocks noChangeArrowheads="1" noChangeShapeType="1" noTextEdit="1"/>
            </p:cNvSpPr>
            <p:nvPr/>
          </p:nvSpPr>
          <p:spPr bwMode="auto">
            <a:xfrm>
              <a:off x="3120" y="2184"/>
              <a:ext cx="48" cy="9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5100" kern="10">
                  <a:solidFill>
                    <a:srgbClr val="336699"/>
                  </a:solidFill>
                  <a:effectLst>
                    <a:outerShdw dist="45791" dir="2021404" algn="ctr" rotWithShape="0">
                      <a:srgbClr val="B2B2B2">
                        <a:alpha val="79999"/>
                      </a:srgbClr>
                    </a:outerShdw>
                  </a:effectLst>
                  <a:latin typeface="宋体"/>
                  <a:ea typeface="宋体"/>
                </a:rPr>
                <a:t>4</a:t>
              </a:r>
              <a:endParaRPr lang="zh-CN" altLang="en-US" sz="5100" kern="10">
                <a:solidFill>
                  <a:srgbClr val="336699"/>
                </a:solidFill>
                <a:effectLst>
                  <a:outerShdw dist="45791" dir="2021404" algn="ctr" rotWithShape="0">
                    <a:srgbClr val="B2B2B2">
                      <a:alpha val="79999"/>
                    </a:srgbClr>
                  </a:outerShdw>
                </a:effectLst>
                <a:latin typeface="宋体"/>
                <a:ea typeface="宋体"/>
              </a:endParaRPr>
            </a:p>
          </p:txBody>
        </p:sp>
      </p:grpSp>
      <p:grpSp>
        <p:nvGrpSpPr>
          <p:cNvPr id="8" name="Group 23"/>
          <p:cNvGrpSpPr>
            <a:grpSpLocks/>
          </p:cNvGrpSpPr>
          <p:nvPr/>
        </p:nvGrpSpPr>
        <p:grpSpPr bwMode="auto">
          <a:xfrm>
            <a:off x="634436" y="4533618"/>
            <a:ext cx="6502400" cy="812800"/>
            <a:chOff x="288" y="1920"/>
            <a:chExt cx="2880" cy="360"/>
          </a:xfrm>
        </p:grpSpPr>
        <p:sp>
          <p:nvSpPr>
            <p:cNvPr id="29779" name="WordArt 24"/>
            <p:cNvSpPr>
              <a:spLocks noChangeArrowheads="1" noChangeShapeType="1" noTextEdit="1"/>
            </p:cNvSpPr>
            <p:nvPr/>
          </p:nvSpPr>
          <p:spPr bwMode="auto">
            <a:xfrm>
              <a:off x="288" y="1920"/>
              <a:ext cx="144"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5100" kern="10">
                  <a:solidFill>
                    <a:srgbClr val="336699"/>
                  </a:solidFill>
                  <a:effectLst>
                    <a:outerShdw dist="45791" dir="2021404" algn="ctr" rotWithShape="0">
                      <a:srgbClr val="B2B2B2">
                        <a:alpha val="79999"/>
                      </a:srgbClr>
                    </a:outerShdw>
                  </a:effectLst>
                  <a:latin typeface="宋体"/>
                  <a:ea typeface="宋体"/>
                </a:rPr>
                <a:t>3</a:t>
              </a:r>
              <a:endParaRPr lang="zh-CN" altLang="en-US" sz="5100" kern="10">
                <a:solidFill>
                  <a:srgbClr val="336699"/>
                </a:solidFill>
                <a:effectLst>
                  <a:outerShdw dist="45791" dir="2021404" algn="ctr" rotWithShape="0">
                    <a:srgbClr val="B2B2B2">
                      <a:alpha val="79999"/>
                    </a:srgbClr>
                  </a:outerShdw>
                </a:effectLst>
                <a:latin typeface="宋体"/>
                <a:ea typeface="宋体"/>
              </a:endParaRPr>
            </a:p>
          </p:txBody>
        </p:sp>
        <p:sp>
          <p:nvSpPr>
            <p:cNvPr id="29780" name="WordArt 25"/>
            <p:cNvSpPr>
              <a:spLocks noChangeArrowheads="1" noChangeShapeType="1" noTextEdit="1"/>
            </p:cNvSpPr>
            <p:nvPr/>
          </p:nvSpPr>
          <p:spPr bwMode="auto">
            <a:xfrm>
              <a:off x="3120" y="2184"/>
              <a:ext cx="48" cy="9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5100" kern="10">
                  <a:solidFill>
                    <a:srgbClr val="336699"/>
                  </a:solidFill>
                  <a:effectLst>
                    <a:outerShdw dist="45791" dir="2021404" algn="ctr" rotWithShape="0">
                      <a:srgbClr val="B2B2B2">
                        <a:alpha val="79999"/>
                      </a:srgbClr>
                    </a:outerShdw>
                  </a:effectLst>
                  <a:latin typeface="宋体"/>
                  <a:ea typeface="宋体"/>
                </a:rPr>
                <a:t>3</a:t>
              </a:r>
              <a:endParaRPr lang="zh-CN" altLang="en-US" sz="5100" kern="10">
                <a:solidFill>
                  <a:srgbClr val="336699"/>
                </a:solidFill>
                <a:effectLst>
                  <a:outerShdw dist="45791" dir="2021404" algn="ctr" rotWithShape="0">
                    <a:srgbClr val="B2B2B2">
                      <a:alpha val="79999"/>
                    </a:srgbClr>
                  </a:outerShdw>
                </a:effectLst>
                <a:latin typeface="宋体"/>
                <a:ea typeface="宋体"/>
              </a:endParaRPr>
            </a:p>
          </p:txBody>
        </p:sp>
      </p:grpSp>
      <p:grpSp>
        <p:nvGrpSpPr>
          <p:cNvPr id="9" name="Group 26"/>
          <p:cNvGrpSpPr>
            <a:grpSpLocks/>
          </p:cNvGrpSpPr>
          <p:nvPr/>
        </p:nvGrpSpPr>
        <p:grpSpPr bwMode="auto">
          <a:xfrm>
            <a:off x="634436" y="4533618"/>
            <a:ext cx="6502400" cy="812800"/>
            <a:chOff x="288" y="1920"/>
            <a:chExt cx="2880" cy="360"/>
          </a:xfrm>
        </p:grpSpPr>
        <p:sp>
          <p:nvSpPr>
            <p:cNvPr id="29777" name="WordArt 27"/>
            <p:cNvSpPr>
              <a:spLocks noChangeArrowheads="1" noChangeShapeType="1" noTextEdit="1"/>
            </p:cNvSpPr>
            <p:nvPr/>
          </p:nvSpPr>
          <p:spPr bwMode="auto">
            <a:xfrm>
              <a:off x="288" y="1920"/>
              <a:ext cx="144"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5100" kern="10">
                  <a:solidFill>
                    <a:srgbClr val="336699"/>
                  </a:solidFill>
                  <a:effectLst>
                    <a:outerShdw dist="45791" dir="2021404" algn="ctr" rotWithShape="0">
                      <a:srgbClr val="B2B2B2">
                        <a:alpha val="79999"/>
                      </a:srgbClr>
                    </a:outerShdw>
                  </a:effectLst>
                  <a:latin typeface="宋体"/>
                  <a:ea typeface="宋体"/>
                </a:rPr>
                <a:t>5</a:t>
              </a:r>
              <a:endParaRPr lang="zh-CN" altLang="en-US" sz="5100" kern="10">
                <a:solidFill>
                  <a:srgbClr val="336699"/>
                </a:solidFill>
                <a:effectLst>
                  <a:outerShdw dist="45791" dir="2021404" algn="ctr" rotWithShape="0">
                    <a:srgbClr val="B2B2B2">
                      <a:alpha val="79999"/>
                    </a:srgbClr>
                  </a:outerShdw>
                </a:effectLst>
                <a:latin typeface="宋体"/>
                <a:ea typeface="宋体"/>
              </a:endParaRPr>
            </a:p>
          </p:txBody>
        </p:sp>
        <p:sp>
          <p:nvSpPr>
            <p:cNvPr id="29778" name="WordArt 28"/>
            <p:cNvSpPr>
              <a:spLocks noChangeArrowheads="1" noChangeShapeType="1" noTextEdit="1"/>
            </p:cNvSpPr>
            <p:nvPr/>
          </p:nvSpPr>
          <p:spPr bwMode="auto">
            <a:xfrm>
              <a:off x="3120" y="2184"/>
              <a:ext cx="48" cy="9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5100" kern="10">
                  <a:solidFill>
                    <a:srgbClr val="336699"/>
                  </a:solidFill>
                  <a:effectLst>
                    <a:outerShdw dist="45791" dir="2021404" algn="ctr" rotWithShape="0">
                      <a:srgbClr val="B2B2B2">
                        <a:alpha val="79999"/>
                      </a:srgbClr>
                    </a:outerShdw>
                  </a:effectLst>
                  <a:latin typeface="宋体"/>
                  <a:ea typeface="宋体"/>
                </a:rPr>
                <a:t>5</a:t>
              </a:r>
              <a:endParaRPr lang="zh-CN" altLang="en-US" sz="5100" kern="10">
                <a:solidFill>
                  <a:srgbClr val="336699"/>
                </a:solidFill>
                <a:effectLst>
                  <a:outerShdw dist="45791" dir="2021404" algn="ctr" rotWithShape="0">
                    <a:srgbClr val="B2B2B2">
                      <a:alpha val="79999"/>
                    </a:srgbClr>
                  </a:outerShdw>
                </a:effectLst>
                <a:latin typeface="宋体"/>
                <a:ea typeface="宋体"/>
              </a:endParaRPr>
            </a:p>
          </p:txBody>
        </p:sp>
      </p:grpSp>
      <p:grpSp>
        <p:nvGrpSpPr>
          <p:cNvPr id="10" name="Group 29"/>
          <p:cNvGrpSpPr>
            <a:grpSpLocks/>
          </p:cNvGrpSpPr>
          <p:nvPr/>
        </p:nvGrpSpPr>
        <p:grpSpPr bwMode="auto">
          <a:xfrm>
            <a:off x="634436" y="4533618"/>
            <a:ext cx="6502400" cy="812800"/>
            <a:chOff x="288" y="1920"/>
            <a:chExt cx="2880" cy="360"/>
          </a:xfrm>
        </p:grpSpPr>
        <p:sp>
          <p:nvSpPr>
            <p:cNvPr id="29775" name="WordArt 30"/>
            <p:cNvSpPr>
              <a:spLocks noChangeArrowheads="1" noChangeShapeType="1" noTextEdit="1"/>
            </p:cNvSpPr>
            <p:nvPr/>
          </p:nvSpPr>
          <p:spPr bwMode="auto">
            <a:xfrm>
              <a:off x="288" y="1920"/>
              <a:ext cx="144"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5100" kern="10">
                  <a:solidFill>
                    <a:srgbClr val="336699"/>
                  </a:solidFill>
                  <a:effectLst>
                    <a:outerShdw dist="45791" dir="2021404" algn="ctr" rotWithShape="0">
                      <a:srgbClr val="B2B2B2">
                        <a:alpha val="79999"/>
                      </a:srgbClr>
                    </a:outerShdw>
                  </a:effectLst>
                  <a:latin typeface="宋体"/>
                  <a:ea typeface="宋体"/>
                </a:rPr>
                <a:t>6</a:t>
              </a:r>
              <a:endParaRPr lang="zh-CN" altLang="en-US" sz="5100" kern="10">
                <a:solidFill>
                  <a:srgbClr val="336699"/>
                </a:solidFill>
                <a:effectLst>
                  <a:outerShdw dist="45791" dir="2021404" algn="ctr" rotWithShape="0">
                    <a:srgbClr val="B2B2B2">
                      <a:alpha val="79999"/>
                    </a:srgbClr>
                  </a:outerShdw>
                </a:effectLst>
                <a:latin typeface="宋体"/>
                <a:ea typeface="宋体"/>
              </a:endParaRPr>
            </a:p>
          </p:txBody>
        </p:sp>
        <p:sp>
          <p:nvSpPr>
            <p:cNvPr id="29776" name="WordArt 31"/>
            <p:cNvSpPr>
              <a:spLocks noChangeArrowheads="1" noChangeShapeType="1" noTextEdit="1"/>
            </p:cNvSpPr>
            <p:nvPr/>
          </p:nvSpPr>
          <p:spPr bwMode="auto">
            <a:xfrm>
              <a:off x="3120" y="2184"/>
              <a:ext cx="48" cy="9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5100" kern="10">
                  <a:solidFill>
                    <a:srgbClr val="336699"/>
                  </a:solidFill>
                  <a:effectLst>
                    <a:outerShdw dist="45791" dir="2021404" algn="ctr" rotWithShape="0">
                      <a:srgbClr val="B2B2B2">
                        <a:alpha val="79999"/>
                      </a:srgbClr>
                    </a:outerShdw>
                  </a:effectLst>
                  <a:latin typeface="宋体"/>
                  <a:ea typeface="宋体"/>
                </a:rPr>
                <a:t>6</a:t>
              </a:r>
              <a:endParaRPr lang="zh-CN" altLang="en-US" sz="5100" kern="10">
                <a:solidFill>
                  <a:srgbClr val="336699"/>
                </a:solidFill>
                <a:effectLst>
                  <a:outerShdw dist="45791" dir="2021404" algn="ctr" rotWithShape="0">
                    <a:srgbClr val="B2B2B2">
                      <a:alpha val="79999"/>
                    </a:srgbClr>
                  </a:outerShdw>
                </a:effectLst>
                <a:latin typeface="宋体"/>
                <a:ea typeface="宋体"/>
              </a:endParaRPr>
            </a:p>
          </p:txBody>
        </p:sp>
      </p:grpSp>
      <p:grpSp>
        <p:nvGrpSpPr>
          <p:cNvPr id="11" name="Group 32"/>
          <p:cNvGrpSpPr>
            <a:grpSpLocks/>
          </p:cNvGrpSpPr>
          <p:nvPr/>
        </p:nvGrpSpPr>
        <p:grpSpPr bwMode="auto">
          <a:xfrm>
            <a:off x="634436" y="4533618"/>
            <a:ext cx="6502400" cy="812800"/>
            <a:chOff x="288" y="1920"/>
            <a:chExt cx="2880" cy="360"/>
          </a:xfrm>
        </p:grpSpPr>
        <p:sp>
          <p:nvSpPr>
            <p:cNvPr id="29773" name="WordArt 33"/>
            <p:cNvSpPr>
              <a:spLocks noChangeArrowheads="1" noChangeShapeType="1" noTextEdit="1"/>
            </p:cNvSpPr>
            <p:nvPr/>
          </p:nvSpPr>
          <p:spPr bwMode="auto">
            <a:xfrm>
              <a:off x="288" y="1920"/>
              <a:ext cx="144"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5100" kern="10">
                  <a:solidFill>
                    <a:srgbClr val="336699"/>
                  </a:solidFill>
                  <a:effectLst>
                    <a:outerShdw dist="45791" dir="2021404" algn="ctr" rotWithShape="0">
                      <a:srgbClr val="B2B2B2">
                        <a:alpha val="79999"/>
                      </a:srgbClr>
                    </a:outerShdw>
                  </a:effectLst>
                  <a:latin typeface="宋体"/>
                  <a:ea typeface="宋体"/>
                </a:rPr>
                <a:t>7</a:t>
              </a:r>
              <a:endParaRPr lang="zh-CN" altLang="en-US" sz="5100" kern="10">
                <a:solidFill>
                  <a:srgbClr val="336699"/>
                </a:solidFill>
                <a:effectLst>
                  <a:outerShdw dist="45791" dir="2021404" algn="ctr" rotWithShape="0">
                    <a:srgbClr val="B2B2B2">
                      <a:alpha val="79999"/>
                    </a:srgbClr>
                  </a:outerShdw>
                </a:effectLst>
                <a:latin typeface="宋体"/>
                <a:ea typeface="宋体"/>
              </a:endParaRPr>
            </a:p>
          </p:txBody>
        </p:sp>
        <p:sp>
          <p:nvSpPr>
            <p:cNvPr id="29774" name="WordArt 34"/>
            <p:cNvSpPr>
              <a:spLocks noChangeArrowheads="1" noChangeShapeType="1" noTextEdit="1"/>
            </p:cNvSpPr>
            <p:nvPr/>
          </p:nvSpPr>
          <p:spPr bwMode="auto">
            <a:xfrm>
              <a:off x="3120" y="2184"/>
              <a:ext cx="48" cy="9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5100" kern="10">
                  <a:solidFill>
                    <a:srgbClr val="336699"/>
                  </a:solidFill>
                  <a:effectLst>
                    <a:outerShdw dist="45791" dir="2021404" algn="ctr" rotWithShape="0">
                      <a:srgbClr val="B2B2B2">
                        <a:alpha val="79999"/>
                      </a:srgbClr>
                    </a:outerShdw>
                  </a:effectLst>
                  <a:latin typeface="宋体"/>
                  <a:ea typeface="宋体"/>
                </a:rPr>
                <a:t>7</a:t>
              </a:r>
              <a:endParaRPr lang="zh-CN" altLang="en-US" sz="5100" kern="10">
                <a:solidFill>
                  <a:srgbClr val="336699"/>
                </a:solidFill>
                <a:effectLst>
                  <a:outerShdw dist="45791" dir="2021404" algn="ctr" rotWithShape="0">
                    <a:srgbClr val="B2B2B2">
                      <a:alpha val="79999"/>
                    </a:srgbClr>
                  </a:outerShdw>
                </a:effectLst>
                <a:latin typeface="宋体"/>
                <a:ea typeface="宋体"/>
              </a:endParaRPr>
            </a:p>
          </p:txBody>
        </p:sp>
      </p:grpSp>
      <p:grpSp>
        <p:nvGrpSpPr>
          <p:cNvPr id="12" name="Group 35"/>
          <p:cNvGrpSpPr>
            <a:grpSpLocks/>
          </p:cNvGrpSpPr>
          <p:nvPr/>
        </p:nvGrpSpPr>
        <p:grpSpPr bwMode="auto">
          <a:xfrm>
            <a:off x="634436" y="4533618"/>
            <a:ext cx="6502400" cy="812800"/>
            <a:chOff x="288" y="1920"/>
            <a:chExt cx="2880" cy="360"/>
          </a:xfrm>
        </p:grpSpPr>
        <p:sp>
          <p:nvSpPr>
            <p:cNvPr id="29771" name="WordArt 36"/>
            <p:cNvSpPr>
              <a:spLocks noChangeArrowheads="1" noChangeShapeType="1" noTextEdit="1"/>
            </p:cNvSpPr>
            <p:nvPr/>
          </p:nvSpPr>
          <p:spPr bwMode="auto">
            <a:xfrm>
              <a:off x="288" y="1920"/>
              <a:ext cx="144"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5100" kern="10">
                  <a:solidFill>
                    <a:srgbClr val="336699"/>
                  </a:solidFill>
                  <a:effectLst>
                    <a:outerShdw dist="45791" dir="2021404" algn="ctr" rotWithShape="0">
                      <a:srgbClr val="B2B2B2">
                        <a:alpha val="79999"/>
                      </a:srgbClr>
                    </a:outerShdw>
                  </a:effectLst>
                  <a:latin typeface="宋体"/>
                  <a:ea typeface="宋体"/>
                </a:rPr>
                <a:t>8</a:t>
              </a:r>
              <a:endParaRPr lang="zh-CN" altLang="en-US" sz="5100" kern="10">
                <a:solidFill>
                  <a:srgbClr val="336699"/>
                </a:solidFill>
                <a:effectLst>
                  <a:outerShdw dist="45791" dir="2021404" algn="ctr" rotWithShape="0">
                    <a:srgbClr val="B2B2B2">
                      <a:alpha val="79999"/>
                    </a:srgbClr>
                  </a:outerShdw>
                </a:effectLst>
                <a:latin typeface="宋体"/>
                <a:ea typeface="宋体"/>
              </a:endParaRPr>
            </a:p>
          </p:txBody>
        </p:sp>
        <p:sp>
          <p:nvSpPr>
            <p:cNvPr id="29772" name="WordArt 37"/>
            <p:cNvSpPr>
              <a:spLocks noChangeArrowheads="1" noChangeShapeType="1" noTextEdit="1"/>
            </p:cNvSpPr>
            <p:nvPr/>
          </p:nvSpPr>
          <p:spPr bwMode="auto">
            <a:xfrm>
              <a:off x="3120" y="2184"/>
              <a:ext cx="48" cy="9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5100" kern="10">
                  <a:solidFill>
                    <a:srgbClr val="336699"/>
                  </a:solidFill>
                  <a:effectLst>
                    <a:outerShdw dist="45791" dir="2021404" algn="ctr" rotWithShape="0">
                      <a:srgbClr val="B2B2B2">
                        <a:alpha val="79999"/>
                      </a:srgbClr>
                    </a:outerShdw>
                  </a:effectLst>
                  <a:latin typeface="宋体"/>
                  <a:ea typeface="宋体"/>
                </a:rPr>
                <a:t>8</a:t>
              </a:r>
              <a:endParaRPr lang="zh-CN" altLang="en-US" sz="5100" kern="10">
                <a:solidFill>
                  <a:srgbClr val="336699"/>
                </a:solidFill>
                <a:effectLst>
                  <a:outerShdw dist="45791" dir="2021404" algn="ctr" rotWithShape="0">
                    <a:srgbClr val="B2B2B2">
                      <a:alpha val="79999"/>
                    </a:srgbClr>
                  </a:outerShdw>
                </a:effectLst>
                <a:latin typeface="宋体"/>
                <a:ea typeface="宋体"/>
              </a:endParaRPr>
            </a:p>
          </p:txBody>
        </p:sp>
      </p:grpSp>
      <p:grpSp>
        <p:nvGrpSpPr>
          <p:cNvPr id="13" name="Group 38"/>
          <p:cNvGrpSpPr>
            <a:grpSpLocks/>
          </p:cNvGrpSpPr>
          <p:nvPr/>
        </p:nvGrpSpPr>
        <p:grpSpPr bwMode="auto">
          <a:xfrm>
            <a:off x="634436" y="4533618"/>
            <a:ext cx="6502400" cy="812800"/>
            <a:chOff x="288" y="1920"/>
            <a:chExt cx="2880" cy="360"/>
          </a:xfrm>
        </p:grpSpPr>
        <p:sp>
          <p:nvSpPr>
            <p:cNvPr id="29769" name="WordArt 39"/>
            <p:cNvSpPr>
              <a:spLocks noChangeArrowheads="1" noChangeShapeType="1" noTextEdit="1"/>
            </p:cNvSpPr>
            <p:nvPr/>
          </p:nvSpPr>
          <p:spPr bwMode="auto">
            <a:xfrm>
              <a:off x="288" y="1920"/>
              <a:ext cx="144"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5100" kern="10">
                  <a:solidFill>
                    <a:srgbClr val="336699"/>
                  </a:solidFill>
                  <a:effectLst>
                    <a:outerShdw dist="45791" dir="2021404" algn="ctr" rotWithShape="0">
                      <a:srgbClr val="B2B2B2">
                        <a:alpha val="79999"/>
                      </a:srgbClr>
                    </a:outerShdw>
                  </a:effectLst>
                  <a:latin typeface="宋体"/>
                  <a:ea typeface="宋体"/>
                </a:rPr>
                <a:t>9</a:t>
              </a:r>
              <a:endParaRPr lang="zh-CN" altLang="en-US" sz="5100" kern="10">
                <a:solidFill>
                  <a:srgbClr val="336699"/>
                </a:solidFill>
                <a:effectLst>
                  <a:outerShdw dist="45791" dir="2021404" algn="ctr" rotWithShape="0">
                    <a:srgbClr val="B2B2B2">
                      <a:alpha val="79999"/>
                    </a:srgbClr>
                  </a:outerShdw>
                </a:effectLst>
                <a:latin typeface="宋体"/>
                <a:ea typeface="宋体"/>
              </a:endParaRPr>
            </a:p>
          </p:txBody>
        </p:sp>
        <p:sp>
          <p:nvSpPr>
            <p:cNvPr id="29770" name="WordArt 40"/>
            <p:cNvSpPr>
              <a:spLocks noChangeArrowheads="1" noChangeShapeType="1" noTextEdit="1"/>
            </p:cNvSpPr>
            <p:nvPr/>
          </p:nvSpPr>
          <p:spPr bwMode="auto">
            <a:xfrm>
              <a:off x="3120" y="2184"/>
              <a:ext cx="48" cy="9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5100" kern="10">
                  <a:solidFill>
                    <a:srgbClr val="336699"/>
                  </a:solidFill>
                  <a:effectLst>
                    <a:outerShdw dist="45791" dir="2021404" algn="ctr" rotWithShape="0">
                      <a:srgbClr val="B2B2B2">
                        <a:alpha val="79999"/>
                      </a:srgbClr>
                    </a:outerShdw>
                  </a:effectLst>
                  <a:latin typeface="宋体"/>
                  <a:ea typeface="宋体"/>
                </a:rPr>
                <a:t>9</a:t>
              </a:r>
              <a:endParaRPr lang="zh-CN" altLang="en-US" sz="5100" kern="10">
                <a:solidFill>
                  <a:srgbClr val="336699"/>
                </a:solidFill>
                <a:effectLst>
                  <a:outerShdw dist="45791" dir="2021404" algn="ctr" rotWithShape="0">
                    <a:srgbClr val="B2B2B2">
                      <a:alpha val="79999"/>
                    </a:srgbClr>
                  </a:outerShdw>
                </a:effectLst>
                <a:latin typeface="宋体"/>
                <a:ea typeface="宋体"/>
              </a:endParaRPr>
            </a:p>
          </p:txBody>
        </p:sp>
      </p:grpSp>
      <p:sp>
        <p:nvSpPr>
          <p:cNvPr id="1032233" name="WordArt 41"/>
          <p:cNvSpPr>
            <a:spLocks noChangeArrowheads="1" noChangeShapeType="1" noTextEdit="1"/>
          </p:cNvSpPr>
          <p:nvPr/>
        </p:nvSpPr>
        <p:spPr bwMode="auto">
          <a:xfrm>
            <a:off x="636693" y="4549423"/>
            <a:ext cx="325120" cy="65024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lIns="130046" tIns="65023" rIns="130046" bIns="65023" fromWordArt="1">
            <a:prstTxWarp prst="textPlain">
              <a:avLst>
                <a:gd name="adj" fmla="val 50000"/>
              </a:avLst>
            </a:prstTxWarp>
          </a:bodyPr>
          <a:lstStyle/>
          <a:p>
            <a:pPr algn="ctr"/>
            <a:r>
              <a:rPr lang="en-US" altLang="zh-CN" sz="5100" kern="10">
                <a:solidFill>
                  <a:srgbClr val="336699"/>
                </a:solidFill>
                <a:effectLst>
                  <a:outerShdw dist="45791" dir="2021404" algn="ctr" rotWithShape="0">
                    <a:srgbClr val="B2B2B2">
                      <a:alpha val="79999"/>
                    </a:srgbClr>
                  </a:outerShdw>
                </a:effectLst>
                <a:latin typeface="宋体"/>
                <a:ea typeface="宋体"/>
              </a:rPr>
              <a:t>10</a:t>
            </a:r>
            <a:endParaRPr lang="zh-CN" altLang="en-US" sz="5100" kern="10">
              <a:solidFill>
                <a:srgbClr val="336699"/>
              </a:solidFill>
              <a:effectLst>
                <a:outerShdw dist="45791" dir="2021404" algn="ctr" rotWithShape="0">
                  <a:srgbClr val="B2B2B2">
                    <a:alpha val="79999"/>
                  </a:srgbClr>
                </a:outerShdw>
              </a:effectLst>
              <a:latin typeface="宋体"/>
              <a:ea typeface="宋体"/>
            </a:endParaRPr>
          </a:p>
        </p:txBody>
      </p:sp>
      <p:grpSp>
        <p:nvGrpSpPr>
          <p:cNvPr id="29712" name="Group 42"/>
          <p:cNvGrpSpPr>
            <a:grpSpLocks/>
          </p:cNvGrpSpPr>
          <p:nvPr/>
        </p:nvGrpSpPr>
        <p:grpSpPr bwMode="auto">
          <a:xfrm>
            <a:off x="1609796" y="2456462"/>
            <a:ext cx="2059093" cy="451556"/>
            <a:chOff x="3888" y="240"/>
            <a:chExt cx="816" cy="192"/>
          </a:xfrm>
        </p:grpSpPr>
        <p:sp>
          <p:nvSpPr>
            <p:cNvPr id="29764" name="Oval 43"/>
            <p:cNvSpPr>
              <a:spLocks noChangeArrowheads="1"/>
            </p:cNvSpPr>
            <p:nvPr/>
          </p:nvSpPr>
          <p:spPr bwMode="auto">
            <a:xfrm>
              <a:off x="3888" y="240"/>
              <a:ext cx="192" cy="192"/>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9765" name="Oval 44"/>
            <p:cNvSpPr>
              <a:spLocks noChangeArrowheads="1"/>
            </p:cNvSpPr>
            <p:nvPr/>
          </p:nvSpPr>
          <p:spPr bwMode="auto">
            <a:xfrm>
              <a:off x="4512" y="240"/>
              <a:ext cx="192" cy="192"/>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032237" name="Rectangle 45"/>
            <p:cNvSpPr>
              <a:spLocks noChangeArrowheads="1"/>
            </p:cNvSpPr>
            <p:nvPr/>
          </p:nvSpPr>
          <p:spPr bwMode="auto">
            <a:xfrm>
              <a:off x="3984" y="240"/>
              <a:ext cx="625" cy="192"/>
            </a:xfrm>
            <a:prstGeom prst="rect">
              <a:avLst/>
            </a:prstGeom>
            <a:solidFill>
              <a:schemeClr val="accent1"/>
            </a:solidFill>
            <a:ln w="9525">
              <a:noFill/>
              <a:miter lim="800000"/>
              <a:headEnd/>
              <a:tailEnd/>
            </a:ln>
            <a:effectLst/>
          </p:spPr>
          <p:txBody>
            <a:bodyPr wrap="none" anchor="ctr"/>
            <a:lstStyle/>
            <a:p>
              <a:pPr algn="ctr">
                <a:defRPr/>
              </a:pPr>
              <a:r>
                <a:rPr lang="zh-CN" altLang="en-US">
                  <a:effectLst>
                    <a:outerShdw blurRad="38100" dist="38100" dir="2700000" algn="tl">
                      <a:srgbClr val="FFFFFF"/>
                    </a:outerShdw>
                  </a:effectLst>
                  <a:ea typeface="楷体_GB2312" pitchFamily="49" charset="-122"/>
                </a:rPr>
                <a:t>轮密钥异或</a:t>
              </a:r>
            </a:p>
          </p:txBody>
        </p:sp>
        <p:cxnSp>
          <p:nvCxnSpPr>
            <p:cNvPr id="29767" name="AutoShape 46"/>
            <p:cNvCxnSpPr>
              <a:cxnSpLocks noChangeShapeType="1"/>
              <a:stCxn id="29764" idx="0"/>
              <a:endCxn id="29765" idx="0"/>
            </p:cNvCxnSpPr>
            <p:nvPr/>
          </p:nvCxnSpPr>
          <p:spPr bwMode="auto">
            <a:xfrm>
              <a:off x="3984" y="240"/>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9768" name="AutoShape 47"/>
            <p:cNvCxnSpPr>
              <a:cxnSpLocks noChangeShapeType="1"/>
              <a:stCxn id="29764" idx="4"/>
              <a:endCxn id="29765" idx="4"/>
            </p:cNvCxnSpPr>
            <p:nvPr/>
          </p:nvCxnSpPr>
          <p:spPr bwMode="auto">
            <a:xfrm>
              <a:off x="3984" y="432"/>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9713" name="Group 48"/>
          <p:cNvGrpSpPr>
            <a:grpSpLocks/>
          </p:cNvGrpSpPr>
          <p:nvPr/>
        </p:nvGrpSpPr>
        <p:grpSpPr bwMode="auto">
          <a:xfrm>
            <a:off x="1609796" y="3901440"/>
            <a:ext cx="2059093" cy="451556"/>
            <a:chOff x="3888" y="240"/>
            <a:chExt cx="816" cy="192"/>
          </a:xfrm>
        </p:grpSpPr>
        <p:sp>
          <p:nvSpPr>
            <p:cNvPr id="29759" name="Oval 49"/>
            <p:cNvSpPr>
              <a:spLocks noChangeArrowheads="1"/>
            </p:cNvSpPr>
            <p:nvPr/>
          </p:nvSpPr>
          <p:spPr bwMode="auto">
            <a:xfrm>
              <a:off x="3888" y="240"/>
              <a:ext cx="192" cy="192"/>
            </a:xfrm>
            <a:prstGeom prst="ellipse">
              <a:avLst/>
            </a:prstGeom>
            <a:solidFill>
              <a:srgbClr val="00FF00"/>
            </a:solidFill>
            <a:ln w="9525">
              <a:solidFill>
                <a:schemeClr val="tx1"/>
              </a:solidFill>
              <a:round/>
              <a:headEnd/>
              <a:tailEnd/>
            </a:ln>
          </p:spPr>
          <p:txBody>
            <a:bodyPr wrap="none" anchor="ctr"/>
            <a:lstStyle/>
            <a:p>
              <a:endParaRPr lang="zh-CN" altLang="en-US"/>
            </a:p>
          </p:txBody>
        </p:sp>
        <p:sp>
          <p:nvSpPr>
            <p:cNvPr id="29760" name="Oval 50"/>
            <p:cNvSpPr>
              <a:spLocks noChangeArrowheads="1"/>
            </p:cNvSpPr>
            <p:nvPr/>
          </p:nvSpPr>
          <p:spPr bwMode="auto">
            <a:xfrm>
              <a:off x="4512" y="240"/>
              <a:ext cx="192" cy="192"/>
            </a:xfrm>
            <a:prstGeom prst="ellipse">
              <a:avLst/>
            </a:prstGeom>
            <a:solidFill>
              <a:srgbClr val="00FF00"/>
            </a:solidFill>
            <a:ln w="9525">
              <a:solidFill>
                <a:schemeClr val="tx1"/>
              </a:solidFill>
              <a:round/>
              <a:headEnd/>
              <a:tailEnd/>
            </a:ln>
          </p:spPr>
          <p:txBody>
            <a:bodyPr wrap="none" anchor="ctr"/>
            <a:lstStyle/>
            <a:p>
              <a:endParaRPr lang="zh-CN" altLang="en-US"/>
            </a:p>
          </p:txBody>
        </p:sp>
        <p:sp>
          <p:nvSpPr>
            <p:cNvPr id="1032243" name="Rectangle 51"/>
            <p:cNvSpPr>
              <a:spLocks noChangeArrowheads="1"/>
            </p:cNvSpPr>
            <p:nvPr/>
          </p:nvSpPr>
          <p:spPr bwMode="auto">
            <a:xfrm>
              <a:off x="3984" y="240"/>
              <a:ext cx="625" cy="192"/>
            </a:xfrm>
            <a:prstGeom prst="rect">
              <a:avLst/>
            </a:prstGeom>
            <a:solidFill>
              <a:srgbClr val="00FF00"/>
            </a:solidFill>
            <a:ln w="9525">
              <a:noFill/>
              <a:miter lim="800000"/>
              <a:headEnd/>
              <a:tailEnd/>
            </a:ln>
            <a:effectLst/>
          </p:spPr>
          <p:txBody>
            <a:bodyPr wrap="none" anchor="ctr"/>
            <a:lstStyle/>
            <a:p>
              <a:pPr algn="ctr">
                <a:defRPr/>
              </a:pPr>
              <a:r>
                <a:rPr lang="zh-CN" altLang="en-US">
                  <a:effectLst>
                    <a:outerShdw blurRad="38100" dist="38100" dir="2700000" algn="tl">
                      <a:srgbClr val="FFFFFF"/>
                    </a:outerShdw>
                  </a:effectLst>
                  <a:ea typeface="楷体_GB2312" pitchFamily="49" charset="-122"/>
                </a:rPr>
                <a:t>字节替换</a:t>
              </a:r>
            </a:p>
          </p:txBody>
        </p:sp>
        <p:cxnSp>
          <p:nvCxnSpPr>
            <p:cNvPr id="29762" name="AutoShape 52"/>
            <p:cNvCxnSpPr>
              <a:cxnSpLocks noChangeShapeType="1"/>
              <a:stCxn id="29759" idx="0"/>
              <a:endCxn id="29760" idx="0"/>
            </p:cNvCxnSpPr>
            <p:nvPr/>
          </p:nvCxnSpPr>
          <p:spPr bwMode="auto">
            <a:xfrm>
              <a:off x="3984" y="240"/>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9763" name="AutoShape 53"/>
            <p:cNvCxnSpPr>
              <a:cxnSpLocks noChangeShapeType="1"/>
              <a:stCxn id="29759" idx="4"/>
              <a:endCxn id="29760" idx="4"/>
            </p:cNvCxnSpPr>
            <p:nvPr/>
          </p:nvCxnSpPr>
          <p:spPr bwMode="auto">
            <a:xfrm>
              <a:off x="3984" y="432"/>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9714" name="Group 54"/>
          <p:cNvGrpSpPr>
            <a:grpSpLocks/>
          </p:cNvGrpSpPr>
          <p:nvPr/>
        </p:nvGrpSpPr>
        <p:grpSpPr bwMode="auto">
          <a:xfrm>
            <a:off x="1609796" y="4515555"/>
            <a:ext cx="2059093" cy="451556"/>
            <a:chOff x="3888" y="240"/>
            <a:chExt cx="816" cy="192"/>
          </a:xfrm>
        </p:grpSpPr>
        <p:sp>
          <p:nvSpPr>
            <p:cNvPr id="29754" name="Oval 55"/>
            <p:cNvSpPr>
              <a:spLocks noChangeArrowheads="1"/>
            </p:cNvSpPr>
            <p:nvPr/>
          </p:nvSpPr>
          <p:spPr bwMode="auto">
            <a:xfrm>
              <a:off x="3888" y="240"/>
              <a:ext cx="192" cy="192"/>
            </a:xfrm>
            <a:prstGeom prst="ellipse">
              <a:avLst/>
            </a:prstGeom>
            <a:solidFill>
              <a:srgbClr val="FF00FF"/>
            </a:solidFill>
            <a:ln w="9525">
              <a:solidFill>
                <a:schemeClr val="tx1"/>
              </a:solidFill>
              <a:round/>
              <a:headEnd/>
              <a:tailEnd/>
            </a:ln>
          </p:spPr>
          <p:txBody>
            <a:bodyPr wrap="none" anchor="ctr"/>
            <a:lstStyle/>
            <a:p>
              <a:endParaRPr lang="zh-CN" altLang="en-US"/>
            </a:p>
          </p:txBody>
        </p:sp>
        <p:sp>
          <p:nvSpPr>
            <p:cNvPr id="29755" name="Oval 56"/>
            <p:cNvSpPr>
              <a:spLocks noChangeArrowheads="1"/>
            </p:cNvSpPr>
            <p:nvPr/>
          </p:nvSpPr>
          <p:spPr bwMode="auto">
            <a:xfrm>
              <a:off x="4512" y="240"/>
              <a:ext cx="192" cy="192"/>
            </a:xfrm>
            <a:prstGeom prst="ellipse">
              <a:avLst/>
            </a:prstGeom>
            <a:solidFill>
              <a:srgbClr val="FF00FF"/>
            </a:solidFill>
            <a:ln w="9525" algn="ctr">
              <a:solidFill>
                <a:schemeClr val="tx1"/>
              </a:solidFill>
              <a:round/>
              <a:headEnd/>
              <a:tailEnd/>
            </a:ln>
          </p:spPr>
          <p:txBody>
            <a:bodyPr/>
            <a:lstStyle/>
            <a:p>
              <a:endParaRPr lang="zh-CN" altLang="en-US"/>
            </a:p>
          </p:txBody>
        </p:sp>
        <p:sp>
          <p:nvSpPr>
            <p:cNvPr id="1032249" name="Rectangle 57"/>
            <p:cNvSpPr>
              <a:spLocks noChangeArrowheads="1"/>
            </p:cNvSpPr>
            <p:nvPr/>
          </p:nvSpPr>
          <p:spPr bwMode="auto">
            <a:xfrm>
              <a:off x="3984" y="240"/>
              <a:ext cx="625" cy="192"/>
            </a:xfrm>
            <a:prstGeom prst="rect">
              <a:avLst/>
            </a:prstGeom>
            <a:solidFill>
              <a:srgbClr val="FF00FF"/>
            </a:solidFill>
            <a:ln w="9525">
              <a:noFill/>
              <a:miter lim="800000"/>
              <a:headEnd/>
              <a:tailEnd/>
            </a:ln>
            <a:effectLst/>
          </p:spPr>
          <p:txBody>
            <a:bodyPr wrap="none" anchor="ctr"/>
            <a:lstStyle/>
            <a:p>
              <a:pPr algn="ctr">
                <a:defRPr/>
              </a:pPr>
              <a:r>
                <a:rPr lang="zh-CN" altLang="en-US">
                  <a:effectLst>
                    <a:outerShdw blurRad="38100" dist="38100" dir="2700000" algn="tl">
                      <a:srgbClr val="FFFFFF"/>
                    </a:outerShdw>
                  </a:effectLst>
                  <a:ea typeface="楷体_GB2312" pitchFamily="49" charset="-122"/>
                </a:rPr>
                <a:t>行移位</a:t>
              </a:r>
            </a:p>
          </p:txBody>
        </p:sp>
        <p:cxnSp>
          <p:nvCxnSpPr>
            <p:cNvPr id="29757" name="AutoShape 58"/>
            <p:cNvCxnSpPr>
              <a:cxnSpLocks noChangeShapeType="1"/>
              <a:stCxn id="29754" idx="0"/>
              <a:endCxn id="29755" idx="0"/>
            </p:cNvCxnSpPr>
            <p:nvPr/>
          </p:nvCxnSpPr>
          <p:spPr bwMode="auto">
            <a:xfrm>
              <a:off x="3984" y="240"/>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9758" name="AutoShape 59"/>
            <p:cNvCxnSpPr>
              <a:cxnSpLocks noChangeShapeType="1"/>
              <a:stCxn id="29754" idx="4"/>
              <a:endCxn id="29755" idx="4"/>
            </p:cNvCxnSpPr>
            <p:nvPr/>
          </p:nvCxnSpPr>
          <p:spPr bwMode="auto">
            <a:xfrm>
              <a:off x="3984" y="432"/>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9715" name="Group 60"/>
          <p:cNvGrpSpPr>
            <a:grpSpLocks/>
          </p:cNvGrpSpPr>
          <p:nvPr/>
        </p:nvGrpSpPr>
        <p:grpSpPr bwMode="auto">
          <a:xfrm>
            <a:off x="1609796" y="5725724"/>
            <a:ext cx="2059093" cy="451556"/>
            <a:chOff x="3888" y="240"/>
            <a:chExt cx="816" cy="192"/>
          </a:xfrm>
        </p:grpSpPr>
        <p:sp>
          <p:nvSpPr>
            <p:cNvPr id="29749" name="Oval 61"/>
            <p:cNvSpPr>
              <a:spLocks noChangeArrowheads="1"/>
            </p:cNvSpPr>
            <p:nvPr/>
          </p:nvSpPr>
          <p:spPr bwMode="auto">
            <a:xfrm>
              <a:off x="3888" y="240"/>
              <a:ext cx="192" cy="192"/>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9750" name="Oval 62"/>
            <p:cNvSpPr>
              <a:spLocks noChangeArrowheads="1"/>
            </p:cNvSpPr>
            <p:nvPr/>
          </p:nvSpPr>
          <p:spPr bwMode="auto">
            <a:xfrm>
              <a:off x="4512" y="240"/>
              <a:ext cx="192" cy="192"/>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032255" name="Rectangle 63"/>
            <p:cNvSpPr>
              <a:spLocks noChangeArrowheads="1"/>
            </p:cNvSpPr>
            <p:nvPr/>
          </p:nvSpPr>
          <p:spPr bwMode="auto">
            <a:xfrm>
              <a:off x="3984" y="240"/>
              <a:ext cx="625" cy="192"/>
            </a:xfrm>
            <a:prstGeom prst="rect">
              <a:avLst/>
            </a:prstGeom>
            <a:solidFill>
              <a:schemeClr val="accent1"/>
            </a:solidFill>
            <a:ln w="9525">
              <a:noFill/>
              <a:miter lim="800000"/>
              <a:headEnd/>
              <a:tailEnd/>
            </a:ln>
            <a:effectLst/>
          </p:spPr>
          <p:txBody>
            <a:bodyPr wrap="none" anchor="ctr"/>
            <a:lstStyle/>
            <a:p>
              <a:pPr algn="ctr">
                <a:defRPr/>
              </a:pPr>
              <a:r>
                <a:rPr lang="zh-CN" altLang="en-US">
                  <a:effectLst>
                    <a:outerShdw blurRad="38100" dist="38100" dir="2700000" algn="tl">
                      <a:srgbClr val="FFFFFF"/>
                    </a:outerShdw>
                  </a:effectLst>
                  <a:ea typeface="楷体_GB2312" pitchFamily="49" charset="-122"/>
                </a:rPr>
                <a:t>轮密钥异或</a:t>
              </a:r>
            </a:p>
          </p:txBody>
        </p:sp>
        <p:cxnSp>
          <p:nvCxnSpPr>
            <p:cNvPr id="29752" name="AutoShape 64"/>
            <p:cNvCxnSpPr>
              <a:cxnSpLocks noChangeShapeType="1"/>
              <a:stCxn id="29749" idx="0"/>
              <a:endCxn id="29750" idx="0"/>
            </p:cNvCxnSpPr>
            <p:nvPr/>
          </p:nvCxnSpPr>
          <p:spPr bwMode="auto">
            <a:xfrm>
              <a:off x="3984" y="240"/>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9753" name="AutoShape 65"/>
            <p:cNvCxnSpPr>
              <a:cxnSpLocks noChangeShapeType="1"/>
              <a:stCxn id="29749" idx="4"/>
              <a:endCxn id="29750" idx="4"/>
            </p:cNvCxnSpPr>
            <p:nvPr/>
          </p:nvCxnSpPr>
          <p:spPr bwMode="auto">
            <a:xfrm>
              <a:off x="3984" y="432"/>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9716" name="Group 66"/>
          <p:cNvGrpSpPr>
            <a:grpSpLocks/>
          </p:cNvGrpSpPr>
          <p:nvPr/>
        </p:nvGrpSpPr>
        <p:grpSpPr bwMode="auto">
          <a:xfrm>
            <a:off x="1609796" y="8543431"/>
            <a:ext cx="2059093" cy="451556"/>
            <a:chOff x="3888" y="240"/>
            <a:chExt cx="816" cy="192"/>
          </a:xfrm>
        </p:grpSpPr>
        <p:sp>
          <p:nvSpPr>
            <p:cNvPr id="29744" name="Oval 67"/>
            <p:cNvSpPr>
              <a:spLocks noChangeArrowheads="1"/>
            </p:cNvSpPr>
            <p:nvPr/>
          </p:nvSpPr>
          <p:spPr bwMode="auto">
            <a:xfrm>
              <a:off x="3888" y="240"/>
              <a:ext cx="192" cy="192"/>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9745" name="Oval 68"/>
            <p:cNvSpPr>
              <a:spLocks noChangeArrowheads="1"/>
            </p:cNvSpPr>
            <p:nvPr/>
          </p:nvSpPr>
          <p:spPr bwMode="auto">
            <a:xfrm>
              <a:off x="4512" y="240"/>
              <a:ext cx="192" cy="192"/>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032261" name="Rectangle 69"/>
            <p:cNvSpPr>
              <a:spLocks noChangeArrowheads="1"/>
            </p:cNvSpPr>
            <p:nvPr/>
          </p:nvSpPr>
          <p:spPr bwMode="auto">
            <a:xfrm>
              <a:off x="3984" y="240"/>
              <a:ext cx="625" cy="192"/>
            </a:xfrm>
            <a:prstGeom prst="rect">
              <a:avLst/>
            </a:prstGeom>
            <a:solidFill>
              <a:schemeClr val="accent1"/>
            </a:solidFill>
            <a:ln w="9525">
              <a:noFill/>
              <a:miter lim="800000"/>
              <a:headEnd/>
              <a:tailEnd/>
            </a:ln>
            <a:effectLst/>
          </p:spPr>
          <p:txBody>
            <a:bodyPr wrap="none" anchor="ctr"/>
            <a:lstStyle/>
            <a:p>
              <a:pPr algn="ctr">
                <a:defRPr/>
              </a:pPr>
              <a:r>
                <a:rPr lang="zh-CN" altLang="en-US">
                  <a:effectLst>
                    <a:outerShdw blurRad="38100" dist="38100" dir="2700000" algn="tl">
                      <a:srgbClr val="FFFFFF"/>
                    </a:outerShdw>
                  </a:effectLst>
                  <a:ea typeface="楷体_GB2312" pitchFamily="49" charset="-122"/>
                </a:rPr>
                <a:t>轮密钥异或</a:t>
              </a:r>
            </a:p>
          </p:txBody>
        </p:sp>
        <p:cxnSp>
          <p:nvCxnSpPr>
            <p:cNvPr id="29747" name="AutoShape 70"/>
            <p:cNvCxnSpPr>
              <a:cxnSpLocks noChangeShapeType="1"/>
              <a:stCxn id="29744" idx="0"/>
              <a:endCxn id="29745" idx="0"/>
            </p:cNvCxnSpPr>
            <p:nvPr/>
          </p:nvCxnSpPr>
          <p:spPr bwMode="auto">
            <a:xfrm>
              <a:off x="3984" y="240"/>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9748" name="AutoShape 71"/>
            <p:cNvCxnSpPr>
              <a:cxnSpLocks noChangeShapeType="1"/>
              <a:stCxn id="29744" idx="4"/>
              <a:endCxn id="29745" idx="4"/>
            </p:cNvCxnSpPr>
            <p:nvPr/>
          </p:nvCxnSpPr>
          <p:spPr bwMode="auto">
            <a:xfrm>
              <a:off x="3984" y="432"/>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9717" name="Group 72"/>
          <p:cNvGrpSpPr>
            <a:grpSpLocks/>
          </p:cNvGrpSpPr>
          <p:nvPr/>
        </p:nvGrpSpPr>
        <p:grpSpPr bwMode="auto">
          <a:xfrm>
            <a:off x="1609796" y="5129671"/>
            <a:ext cx="2059093" cy="451556"/>
            <a:chOff x="3888" y="240"/>
            <a:chExt cx="816" cy="192"/>
          </a:xfrm>
        </p:grpSpPr>
        <p:sp>
          <p:nvSpPr>
            <p:cNvPr id="29739" name="Oval 73"/>
            <p:cNvSpPr>
              <a:spLocks noChangeArrowheads="1"/>
            </p:cNvSpPr>
            <p:nvPr/>
          </p:nvSpPr>
          <p:spPr bwMode="auto">
            <a:xfrm>
              <a:off x="3888" y="240"/>
              <a:ext cx="192" cy="192"/>
            </a:xfrm>
            <a:prstGeom prst="ellipse">
              <a:avLst/>
            </a:prstGeom>
            <a:solidFill>
              <a:srgbClr val="FFFF00"/>
            </a:solidFill>
            <a:ln w="9525">
              <a:solidFill>
                <a:schemeClr val="tx1"/>
              </a:solidFill>
              <a:round/>
              <a:headEnd/>
              <a:tailEnd/>
            </a:ln>
          </p:spPr>
          <p:txBody>
            <a:bodyPr wrap="none" anchor="ctr"/>
            <a:lstStyle/>
            <a:p>
              <a:endParaRPr lang="zh-CN" altLang="en-US"/>
            </a:p>
          </p:txBody>
        </p:sp>
        <p:sp>
          <p:nvSpPr>
            <p:cNvPr id="29740" name="Oval 74"/>
            <p:cNvSpPr>
              <a:spLocks noChangeArrowheads="1"/>
            </p:cNvSpPr>
            <p:nvPr/>
          </p:nvSpPr>
          <p:spPr bwMode="auto">
            <a:xfrm>
              <a:off x="4512" y="240"/>
              <a:ext cx="192" cy="192"/>
            </a:xfrm>
            <a:prstGeom prst="ellipse">
              <a:avLst/>
            </a:prstGeom>
            <a:solidFill>
              <a:srgbClr val="FFFF00"/>
            </a:solidFill>
            <a:ln w="9525">
              <a:solidFill>
                <a:schemeClr val="tx1"/>
              </a:solidFill>
              <a:round/>
              <a:headEnd/>
              <a:tailEnd/>
            </a:ln>
          </p:spPr>
          <p:txBody>
            <a:bodyPr wrap="none" anchor="ctr"/>
            <a:lstStyle/>
            <a:p>
              <a:endParaRPr lang="zh-CN" altLang="en-US"/>
            </a:p>
          </p:txBody>
        </p:sp>
        <p:sp>
          <p:nvSpPr>
            <p:cNvPr id="1032267" name="Rectangle 75"/>
            <p:cNvSpPr>
              <a:spLocks noChangeArrowheads="1"/>
            </p:cNvSpPr>
            <p:nvPr/>
          </p:nvSpPr>
          <p:spPr bwMode="auto">
            <a:xfrm>
              <a:off x="3984" y="240"/>
              <a:ext cx="625" cy="192"/>
            </a:xfrm>
            <a:prstGeom prst="rect">
              <a:avLst/>
            </a:prstGeom>
            <a:solidFill>
              <a:srgbClr val="FFFF00"/>
            </a:solidFill>
            <a:ln w="9525">
              <a:noFill/>
              <a:miter lim="800000"/>
              <a:headEnd/>
              <a:tailEnd/>
            </a:ln>
            <a:effectLst/>
          </p:spPr>
          <p:txBody>
            <a:bodyPr wrap="none" anchor="ctr"/>
            <a:lstStyle/>
            <a:p>
              <a:pPr algn="ctr">
                <a:defRPr/>
              </a:pPr>
              <a:r>
                <a:rPr lang="zh-CN" altLang="en-US">
                  <a:effectLst>
                    <a:outerShdw blurRad="38100" dist="38100" dir="2700000" algn="tl">
                      <a:srgbClr val="FFFFFF"/>
                    </a:outerShdw>
                  </a:effectLst>
                  <a:ea typeface="楷体_GB2312" pitchFamily="49" charset="-122"/>
                </a:rPr>
                <a:t>列混淆</a:t>
              </a:r>
            </a:p>
          </p:txBody>
        </p:sp>
        <p:cxnSp>
          <p:nvCxnSpPr>
            <p:cNvPr id="29742" name="AutoShape 76"/>
            <p:cNvCxnSpPr>
              <a:cxnSpLocks noChangeShapeType="1"/>
              <a:stCxn id="29739" idx="0"/>
              <a:endCxn id="29740" idx="0"/>
            </p:cNvCxnSpPr>
            <p:nvPr/>
          </p:nvCxnSpPr>
          <p:spPr bwMode="auto">
            <a:xfrm>
              <a:off x="3984" y="240"/>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9743" name="AutoShape 77"/>
            <p:cNvCxnSpPr>
              <a:cxnSpLocks noChangeShapeType="1"/>
              <a:stCxn id="29739" idx="4"/>
              <a:endCxn id="29740" idx="4"/>
            </p:cNvCxnSpPr>
            <p:nvPr/>
          </p:nvCxnSpPr>
          <p:spPr bwMode="auto">
            <a:xfrm>
              <a:off x="3984" y="432"/>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9718" name="Group 78"/>
          <p:cNvGrpSpPr>
            <a:grpSpLocks/>
          </p:cNvGrpSpPr>
          <p:nvPr/>
        </p:nvGrpSpPr>
        <p:grpSpPr bwMode="auto">
          <a:xfrm>
            <a:off x="1609796" y="7351324"/>
            <a:ext cx="2059093" cy="451556"/>
            <a:chOff x="3888" y="240"/>
            <a:chExt cx="816" cy="192"/>
          </a:xfrm>
        </p:grpSpPr>
        <p:sp>
          <p:nvSpPr>
            <p:cNvPr id="29734" name="Oval 79"/>
            <p:cNvSpPr>
              <a:spLocks noChangeArrowheads="1"/>
            </p:cNvSpPr>
            <p:nvPr/>
          </p:nvSpPr>
          <p:spPr bwMode="auto">
            <a:xfrm>
              <a:off x="3888" y="240"/>
              <a:ext cx="192" cy="192"/>
            </a:xfrm>
            <a:prstGeom prst="ellipse">
              <a:avLst/>
            </a:prstGeom>
            <a:solidFill>
              <a:srgbClr val="00FF00"/>
            </a:solidFill>
            <a:ln w="9525">
              <a:solidFill>
                <a:schemeClr val="tx1"/>
              </a:solidFill>
              <a:round/>
              <a:headEnd/>
              <a:tailEnd/>
            </a:ln>
          </p:spPr>
          <p:txBody>
            <a:bodyPr wrap="none" anchor="ctr"/>
            <a:lstStyle/>
            <a:p>
              <a:endParaRPr lang="zh-CN" altLang="en-US"/>
            </a:p>
          </p:txBody>
        </p:sp>
        <p:sp>
          <p:nvSpPr>
            <p:cNvPr id="29735" name="Oval 80"/>
            <p:cNvSpPr>
              <a:spLocks noChangeArrowheads="1"/>
            </p:cNvSpPr>
            <p:nvPr/>
          </p:nvSpPr>
          <p:spPr bwMode="auto">
            <a:xfrm>
              <a:off x="4512" y="240"/>
              <a:ext cx="192" cy="192"/>
            </a:xfrm>
            <a:prstGeom prst="ellipse">
              <a:avLst/>
            </a:prstGeom>
            <a:solidFill>
              <a:srgbClr val="00FF00"/>
            </a:solidFill>
            <a:ln w="9525">
              <a:solidFill>
                <a:schemeClr val="tx1"/>
              </a:solidFill>
              <a:round/>
              <a:headEnd/>
              <a:tailEnd/>
            </a:ln>
          </p:spPr>
          <p:txBody>
            <a:bodyPr wrap="none" anchor="ctr"/>
            <a:lstStyle/>
            <a:p>
              <a:endParaRPr lang="zh-CN" altLang="en-US"/>
            </a:p>
          </p:txBody>
        </p:sp>
        <p:sp>
          <p:nvSpPr>
            <p:cNvPr id="1032273" name="Rectangle 81"/>
            <p:cNvSpPr>
              <a:spLocks noChangeArrowheads="1"/>
            </p:cNvSpPr>
            <p:nvPr/>
          </p:nvSpPr>
          <p:spPr bwMode="auto">
            <a:xfrm>
              <a:off x="3984" y="240"/>
              <a:ext cx="625" cy="192"/>
            </a:xfrm>
            <a:prstGeom prst="rect">
              <a:avLst/>
            </a:prstGeom>
            <a:solidFill>
              <a:srgbClr val="00FF00"/>
            </a:solidFill>
            <a:ln w="9525">
              <a:noFill/>
              <a:miter lim="800000"/>
              <a:headEnd/>
              <a:tailEnd/>
            </a:ln>
            <a:effectLst/>
          </p:spPr>
          <p:txBody>
            <a:bodyPr wrap="none" anchor="ctr"/>
            <a:lstStyle/>
            <a:p>
              <a:pPr algn="ctr">
                <a:defRPr/>
              </a:pPr>
              <a:r>
                <a:rPr lang="zh-CN" altLang="en-US">
                  <a:effectLst>
                    <a:outerShdw blurRad="38100" dist="38100" dir="2700000" algn="tl">
                      <a:srgbClr val="FFFFFF"/>
                    </a:outerShdw>
                  </a:effectLst>
                  <a:ea typeface="楷体_GB2312" pitchFamily="49" charset="-122"/>
                </a:rPr>
                <a:t>字节替换</a:t>
              </a:r>
            </a:p>
          </p:txBody>
        </p:sp>
        <p:cxnSp>
          <p:nvCxnSpPr>
            <p:cNvPr id="29737" name="AutoShape 82"/>
            <p:cNvCxnSpPr>
              <a:cxnSpLocks noChangeShapeType="1"/>
              <a:stCxn id="29734" idx="0"/>
              <a:endCxn id="29735" idx="0"/>
            </p:cNvCxnSpPr>
            <p:nvPr/>
          </p:nvCxnSpPr>
          <p:spPr bwMode="auto">
            <a:xfrm>
              <a:off x="3984" y="240"/>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9738" name="AutoShape 83"/>
            <p:cNvCxnSpPr>
              <a:cxnSpLocks noChangeShapeType="1"/>
              <a:stCxn id="29734" idx="4"/>
              <a:endCxn id="29735" idx="4"/>
            </p:cNvCxnSpPr>
            <p:nvPr/>
          </p:nvCxnSpPr>
          <p:spPr bwMode="auto">
            <a:xfrm>
              <a:off x="3984" y="432"/>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9719" name="Group 84"/>
          <p:cNvGrpSpPr>
            <a:grpSpLocks/>
          </p:cNvGrpSpPr>
          <p:nvPr/>
        </p:nvGrpSpPr>
        <p:grpSpPr bwMode="auto">
          <a:xfrm>
            <a:off x="1609796" y="7965440"/>
            <a:ext cx="2059093" cy="451556"/>
            <a:chOff x="3888" y="240"/>
            <a:chExt cx="816" cy="192"/>
          </a:xfrm>
        </p:grpSpPr>
        <p:sp>
          <p:nvSpPr>
            <p:cNvPr id="29729" name="Oval 85"/>
            <p:cNvSpPr>
              <a:spLocks noChangeArrowheads="1"/>
            </p:cNvSpPr>
            <p:nvPr/>
          </p:nvSpPr>
          <p:spPr bwMode="auto">
            <a:xfrm>
              <a:off x="3888" y="240"/>
              <a:ext cx="192" cy="192"/>
            </a:xfrm>
            <a:prstGeom prst="ellipse">
              <a:avLst/>
            </a:prstGeom>
            <a:solidFill>
              <a:srgbClr val="FF00FF"/>
            </a:solidFill>
            <a:ln w="9525">
              <a:solidFill>
                <a:schemeClr val="tx1"/>
              </a:solidFill>
              <a:round/>
              <a:headEnd/>
              <a:tailEnd/>
            </a:ln>
          </p:spPr>
          <p:txBody>
            <a:bodyPr wrap="none" anchor="ctr"/>
            <a:lstStyle/>
            <a:p>
              <a:endParaRPr lang="zh-CN" altLang="en-US"/>
            </a:p>
          </p:txBody>
        </p:sp>
        <p:sp>
          <p:nvSpPr>
            <p:cNvPr id="29730" name="Oval 86"/>
            <p:cNvSpPr>
              <a:spLocks noChangeArrowheads="1"/>
            </p:cNvSpPr>
            <p:nvPr/>
          </p:nvSpPr>
          <p:spPr bwMode="auto">
            <a:xfrm>
              <a:off x="4512" y="240"/>
              <a:ext cx="192" cy="192"/>
            </a:xfrm>
            <a:prstGeom prst="ellipse">
              <a:avLst/>
            </a:prstGeom>
            <a:solidFill>
              <a:srgbClr val="FF00FF"/>
            </a:solidFill>
            <a:ln w="9525" algn="ctr">
              <a:solidFill>
                <a:schemeClr val="tx1"/>
              </a:solidFill>
              <a:round/>
              <a:headEnd/>
              <a:tailEnd/>
            </a:ln>
          </p:spPr>
          <p:txBody>
            <a:bodyPr/>
            <a:lstStyle/>
            <a:p>
              <a:endParaRPr lang="zh-CN" altLang="en-US"/>
            </a:p>
          </p:txBody>
        </p:sp>
        <p:sp>
          <p:nvSpPr>
            <p:cNvPr id="1032279" name="Rectangle 87"/>
            <p:cNvSpPr>
              <a:spLocks noChangeArrowheads="1"/>
            </p:cNvSpPr>
            <p:nvPr/>
          </p:nvSpPr>
          <p:spPr bwMode="auto">
            <a:xfrm>
              <a:off x="3984" y="240"/>
              <a:ext cx="625" cy="192"/>
            </a:xfrm>
            <a:prstGeom prst="rect">
              <a:avLst/>
            </a:prstGeom>
            <a:solidFill>
              <a:srgbClr val="FF00FF"/>
            </a:solidFill>
            <a:ln w="9525">
              <a:noFill/>
              <a:miter lim="800000"/>
              <a:headEnd/>
              <a:tailEnd/>
            </a:ln>
            <a:effectLst/>
          </p:spPr>
          <p:txBody>
            <a:bodyPr wrap="none" anchor="ctr"/>
            <a:lstStyle/>
            <a:p>
              <a:pPr algn="ctr">
                <a:defRPr/>
              </a:pPr>
              <a:r>
                <a:rPr lang="zh-CN" altLang="en-US">
                  <a:effectLst>
                    <a:outerShdw blurRad="38100" dist="38100" dir="2700000" algn="tl">
                      <a:srgbClr val="FFFFFF"/>
                    </a:outerShdw>
                  </a:effectLst>
                  <a:ea typeface="楷体_GB2312" pitchFamily="49" charset="-122"/>
                </a:rPr>
                <a:t>行移位</a:t>
              </a:r>
            </a:p>
          </p:txBody>
        </p:sp>
        <p:cxnSp>
          <p:nvCxnSpPr>
            <p:cNvPr id="29732" name="AutoShape 88"/>
            <p:cNvCxnSpPr>
              <a:cxnSpLocks noChangeShapeType="1"/>
              <a:stCxn id="29729" idx="0"/>
              <a:endCxn id="29730" idx="0"/>
            </p:cNvCxnSpPr>
            <p:nvPr/>
          </p:nvCxnSpPr>
          <p:spPr bwMode="auto">
            <a:xfrm>
              <a:off x="3984" y="240"/>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9733" name="AutoShape 89"/>
            <p:cNvCxnSpPr>
              <a:cxnSpLocks noChangeShapeType="1"/>
              <a:stCxn id="29729" idx="4"/>
              <a:endCxn id="29730" idx="4"/>
            </p:cNvCxnSpPr>
            <p:nvPr/>
          </p:nvCxnSpPr>
          <p:spPr bwMode="auto">
            <a:xfrm>
              <a:off x="3984" y="432"/>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9720" name="Rectangle 90"/>
          <p:cNvSpPr>
            <a:spLocks noChangeArrowheads="1"/>
          </p:cNvSpPr>
          <p:nvPr/>
        </p:nvSpPr>
        <p:spPr bwMode="auto">
          <a:xfrm>
            <a:off x="1501423" y="1499165"/>
            <a:ext cx="758613" cy="758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nchor="ctr"/>
          <a:lstStyle/>
          <a:p>
            <a:endParaRPr lang="zh-CN" altLang="en-US"/>
          </a:p>
        </p:txBody>
      </p:sp>
      <p:sp>
        <p:nvSpPr>
          <p:cNvPr id="1032283" name="Rectangle 91"/>
          <p:cNvSpPr>
            <a:spLocks noChangeArrowheads="1"/>
          </p:cNvSpPr>
          <p:nvPr/>
        </p:nvSpPr>
        <p:spPr bwMode="auto">
          <a:xfrm>
            <a:off x="5836356" y="1824284"/>
            <a:ext cx="1300480" cy="325120"/>
          </a:xfrm>
          <a:prstGeom prst="rect">
            <a:avLst/>
          </a:prstGeom>
          <a:solidFill>
            <a:schemeClr val="bg1"/>
          </a:solidFill>
          <a:ln w="9525">
            <a:noFill/>
            <a:miter lim="800000"/>
            <a:headEnd/>
            <a:tailEnd/>
          </a:ln>
          <a:effectLst/>
        </p:spPr>
        <p:txBody>
          <a:bodyPr wrap="none" lIns="130046" tIns="65023" rIns="130046" bIns="65023" anchor="ctr"/>
          <a:lstStyle/>
          <a:p>
            <a:pPr algn="ctr">
              <a:defRPr/>
            </a:pPr>
            <a:r>
              <a:rPr lang="zh-CN" altLang="en-US" sz="2300">
                <a:effectLst>
                  <a:outerShdw blurRad="38100" dist="38100" dir="2700000" algn="tl">
                    <a:srgbClr val="C0C0C0"/>
                  </a:outerShdw>
                </a:effectLst>
                <a:ea typeface="楷体_GB2312" pitchFamily="49" charset="-122"/>
              </a:rPr>
              <a:t>轮密钥</a:t>
            </a:r>
          </a:p>
        </p:txBody>
      </p:sp>
      <p:sp>
        <p:nvSpPr>
          <p:cNvPr id="1032284" name="Rectangle 92"/>
          <p:cNvSpPr>
            <a:spLocks noChangeArrowheads="1"/>
          </p:cNvSpPr>
          <p:nvPr/>
        </p:nvSpPr>
        <p:spPr bwMode="auto">
          <a:xfrm>
            <a:off x="5727983" y="5075484"/>
            <a:ext cx="1192107" cy="325120"/>
          </a:xfrm>
          <a:prstGeom prst="rect">
            <a:avLst/>
          </a:prstGeom>
          <a:solidFill>
            <a:schemeClr val="bg1"/>
          </a:solidFill>
          <a:ln w="9525">
            <a:noFill/>
            <a:miter lim="800000"/>
            <a:headEnd/>
            <a:tailEnd/>
          </a:ln>
          <a:effectLst/>
        </p:spPr>
        <p:txBody>
          <a:bodyPr wrap="none" lIns="130046" tIns="65023" rIns="130046" bIns="65023" anchor="ctr"/>
          <a:lstStyle/>
          <a:p>
            <a:pPr algn="ctr">
              <a:defRPr/>
            </a:pPr>
            <a:r>
              <a:rPr lang="en-US" altLang="zh-CN" sz="2300">
                <a:effectLst>
                  <a:outerShdw blurRad="38100" dist="38100" dir="2700000" algn="tl">
                    <a:srgbClr val="C0C0C0"/>
                  </a:outerShdw>
                </a:effectLst>
                <a:ea typeface="楷体_GB2312" pitchFamily="49" charset="-122"/>
              </a:rPr>
              <a:t>    </a:t>
            </a:r>
            <a:r>
              <a:rPr lang="zh-CN" altLang="en-US" sz="2300">
                <a:effectLst>
                  <a:outerShdw blurRad="38100" dist="38100" dir="2700000" algn="tl">
                    <a:srgbClr val="C0C0C0"/>
                  </a:outerShdw>
                </a:effectLst>
                <a:ea typeface="楷体_GB2312" pitchFamily="49" charset="-122"/>
              </a:rPr>
              <a:t>轮密钥</a:t>
            </a:r>
          </a:p>
        </p:txBody>
      </p:sp>
      <p:sp>
        <p:nvSpPr>
          <p:cNvPr id="1032285" name="Rectangle 93"/>
          <p:cNvSpPr>
            <a:spLocks noChangeArrowheads="1"/>
          </p:cNvSpPr>
          <p:nvPr/>
        </p:nvSpPr>
        <p:spPr bwMode="auto">
          <a:xfrm>
            <a:off x="5727983" y="7965440"/>
            <a:ext cx="1192107" cy="325120"/>
          </a:xfrm>
          <a:prstGeom prst="rect">
            <a:avLst/>
          </a:prstGeom>
          <a:solidFill>
            <a:schemeClr val="bg1"/>
          </a:solidFill>
          <a:ln w="9525">
            <a:noFill/>
            <a:miter lim="800000"/>
            <a:headEnd/>
            <a:tailEnd/>
          </a:ln>
          <a:effectLst/>
        </p:spPr>
        <p:txBody>
          <a:bodyPr wrap="none" lIns="130046" tIns="65023" rIns="130046" bIns="65023" anchor="ctr"/>
          <a:lstStyle/>
          <a:p>
            <a:pPr algn="ctr">
              <a:defRPr/>
            </a:pPr>
            <a:r>
              <a:rPr lang="en-US" altLang="zh-CN" sz="2300">
                <a:effectLst>
                  <a:outerShdw blurRad="38100" dist="38100" dir="2700000" algn="tl">
                    <a:srgbClr val="C0C0C0"/>
                  </a:outerShdw>
                </a:effectLst>
                <a:ea typeface="楷体_GB2312" pitchFamily="49" charset="-122"/>
              </a:rPr>
              <a:t>    </a:t>
            </a:r>
            <a:r>
              <a:rPr lang="zh-CN" altLang="en-US" sz="2300">
                <a:effectLst>
                  <a:outerShdw blurRad="38100" dist="38100" dir="2700000" algn="tl">
                    <a:srgbClr val="C0C0C0"/>
                  </a:outerShdw>
                </a:effectLst>
                <a:ea typeface="楷体_GB2312" pitchFamily="49" charset="-122"/>
              </a:rPr>
              <a:t>轮密钥</a:t>
            </a:r>
          </a:p>
        </p:txBody>
      </p:sp>
      <p:sp>
        <p:nvSpPr>
          <p:cNvPr id="1032286" name="Text Box 94"/>
          <p:cNvSpPr txBox="1">
            <a:spLocks noChangeArrowheads="1"/>
          </p:cNvSpPr>
          <p:nvPr/>
        </p:nvSpPr>
        <p:spPr bwMode="auto">
          <a:xfrm>
            <a:off x="634436" y="1607538"/>
            <a:ext cx="758613" cy="93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spcBef>
                <a:spcPct val="50000"/>
              </a:spcBef>
            </a:pPr>
            <a:r>
              <a:rPr lang="zh-CN" altLang="en-US">
                <a:solidFill>
                  <a:srgbClr val="FF0000"/>
                </a:solidFill>
                <a:ea typeface="宋体" charset="-122"/>
              </a:rPr>
              <a:t>明文</a:t>
            </a:r>
          </a:p>
        </p:txBody>
      </p:sp>
      <p:sp>
        <p:nvSpPr>
          <p:cNvPr id="1032287" name="Text Box 95"/>
          <p:cNvSpPr txBox="1">
            <a:spLocks noChangeArrowheads="1"/>
          </p:cNvSpPr>
          <p:nvPr/>
        </p:nvSpPr>
        <p:spPr bwMode="auto">
          <a:xfrm>
            <a:off x="634436" y="8543431"/>
            <a:ext cx="758613" cy="93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spcBef>
                <a:spcPct val="50000"/>
              </a:spcBef>
            </a:pPr>
            <a:r>
              <a:rPr lang="zh-CN" altLang="en-US">
                <a:solidFill>
                  <a:srgbClr val="003300"/>
                </a:solidFill>
                <a:ea typeface="宋体" charset="-122"/>
              </a:rPr>
              <a:t>密文</a:t>
            </a:r>
          </a:p>
        </p:txBody>
      </p:sp>
      <p:sp>
        <p:nvSpPr>
          <p:cNvPr id="29726" name="Text Box 96"/>
          <p:cNvSpPr txBox="1">
            <a:spLocks noChangeArrowheads="1"/>
          </p:cNvSpPr>
          <p:nvPr/>
        </p:nvSpPr>
        <p:spPr bwMode="auto">
          <a:xfrm>
            <a:off x="6920090" y="7972215"/>
            <a:ext cx="282129"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r>
              <a:rPr lang="en-US" altLang="zh-CN" sz="2000">
                <a:solidFill>
                  <a:srgbClr val="006699"/>
                </a:solidFill>
              </a:rPr>
              <a:t>    </a:t>
            </a:r>
          </a:p>
        </p:txBody>
      </p:sp>
      <p:sp>
        <p:nvSpPr>
          <p:cNvPr id="1032289" name="Text Box 97"/>
          <p:cNvSpPr txBox="1">
            <a:spLocks noChangeArrowheads="1"/>
          </p:cNvSpPr>
          <p:nvPr/>
        </p:nvSpPr>
        <p:spPr bwMode="auto">
          <a:xfrm>
            <a:off x="6911059" y="7960925"/>
            <a:ext cx="285335"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r>
              <a:rPr lang="en-US" altLang="zh-CN" sz="2000">
                <a:solidFill>
                  <a:srgbClr val="006699"/>
                </a:solidFill>
              </a:rPr>
              <a:t>10</a:t>
            </a:r>
          </a:p>
        </p:txBody>
      </p:sp>
      <p:sp>
        <p:nvSpPr>
          <p:cNvPr id="9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0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01" name="组合 4"/>
          <p:cNvGrpSpPr>
            <a:grpSpLocks/>
          </p:cNvGrpSpPr>
          <p:nvPr/>
        </p:nvGrpSpPr>
        <p:grpSpPr bwMode="auto">
          <a:xfrm>
            <a:off x="8494634" y="129028"/>
            <a:ext cx="4344470" cy="589281"/>
            <a:chOff x="288838" y="21598"/>
            <a:chExt cx="4278985" cy="590400"/>
          </a:xfrm>
        </p:grpSpPr>
        <p:sp>
          <p:nvSpPr>
            <p:cNvPr id="102" name="圆角矩形 10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0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Tree>
    <p:extLst>
      <p:ext uri="{BB962C8B-B14F-4D97-AF65-F5344CB8AC3E}">
        <p14:creationId xmlns:p14="http://schemas.microsoft.com/office/powerpoint/2010/main" val="853904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0" presetClass="path" presetSubtype="0" accel="50000" decel="50000" fill="hold" grpId="0" nodeType="clickEffect">
                                  <p:stCondLst>
                                    <p:cond delay="0"/>
                                  </p:stCondLst>
                                  <p:childTnLst>
                                    <p:animMotion origin="layout" path="M 1.11111E-6 2.22222E-6 L 0.00139 0.47963 L 0.12917 0.47963 L 0.12917 0.15555 L 1.11111E-6 0.15555 L -0.00139 0.15555 " pathEditMode="relative" rAng="0" ptsTypes="AAAAAA">
                                      <p:cBhvr>
                                        <p:cTn id="10" dur="500" fill="hold"/>
                                        <p:tgtEl>
                                          <p:spTgt spid="1032202"/>
                                        </p:tgtEl>
                                        <p:attrNameLst>
                                          <p:attrName>ppt_x</p:attrName>
                                          <p:attrName>ppt_y</p:attrName>
                                        </p:attrNameLst>
                                      </p:cBhvr>
                                      <p:rCtr x="6400" y="24000"/>
                                    </p:animMotion>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par>
                          <p:cTn id="13" fill="hold" nodeType="afterGroup">
                            <p:stCondLst>
                              <p:cond delay="500"/>
                            </p:stCondLst>
                            <p:childTnLst>
                              <p:par>
                                <p:cTn id="14" presetID="0" presetClass="path" presetSubtype="0" repeatCount="7000" accel="50000" decel="50000" fill="hold" grpId="1" nodeType="afterEffect">
                                  <p:stCondLst>
                                    <p:cond delay="0"/>
                                  </p:stCondLst>
                                  <p:childTnLst>
                                    <p:animMotion origin="layout" path="M -0.00139 0.15555 L 0.00139 0.47778 L 0.12917 0.47407 L 0.12917 0.15185 L -0.00139 0.15555 Z " pathEditMode="relative" ptsTypes="AAAAA">
                                      <p:cBhvr>
                                        <p:cTn id="15" dur="500" fill="hold"/>
                                        <p:tgtEl>
                                          <p:spTgt spid="1032202"/>
                                        </p:tgtEl>
                                        <p:attrNameLst>
                                          <p:attrName>ppt_x</p:attrName>
                                          <p:attrName>ppt_y</p:attrName>
                                        </p:attrNameLst>
                                      </p:cBhvr>
                                    </p:animMotion>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xit" presetSubtype="0" fill="hold" nodeType="withEffect">
                                  <p:stCondLst>
                                    <p:cond delay="500"/>
                                  </p:stCondLst>
                                  <p:childTnLst>
                                    <p:set>
                                      <p:cBhvr>
                                        <p:cTn id="19" dur="1" fill="hold">
                                          <p:stCondLst>
                                            <p:cond delay="0"/>
                                          </p:stCondLst>
                                        </p:cTn>
                                        <p:tgtEl>
                                          <p:spTgt spid="6"/>
                                        </p:tgtEl>
                                        <p:attrNameLst>
                                          <p:attrName>style.visibility</p:attrName>
                                        </p:attrNameLst>
                                      </p:cBhvr>
                                      <p:to>
                                        <p:strVal val="hidden"/>
                                      </p:to>
                                    </p:set>
                                  </p:childTnLst>
                                </p:cTn>
                              </p:par>
                              <p:par>
                                <p:cTn id="20" presetID="1" presetClass="entr" presetSubtype="0" fill="hold" nodeType="withEffect">
                                  <p:stCondLst>
                                    <p:cond delay="50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xit" presetSubtype="0" fill="hold" nodeType="withEffect">
                                  <p:stCondLst>
                                    <p:cond delay="1000"/>
                                  </p:stCondLst>
                                  <p:childTnLst>
                                    <p:set>
                                      <p:cBhvr>
                                        <p:cTn id="23" dur="1" fill="hold">
                                          <p:stCondLst>
                                            <p:cond delay="0"/>
                                          </p:stCondLst>
                                        </p:cTn>
                                        <p:tgtEl>
                                          <p:spTgt spid="8"/>
                                        </p:tgtEl>
                                        <p:attrNameLst>
                                          <p:attrName>style.visibility</p:attrName>
                                        </p:attrNameLst>
                                      </p:cBhvr>
                                      <p:to>
                                        <p:strVal val="hidden"/>
                                      </p:to>
                                    </p:set>
                                  </p:childTnLst>
                                </p:cTn>
                              </p:par>
                              <p:par>
                                <p:cTn id="24" presetID="1" presetClass="entr" presetSubtype="0" fill="hold" nodeType="withEffect">
                                  <p:stCondLst>
                                    <p:cond delay="1000"/>
                                  </p:stCondLst>
                                  <p:childTnLst>
                                    <p:set>
                                      <p:cBhvr>
                                        <p:cTn id="25" dur="1" fill="hold">
                                          <p:stCondLst>
                                            <p:cond delay="0"/>
                                          </p:stCondLst>
                                        </p:cTn>
                                        <p:tgtEl>
                                          <p:spTgt spid="7"/>
                                        </p:tgtEl>
                                        <p:attrNameLst>
                                          <p:attrName>style.visibility</p:attrName>
                                        </p:attrNameLst>
                                      </p:cBhvr>
                                      <p:to>
                                        <p:strVal val="visible"/>
                                      </p:to>
                                    </p:set>
                                  </p:childTnLst>
                                </p:cTn>
                              </p:par>
                              <p:par>
                                <p:cTn id="26" presetID="1" presetClass="exit" presetSubtype="0" fill="hold" nodeType="withEffect">
                                  <p:stCondLst>
                                    <p:cond delay="1500"/>
                                  </p:stCondLst>
                                  <p:childTnLst>
                                    <p:set>
                                      <p:cBhvr>
                                        <p:cTn id="27" dur="1" fill="hold">
                                          <p:stCondLst>
                                            <p:cond delay="0"/>
                                          </p:stCondLst>
                                        </p:cTn>
                                        <p:tgtEl>
                                          <p:spTgt spid="7"/>
                                        </p:tgtEl>
                                        <p:attrNameLst>
                                          <p:attrName>style.visibility</p:attrName>
                                        </p:attrNameLst>
                                      </p:cBhvr>
                                      <p:to>
                                        <p:strVal val="hidden"/>
                                      </p:to>
                                    </p:set>
                                  </p:childTnLst>
                                  <p:subTnLst>
                                    <p:set>
                                      <p:cBhvr override="childStyle">
                                        <p:cTn dur="1" fill="hold" display="0" masterRel="sameClick" afterEffect="1">
                                          <p:stCondLst>
                                            <p:cond evt="end" delay="0">
                                              <p:tn val="26"/>
                                            </p:cond>
                                          </p:stCondLst>
                                        </p:cTn>
                                        <p:tgtEl>
                                          <p:spTgt spid="7"/>
                                        </p:tgtEl>
                                        <p:attrNameLst>
                                          <p:attrName>style.visibility</p:attrName>
                                        </p:attrNameLst>
                                      </p:cBhvr>
                                      <p:to>
                                        <p:strVal val="hidden"/>
                                      </p:to>
                                    </p:set>
                                  </p:subTnLst>
                                </p:cTn>
                              </p:par>
                              <p:par>
                                <p:cTn id="28" presetID="1" presetClass="entr" presetSubtype="0" fill="hold" nodeType="withEffect">
                                  <p:stCondLst>
                                    <p:cond delay="1500"/>
                                  </p:stCondLst>
                                  <p:childTnLst>
                                    <p:set>
                                      <p:cBhvr>
                                        <p:cTn id="29" dur="1" fill="hold">
                                          <p:stCondLst>
                                            <p:cond delay="0"/>
                                          </p:stCondLst>
                                        </p:cTn>
                                        <p:tgtEl>
                                          <p:spTgt spid="9"/>
                                        </p:tgtEl>
                                        <p:attrNameLst>
                                          <p:attrName>style.visibility</p:attrName>
                                        </p:attrNameLst>
                                      </p:cBhvr>
                                      <p:to>
                                        <p:strVal val="visible"/>
                                      </p:to>
                                    </p:set>
                                  </p:childTnLst>
                                </p:cTn>
                              </p:par>
                              <p:par>
                                <p:cTn id="30" presetID="1" presetClass="exit" presetSubtype="0" fill="hold" nodeType="withEffect">
                                  <p:stCondLst>
                                    <p:cond delay="2000"/>
                                  </p:stCondLst>
                                  <p:childTnLst>
                                    <p:set>
                                      <p:cBhvr>
                                        <p:cTn id="31" dur="1" fill="hold">
                                          <p:stCondLst>
                                            <p:cond delay="0"/>
                                          </p:stCondLst>
                                        </p:cTn>
                                        <p:tgtEl>
                                          <p:spTgt spid="9"/>
                                        </p:tgtEl>
                                        <p:attrNameLst>
                                          <p:attrName>style.visibility</p:attrName>
                                        </p:attrNameLst>
                                      </p:cBhvr>
                                      <p:to>
                                        <p:strVal val="hidden"/>
                                      </p:to>
                                    </p:set>
                                  </p:childTnLst>
                                  <p:subTnLst>
                                    <p:set>
                                      <p:cBhvr override="childStyle">
                                        <p:cTn dur="1" fill="hold" display="0" masterRel="sameClick" afterEffect="1">
                                          <p:stCondLst>
                                            <p:cond evt="end" delay="0">
                                              <p:tn val="30"/>
                                            </p:cond>
                                          </p:stCondLst>
                                        </p:cTn>
                                        <p:tgtEl>
                                          <p:spTgt spid="9"/>
                                        </p:tgtEl>
                                        <p:attrNameLst>
                                          <p:attrName>style.visibility</p:attrName>
                                        </p:attrNameLst>
                                      </p:cBhvr>
                                      <p:to>
                                        <p:strVal val="hidden"/>
                                      </p:to>
                                    </p:set>
                                  </p:subTnLst>
                                </p:cTn>
                              </p:par>
                              <p:par>
                                <p:cTn id="32" presetID="1" presetClass="entr" presetSubtype="0" fill="hold" nodeType="withEffect">
                                  <p:stCondLst>
                                    <p:cond delay="2000"/>
                                  </p:stCondLst>
                                  <p:childTnLst>
                                    <p:set>
                                      <p:cBhvr>
                                        <p:cTn id="33" dur="1" fill="hold">
                                          <p:stCondLst>
                                            <p:cond delay="0"/>
                                          </p:stCondLst>
                                        </p:cTn>
                                        <p:tgtEl>
                                          <p:spTgt spid="10"/>
                                        </p:tgtEl>
                                        <p:attrNameLst>
                                          <p:attrName>style.visibility</p:attrName>
                                        </p:attrNameLst>
                                      </p:cBhvr>
                                      <p:to>
                                        <p:strVal val="visible"/>
                                      </p:to>
                                    </p:set>
                                  </p:childTnLst>
                                </p:cTn>
                              </p:par>
                              <p:par>
                                <p:cTn id="34" presetID="1" presetClass="exit" presetSubtype="0" fill="hold" nodeType="withEffect">
                                  <p:stCondLst>
                                    <p:cond delay="2500"/>
                                  </p:stCondLst>
                                  <p:childTnLst>
                                    <p:set>
                                      <p:cBhvr>
                                        <p:cTn id="35" dur="1" fill="hold">
                                          <p:stCondLst>
                                            <p:cond delay="0"/>
                                          </p:stCondLst>
                                        </p:cTn>
                                        <p:tgtEl>
                                          <p:spTgt spid="10"/>
                                        </p:tgtEl>
                                        <p:attrNameLst>
                                          <p:attrName>style.visibility</p:attrName>
                                        </p:attrNameLst>
                                      </p:cBhvr>
                                      <p:to>
                                        <p:strVal val="hidden"/>
                                      </p:to>
                                    </p:set>
                                  </p:childTnLst>
                                  <p:subTnLst>
                                    <p:set>
                                      <p:cBhvr override="childStyle">
                                        <p:cTn dur="1" fill="hold" display="0" masterRel="sameClick" afterEffect="1">
                                          <p:stCondLst>
                                            <p:cond evt="end" delay="0">
                                              <p:tn val="34"/>
                                            </p:cond>
                                          </p:stCondLst>
                                        </p:cTn>
                                        <p:tgtEl>
                                          <p:spTgt spid="10"/>
                                        </p:tgtEl>
                                        <p:attrNameLst>
                                          <p:attrName>style.visibility</p:attrName>
                                        </p:attrNameLst>
                                      </p:cBhvr>
                                      <p:to>
                                        <p:strVal val="hidden"/>
                                      </p:to>
                                    </p:set>
                                  </p:subTnLst>
                                </p:cTn>
                              </p:par>
                              <p:par>
                                <p:cTn id="36" presetID="1" presetClass="entr" presetSubtype="0" fill="hold" nodeType="withEffect">
                                  <p:stCondLst>
                                    <p:cond delay="2500"/>
                                  </p:stCondLst>
                                  <p:childTnLst>
                                    <p:set>
                                      <p:cBhvr>
                                        <p:cTn id="37" dur="1" fill="hold">
                                          <p:stCondLst>
                                            <p:cond delay="0"/>
                                          </p:stCondLst>
                                        </p:cTn>
                                        <p:tgtEl>
                                          <p:spTgt spid="11"/>
                                        </p:tgtEl>
                                        <p:attrNameLst>
                                          <p:attrName>style.visibility</p:attrName>
                                        </p:attrNameLst>
                                      </p:cBhvr>
                                      <p:to>
                                        <p:strVal val="visible"/>
                                      </p:to>
                                    </p:set>
                                  </p:childTnLst>
                                </p:cTn>
                              </p:par>
                              <p:par>
                                <p:cTn id="38" presetID="1" presetClass="exit" presetSubtype="0" fill="hold" nodeType="withEffect">
                                  <p:stCondLst>
                                    <p:cond delay="3000"/>
                                  </p:stCondLst>
                                  <p:childTnLst>
                                    <p:set>
                                      <p:cBhvr>
                                        <p:cTn id="39" dur="1" fill="hold">
                                          <p:stCondLst>
                                            <p:cond delay="0"/>
                                          </p:stCondLst>
                                        </p:cTn>
                                        <p:tgtEl>
                                          <p:spTgt spid="11"/>
                                        </p:tgtEl>
                                        <p:attrNameLst>
                                          <p:attrName>style.visibility</p:attrName>
                                        </p:attrNameLst>
                                      </p:cBhvr>
                                      <p:to>
                                        <p:strVal val="hidden"/>
                                      </p:to>
                                    </p:set>
                                  </p:childTnLst>
                                  <p:subTnLst>
                                    <p:set>
                                      <p:cBhvr override="childStyle">
                                        <p:cTn dur="1" fill="hold" display="0" masterRel="sameClick" afterEffect="1">
                                          <p:stCondLst>
                                            <p:cond evt="end" delay="0">
                                              <p:tn val="38"/>
                                            </p:cond>
                                          </p:stCondLst>
                                        </p:cTn>
                                        <p:tgtEl>
                                          <p:spTgt spid="11"/>
                                        </p:tgtEl>
                                        <p:attrNameLst>
                                          <p:attrName>style.visibility</p:attrName>
                                        </p:attrNameLst>
                                      </p:cBhvr>
                                      <p:to>
                                        <p:strVal val="hidden"/>
                                      </p:to>
                                    </p:set>
                                  </p:subTnLst>
                                </p:cTn>
                              </p:par>
                              <p:par>
                                <p:cTn id="40" presetID="1" presetClass="entr" presetSubtype="0" fill="hold" nodeType="withEffect">
                                  <p:stCondLst>
                                    <p:cond delay="3000"/>
                                  </p:stCondLst>
                                  <p:childTnLst>
                                    <p:set>
                                      <p:cBhvr>
                                        <p:cTn id="41" dur="1" fill="hold">
                                          <p:stCondLst>
                                            <p:cond delay="0"/>
                                          </p:stCondLst>
                                        </p:cTn>
                                        <p:tgtEl>
                                          <p:spTgt spid="12"/>
                                        </p:tgtEl>
                                        <p:attrNameLst>
                                          <p:attrName>style.visibility</p:attrName>
                                        </p:attrNameLst>
                                      </p:cBhvr>
                                      <p:to>
                                        <p:strVal val="visible"/>
                                      </p:to>
                                    </p:set>
                                  </p:childTnLst>
                                </p:cTn>
                              </p:par>
                            </p:childTnLst>
                          </p:cTn>
                        </p:par>
                        <p:par>
                          <p:cTn id="42" fill="hold" nodeType="afterGroup">
                            <p:stCondLst>
                              <p:cond delay="4000"/>
                            </p:stCondLst>
                            <p:childTnLst>
                              <p:par>
                                <p:cTn id="43" presetID="0" presetClass="path" presetSubtype="0" accel="50000" decel="50000" fill="hold" grpId="2" nodeType="afterEffect">
                                  <p:stCondLst>
                                    <p:cond delay="0"/>
                                  </p:stCondLst>
                                  <p:childTnLst>
                                    <p:animMotion origin="layout" path="M -0.00139 0.15555 L -0.00139 0.47778 " pathEditMode="relative" rAng="0" ptsTypes="AA">
                                      <p:cBhvr>
                                        <p:cTn id="44" dur="1000" fill="hold"/>
                                        <p:tgtEl>
                                          <p:spTgt spid="1032202"/>
                                        </p:tgtEl>
                                        <p:attrNameLst>
                                          <p:attrName>ppt_x</p:attrName>
                                          <p:attrName>ppt_y</p:attrName>
                                        </p:attrNameLst>
                                      </p:cBhvr>
                                      <p:rCtr x="0" y="16100"/>
                                    </p:animMotion>
                                  </p:childTnLst>
                                </p:cTn>
                              </p:par>
                              <p:par>
                                <p:cTn id="45" presetID="1" presetClass="exit" presetSubtype="0" fill="hold" nodeType="withEffect">
                                  <p:stCondLst>
                                    <p:cond delay="500"/>
                                  </p:stCondLst>
                                  <p:childTnLst>
                                    <p:set>
                                      <p:cBhvr>
                                        <p:cTn id="46" dur="1" fill="hold">
                                          <p:stCondLst>
                                            <p:cond delay="0"/>
                                          </p:stCondLst>
                                        </p:cTn>
                                        <p:tgtEl>
                                          <p:spTgt spid="12"/>
                                        </p:tgtEl>
                                        <p:attrNameLst>
                                          <p:attrName>style.visibility</p:attrName>
                                        </p:attrNameLst>
                                      </p:cBhvr>
                                      <p:to>
                                        <p:strVal val="hidden"/>
                                      </p:to>
                                    </p:set>
                                  </p:childTnLst>
                                  <p:subTnLst>
                                    <p:set>
                                      <p:cBhvr override="childStyle">
                                        <p:cTn dur="1" fill="hold" display="0" masterRel="sameClick" afterEffect="1">
                                          <p:stCondLst>
                                            <p:cond evt="end" delay="0">
                                              <p:tn val="45"/>
                                            </p:cond>
                                          </p:stCondLst>
                                        </p:cTn>
                                        <p:tgtEl>
                                          <p:spTgt spid="12"/>
                                        </p:tgtEl>
                                        <p:attrNameLst>
                                          <p:attrName>style.visibility</p:attrName>
                                        </p:attrNameLst>
                                      </p:cBhvr>
                                      <p:to>
                                        <p:strVal val="hidden"/>
                                      </p:to>
                                    </p:set>
                                  </p:subTnLst>
                                </p:cTn>
                              </p:par>
                              <p:par>
                                <p:cTn id="47" presetID="1" presetClass="entr" presetSubtype="0" fill="hold" nodeType="withEffect">
                                  <p:stCondLst>
                                    <p:cond delay="50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xit" presetSubtype="0" fill="hold" nodeType="withEffect">
                                  <p:stCondLst>
                                    <p:cond delay="1000"/>
                                  </p:stCondLst>
                                  <p:childTnLst>
                                    <p:set>
                                      <p:cBhvr>
                                        <p:cTn id="50" dur="1" fill="hold">
                                          <p:stCondLst>
                                            <p:cond delay="0"/>
                                          </p:stCondLst>
                                        </p:cTn>
                                        <p:tgtEl>
                                          <p:spTgt spid="13"/>
                                        </p:tgtEl>
                                        <p:attrNameLst>
                                          <p:attrName>style.visibility</p:attrName>
                                        </p:attrNameLst>
                                      </p:cBhvr>
                                      <p:to>
                                        <p:strVal val="hidden"/>
                                      </p:to>
                                    </p:set>
                                  </p:childTnLst>
                                </p:cTn>
                              </p:par>
                            </p:childTnLst>
                          </p:cTn>
                        </p:par>
                        <p:par>
                          <p:cTn id="51" fill="hold" nodeType="afterGroup">
                            <p:stCondLst>
                              <p:cond delay="5000"/>
                            </p:stCondLst>
                            <p:childTnLst>
                              <p:par>
                                <p:cTn id="52" presetID="0" presetClass="path" presetSubtype="0" accel="50000" decel="50000" fill="hold" grpId="3" nodeType="afterEffect">
                                  <p:stCondLst>
                                    <p:cond delay="0"/>
                                  </p:stCondLst>
                                  <p:childTnLst>
                                    <p:animMotion origin="layout" path="M -0.00139 0.47777 L 1.11111E-6 0.77037 " pathEditMode="relative" ptsTypes="AA">
                                      <p:cBhvr>
                                        <p:cTn id="53" dur="500" fill="hold"/>
                                        <p:tgtEl>
                                          <p:spTgt spid="1032202"/>
                                        </p:tgtEl>
                                        <p:attrNameLst>
                                          <p:attrName>ppt_x</p:attrName>
                                          <p:attrName>ppt_y</p:attrName>
                                        </p:attrNameLst>
                                      </p:cBhvr>
                                    </p:animMotion>
                                  </p:childTnLst>
                                </p:cTn>
                              </p:par>
                              <p:par>
                                <p:cTn id="54" presetID="3" presetClass="entr" presetSubtype="0" fill="hold" grpId="0" nodeType="withEffect">
                                  <p:stCondLst>
                                    <p:cond delay="0"/>
                                  </p:stCondLst>
                                  <p:childTnLst>
                                    <p:set>
                                      <p:cBhvr>
                                        <p:cTn id="55" dur="1" fill="hold">
                                          <p:stCondLst>
                                            <p:cond delay="0"/>
                                          </p:stCondLst>
                                        </p:cTn>
                                        <p:tgtEl>
                                          <p:spTgt spid="1032233"/>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032289"/>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1032286"/>
                                        </p:tgtEl>
                                        <p:attrNameLst>
                                          <p:attrName>style.visibility</p:attrName>
                                        </p:attrNameLst>
                                      </p:cBhvr>
                                      <p:to>
                                        <p:strVal val="hidden"/>
                                      </p:to>
                                    </p:set>
                                  </p:childTnLst>
                                </p:cTn>
                              </p:par>
                              <p:par>
                                <p:cTn id="60" presetID="1" presetClass="entr" presetSubtype="0" fill="hold" nodeType="withEffect">
                                  <p:stCondLst>
                                    <p:cond delay="0"/>
                                  </p:stCondLst>
                                  <p:childTnLst>
                                    <p:set>
                                      <p:cBhvr>
                                        <p:cTn id="61" dur="1" fill="hold">
                                          <p:stCondLst>
                                            <p:cond delay="0"/>
                                          </p:stCondLst>
                                        </p:cTn>
                                        <p:tgtEl>
                                          <p:spTgt spid="1032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202" grpId="0" animBg="1"/>
      <p:bldP spid="1032202" grpId="1" animBg="1"/>
      <p:bldP spid="1032202" grpId="2" animBg="1"/>
      <p:bldP spid="1032202" grpId="3" animBg="1"/>
      <p:bldP spid="1032233" grpId="0" animBg="1"/>
      <p:bldP spid="103228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表格 37"/>
          <p:cNvGraphicFramePr>
            <a:graphicFrameLocks noGrp="1"/>
          </p:cNvGraphicFramePr>
          <p:nvPr>
            <p:extLst>
              <p:ext uri="{D42A27DB-BD31-4B8C-83A1-F6EECF244321}">
                <p14:modId xmlns:p14="http://schemas.microsoft.com/office/powerpoint/2010/main" val="3591106666"/>
              </p:ext>
            </p:extLst>
          </p:nvPr>
        </p:nvGraphicFramePr>
        <p:xfrm>
          <a:off x="2321927" y="4420207"/>
          <a:ext cx="8712968" cy="4129001"/>
        </p:xfrm>
        <a:graphic>
          <a:graphicData uri="http://schemas.openxmlformats.org/drawingml/2006/table">
            <a:tbl>
              <a:tblPr>
                <a:tableStyleId>{5940675A-B579-460E-94D1-54222C63F5DA}</a:tableStyleId>
              </a:tblPr>
              <a:tblGrid>
                <a:gridCol w="8712968">
                  <a:extLst>
                    <a:ext uri="{9D8B030D-6E8A-4147-A177-3AD203B41FA5}">
                      <a16:colId xmlns:a16="http://schemas.microsoft.com/office/drawing/2014/main" val="20000"/>
                    </a:ext>
                  </a:extLst>
                </a:gridCol>
              </a:tblGrid>
              <a:tr h="1548375">
                <a:tc>
                  <a:txBody>
                    <a:bodyPr/>
                    <a:lstStyle/>
                    <a:p>
                      <a:pPr algn="ctr">
                        <a:lnSpc>
                          <a:spcPct val="150000"/>
                        </a:lnSpc>
                        <a:spcAft>
                          <a:spcPts val="0"/>
                        </a:spcAft>
                      </a:pPr>
                      <a:r>
                        <a:rPr lang="en-US" sz="2000" kern="100" dirty="0" err="1">
                          <a:effectLst/>
                          <a:latin typeface="华文中宋" pitchFamily="2" charset="-122"/>
                          <a:ea typeface="华文中宋" pitchFamily="2" charset="-122"/>
                        </a:rPr>
                        <a:t>xtime</a:t>
                      </a:r>
                      <a:r>
                        <a:rPr lang="zh-CN" sz="2000" kern="100" dirty="0">
                          <a:effectLst/>
                          <a:latin typeface="华文中宋" pitchFamily="2" charset="-122"/>
                          <a:ea typeface="华文中宋" pitchFamily="2" charset="-122"/>
                        </a:rPr>
                        <a:t>函数</a:t>
                      </a:r>
                    </a:p>
                    <a:p>
                      <a:pPr algn="just">
                        <a:lnSpc>
                          <a:spcPct val="150000"/>
                        </a:lnSpc>
                        <a:spcAft>
                          <a:spcPts val="0"/>
                        </a:spcAft>
                      </a:pPr>
                      <a:r>
                        <a:rPr lang="zh-CN" sz="2000" kern="100" dirty="0">
                          <a:effectLst/>
                          <a:latin typeface="华文中宋" pitchFamily="2" charset="-122"/>
                          <a:ea typeface="华文中宋" pitchFamily="2" charset="-122"/>
                        </a:rPr>
                        <a:t>输入：字节</a:t>
                      </a:r>
                      <a:r>
                        <a:rPr lang="en-US" sz="2000" kern="0" dirty="0">
                          <a:effectLst/>
                          <a:latin typeface="华文中宋" pitchFamily="2" charset="-122"/>
                          <a:ea typeface="华文中宋" pitchFamily="2" charset="-122"/>
                        </a:rPr>
                        <a:t>x = (x</a:t>
                      </a:r>
                      <a:r>
                        <a:rPr lang="en-US" sz="2000" kern="0" baseline="-25000" dirty="0">
                          <a:effectLst/>
                          <a:latin typeface="华文中宋" pitchFamily="2" charset="-122"/>
                          <a:ea typeface="华文中宋" pitchFamily="2" charset="-122"/>
                        </a:rPr>
                        <a:t>7</a:t>
                      </a:r>
                      <a:r>
                        <a:rPr lang="en-US" sz="2000" kern="0" dirty="0">
                          <a:effectLst/>
                          <a:latin typeface="华文中宋" pitchFamily="2" charset="-122"/>
                          <a:ea typeface="华文中宋" pitchFamily="2" charset="-122"/>
                        </a:rPr>
                        <a:t>, x</a:t>
                      </a:r>
                      <a:r>
                        <a:rPr lang="en-US" sz="2000" kern="0" baseline="-25000" dirty="0">
                          <a:effectLst/>
                          <a:latin typeface="华文中宋" pitchFamily="2" charset="-122"/>
                          <a:ea typeface="华文中宋" pitchFamily="2" charset="-122"/>
                        </a:rPr>
                        <a:t>6</a:t>
                      </a:r>
                      <a:r>
                        <a:rPr lang="en-US" sz="2000" kern="0" dirty="0">
                          <a:effectLst/>
                          <a:latin typeface="华文中宋" pitchFamily="2" charset="-122"/>
                          <a:ea typeface="华文中宋" pitchFamily="2" charset="-122"/>
                        </a:rPr>
                        <a:t>, . . . , x</a:t>
                      </a:r>
                      <a:r>
                        <a:rPr lang="en-US" sz="2000" kern="0" baseline="-25000" dirty="0">
                          <a:effectLst/>
                          <a:latin typeface="华文中宋" pitchFamily="2" charset="-122"/>
                          <a:ea typeface="华文中宋" pitchFamily="2" charset="-122"/>
                        </a:rPr>
                        <a:t>0</a:t>
                      </a:r>
                      <a:r>
                        <a:rPr lang="en-US" sz="2000" kern="0" dirty="0">
                          <a:effectLst/>
                          <a:latin typeface="华文中宋" pitchFamily="2" charset="-122"/>
                          <a:ea typeface="华文中宋" pitchFamily="2" charset="-122"/>
                        </a:rPr>
                        <a:t>)2</a:t>
                      </a:r>
                      <a:endParaRPr lang="zh-CN" sz="2000" kern="100" dirty="0">
                        <a:effectLst/>
                        <a:latin typeface="华文中宋" pitchFamily="2" charset="-122"/>
                        <a:ea typeface="华文中宋" pitchFamily="2" charset="-122"/>
                      </a:endParaRPr>
                    </a:p>
                    <a:p>
                      <a:pPr algn="just">
                        <a:lnSpc>
                          <a:spcPct val="150000"/>
                        </a:lnSpc>
                        <a:spcAft>
                          <a:spcPts val="0"/>
                        </a:spcAft>
                      </a:pPr>
                      <a:r>
                        <a:rPr lang="zh-CN" sz="2000" kern="100" dirty="0">
                          <a:effectLst/>
                          <a:latin typeface="华文中宋" pitchFamily="2" charset="-122"/>
                          <a:ea typeface="华文中宋" pitchFamily="2" charset="-122"/>
                        </a:rPr>
                        <a:t>输出：字节</a:t>
                      </a:r>
                      <a:r>
                        <a:rPr lang="en-US" sz="2000" kern="0" dirty="0">
                          <a:effectLst/>
                          <a:latin typeface="华文中宋" pitchFamily="2" charset="-122"/>
                          <a:ea typeface="华文中宋" pitchFamily="2" charset="-122"/>
                        </a:rPr>
                        <a:t>y = </a:t>
                      </a:r>
                      <a:r>
                        <a:rPr lang="en-US" sz="2000" kern="0" dirty="0" err="1">
                          <a:effectLst/>
                          <a:latin typeface="华文中宋" pitchFamily="2" charset="-122"/>
                          <a:ea typeface="华文中宋" pitchFamily="2" charset="-122"/>
                        </a:rPr>
                        <a:t>xtime</a:t>
                      </a:r>
                      <a:r>
                        <a:rPr lang="en-US" sz="2000" kern="0" dirty="0">
                          <a:effectLst/>
                          <a:latin typeface="华文中宋" pitchFamily="2" charset="-122"/>
                          <a:ea typeface="华文中宋" pitchFamily="2" charset="-122"/>
                        </a:rPr>
                        <a:t>(x)</a:t>
                      </a:r>
                      <a:endParaRPr lang="zh-CN" sz="2000" kern="100" dirty="0">
                        <a:effectLst/>
                        <a:latin typeface="华文中宋" pitchFamily="2" charset="-122"/>
                        <a:ea typeface="华文中宋" pitchFamily="2" charset="-122"/>
                      </a:endParaRPr>
                    </a:p>
                  </a:txBody>
                  <a:tcPr marL="68580" marR="68580" marT="0" marB="0"/>
                </a:tc>
                <a:extLst>
                  <a:ext uri="{0D108BD9-81ED-4DB2-BD59-A6C34878D82A}">
                    <a16:rowId xmlns:a16="http://schemas.microsoft.com/office/drawing/2014/main" val="10000"/>
                  </a:ext>
                </a:extLst>
              </a:tr>
              <a:tr h="2580626">
                <a:tc>
                  <a:txBody>
                    <a:bodyPr/>
                    <a:lstStyle/>
                    <a:p>
                      <a:pPr algn="l">
                        <a:lnSpc>
                          <a:spcPct val="150000"/>
                        </a:lnSpc>
                        <a:spcAft>
                          <a:spcPts val="0"/>
                        </a:spcAft>
                      </a:pPr>
                      <a:r>
                        <a:rPr lang="en-US" sz="2000" kern="100" dirty="0">
                          <a:effectLst/>
                          <a:latin typeface="华文中宋" pitchFamily="2" charset="-122"/>
                          <a:ea typeface="华文中宋" pitchFamily="2" charset="-122"/>
                        </a:rPr>
                        <a:t>1</a:t>
                      </a:r>
                      <a:r>
                        <a:rPr lang="zh-CN" sz="2000" kern="100" dirty="0">
                          <a:effectLst/>
                          <a:latin typeface="华文中宋" pitchFamily="2" charset="-122"/>
                          <a:ea typeface="华文中宋" pitchFamily="2" charset="-122"/>
                        </a:rPr>
                        <a:t>．</a:t>
                      </a:r>
                      <a:r>
                        <a:rPr lang="en-US" sz="2000" kern="0" dirty="0">
                          <a:effectLst/>
                          <a:latin typeface="华文中宋" pitchFamily="2" charset="-122"/>
                          <a:ea typeface="华文中宋" pitchFamily="2" charset="-122"/>
                        </a:rPr>
                        <a:t>y ← (x &lt;&lt; 1) ⊕0xFF</a:t>
                      </a:r>
                      <a:endParaRPr lang="zh-CN" sz="2000" kern="100" dirty="0">
                        <a:effectLst/>
                        <a:latin typeface="华文中宋" pitchFamily="2" charset="-122"/>
                        <a:ea typeface="华文中宋" pitchFamily="2" charset="-122"/>
                      </a:endParaRPr>
                    </a:p>
                    <a:p>
                      <a:pPr algn="l">
                        <a:lnSpc>
                          <a:spcPct val="150000"/>
                        </a:lnSpc>
                        <a:spcAft>
                          <a:spcPts val="0"/>
                        </a:spcAft>
                      </a:pPr>
                      <a:r>
                        <a:rPr lang="en-US" sz="2000" kern="100" dirty="0">
                          <a:effectLst/>
                          <a:latin typeface="华文中宋" pitchFamily="2" charset="-122"/>
                          <a:ea typeface="华文中宋" pitchFamily="2" charset="-122"/>
                        </a:rPr>
                        <a:t>2</a:t>
                      </a:r>
                      <a:r>
                        <a:rPr lang="zh-CN" sz="2000" kern="100" dirty="0">
                          <a:effectLst/>
                          <a:latin typeface="华文中宋" pitchFamily="2" charset="-122"/>
                          <a:ea typeface="华文中宋" pitchFamily="2" charset="-122"/>
                        </a:rPr>
                        <a:t>．</a:t>
                      </a:r>
                      <a:r>
                        <a:rPr lang="en-US" sz="2000" kern="0" dirty="0">
                          <a:solidFill>
                            <a:srgbClr val="FF0000"/>
                          </a:solidFill>
                          <a:effectLst/>
                          <a:latin typeface="华文中宋" pitchFamily="2" charset="-122"/>
                          <a:ea typeface="华文中宋" pitchFamily="2" charset="-122"/>
                        </a:rPr>
                        <a:t>if x</a:t>
                      </a:r>
                      <a:r>
                        <a:rPr lang="en-US" sz="2000" kern="0" baseline="-25000" dirty="0">
                          <a:solidFill>
                            <a:srgbClr val="FF0000"/>
                          </a:solidFill>
                          <a:effectLst/>
                          <a:latin typeface="华文中宋" pitchFamily="2" charset="-122"/>
                          <a:ea typeface="华文中宋" pitchFamily="2" charset="-122"/>
                        </a:rPr>
                        <a:t>7</a:t>
                      </a:r>
                      <a:r>
                        <a:rPr lang="en-US" sz="2000" kern="0" dirty="0">
                          <a:solidFill>
                            <a:srgbClr val="FF0000"/>
                          </a:solidFill>
                          <a:effectLst/>
                          <a:latin typeface="华文中宋" pitchFamily="2" charset="-122"/>
                          <a:ea typeface="华文中宋" pitchFamily="2" charset="-122"/>
                        </a:rPr>
                        <a:t> = 1</a:t>
                      </a:r>
                      <a:endParaRPr lang="zh-CN" sz="2000" kern="100" dirty="0">
                        <a:solidFill>
                          <a:srgbClr val="FF0000"/>
                        </a:solidFill>
                        <a:effectLst/>
                        <a:latin typeface="华文中宋" pitchFamily="2" charset="-122"/>
                        <a:ea typeface="华文中宋" pitchFamily="2" charset="-122"/>
                      </a:endParaRPr>
                    </a:p>
                    <a:p>
                      <a:pPr algn="l">
                        <a:lnSpc>
                          <a:spcPct val="150000"/>
                        </a:lnSpc>
                        <a:spcAft>
                          <a:spcPts val="0"/>
                        </a:spcAft>
                      </a:pPr>
                      <a:r>
                        <a:rPr lang="en-US" sz="2000" kern="100" dirty="0">
                          <a:effectLst/>
                          <a:latin typeface="华文中宋" pitchFamily="2" charset="-122"/>
                          <a:ea typeface="华文中宋" pitchFamily="2" charset="-122"/>
                        </a:rPr>
                        <a:t>3</a:t>
                      </a:r>
                      <a:r>
                        <a:rPr lang="zh-CN" sz="2000" kern="100" dirty="0">
                          <a:effectLst/>
                          <a:latin typeface="华文中宋" pitchFamily="2" charset="-122"/>
                          <a:ea typeface="华文中宋" pitchFamily="2" charset="-122"/>
                        </a:rPr>
                        <a:t>．</a:t>
                      </a:r>
                      <a:r>
                        <a:rPr lang="en-US" sz="2000" kern="100" dirty="0">
                          <a:effectLst/>
                          <a:latin typeface="华文中宋" pitchFamily="2" charset="-122"/>
                          <a:ea typeface="华文中宋" pitchFamily="2" charset="-122"/>
                        </a:rPr>
                        <a:t>  </a:t>
                      </a:r>
                      <a:r>
                        <a:rPr lang="en-US" sz="2000" kern="0" dirty="0">
                          <a:effectLst/>
                          <a:latin typeface="华文中宋" pitchFamily="2" charset="-122"/>
                          <a:ea typeface="华文中宋" pitchFamily="2" charset="-122"/>
                        </a:rPr>
                        <a:t>y ← y ⊕ 0x1B</a:t>
                      </a:r>
                      <a:endParaRPr lang="zh-CN" sz="2000" kern="100" dirty="0">
                        <a:effectLst/>
                        <a:latin typeface="华文中宋" pitchFamily="2" charset="-122"/>
                        <a:ea typeface="华文中宋" pitchFamily="2" charset="-122"/>
                      </a:endParaRPr>
                    </a:p>
                    <a:p>
                      <a:pPr algn="l">
                        <a:lnSpc>
                          <a:spcPct val="150000"/>
                        </a:lnSpc>
                        <a:spcAft>
                          <a:spcPts val="0"/>
                        </a:spcAft>
                      </a:pPr>
                      <a:r>
                        <a:rPr lang="en-US" sz="2000" kern="100" dirty="0">
                          <a:effectLst/>
                          <a:latin typeface="华文中宋" pitchFamily="2" charset="-122"/>
                          <a:ea typeface="华文中宋" pitchFamily="2" charset="-122"/>
                        </a:rPr>
                        <a:t>4</a:t>
                      </a:r>
                      <a:r>
                        <a:rPr lang="zh-CN" sz="2000" kern="100" dirty="0">
                          <a:effectLst/>
                          <a:latin typeface="华文中宋" pitchFamily="2" charset="-122"/>
                          <a:ea typeface="华文中宋" pitchFamily="2" charset="-122"/>
                        </a:rPr>
                        <a:t>．</a:t>
                      </a:r>
                      <a:r>
                        <a:rPr lang="en-US" sz="2000" kern="0" dirty="0">
                          <a:effectLst/>
                          <a:latin typeface="华文中宋" pitchFamily="2" charset="-122"/>
                          <a:ea typeface="华文中宋" pitchFamily="2" charset="-122"/>
                        </a:rPr>
                        <a:t>end if</a:t>
                      </a:r>
                      <a:endParaRPr lang="zh-CN" sz="2000" kern="100" dirty="0">
                        <a:effectLst/>
                        <a:latin typeface="华文中宋" pitchFamily="2" charset="-122"/>
                        <a:ea typeface="华文中宋" pitchFamily="2" charset="-122"/>
                      </a:endParaRPr>
                    </a:p>
                    <a:p>
                      <a:pPr algn="l">
                        <a:lnSpc>
                          <a:spcPct val="150000"/>
                        </a:lnSpc>
                        <a:spcAft>
                          <a:spcPts val="0"/>
                        </a:spcAft>
                      </a:pPr>
                      <a:r>
                        <a:rPr lang="en-US" sz="2000" kern="100" dirty="0">
                          <a:effectLst/>
                          <a:latin typeface="华文中宋" pitchFamily="2" charset="-122"/>
                          <a:ea typeface="华文中宋" pitchFamily="2" charset="-122"/>
                        </a:rPr>
                        <a:t>5</a:t>
                      </a:r>
                      <a:r>
                        <a:rPr lang="zh-CN" sz="2000" kern="100" dirty="0">
                          <a:effectLst/>
                          <a:latin typeface="华文中宋" pitchFamily="2" charset="-122"/>
                          <a:ea typeface="华文中宋" pitchFamily="2" charset="-122"/>
                        </a:rPr>
                        <a:t>．</a:t>
                      </a:r>
                      <a:r>
                        <a:rPr lang="en-US" sz="2000" kern="0" dirty="0">
                          <a:effectLst/>
                          <a:latin typeface="华文中宋" pitchFamily="2" charset="-122"/>
                          <a:ea typeface="华文中宋" pitchFamily="2" charset="-122"/>
                        </a:rPr>
                        <a:t>return y</a:t>
                      </a:r>
                      <a:endParaRPr lang="zh-CN" sz="2000" kern="100" dirty="0">
                        <a:effectLst/>
                        <a:latin typeface="华文中宋" pitchFamily="2" charset="-122"/>
                        <a:ea typeface="华文中宋" pitchFamily="2" charset="-122"/>
                      </a:endParaRPr>
                    </a:p>
                  </a:txBody>
                  <a:tcPr marL="68580" marR="68580" marT="0" marB="0"/>
                </a:tc>
                <a:extLst>
                  <a:ext uri="{0D108BD9-81ED-4DB2-BD59-A6C34878D82A}">
                    <a16:rowId xmlns:a16="http://schemas.microsoft.com/office/drawing/2014/main" val="10001"/>
                  </a:ext>
                </a:extLst>
              </a:tr>
            </a:tbl>
          </a:graphicData>
        </a:graphic>
      </p:graphicFrame>
      <p:sp>
        <p:nvSpPr>
          <p:cNvPr id="39" name="矩形 38"/>
          <p:cNvSpPr/>
          <p:nvPr/>
        </p:nvSpPr>
        <p:spPr>
          <a:xfrm>
            <a:off x="1003329" y="2403983"/>
            <a:ext cx="11034323" cy="1754326"/>
          </a:xfrm>
          <a:prstGeom prst="rect">
            <a:avLst/>
          </a:prstGeom>
        </p:spPr>
        <p:txBody>
          <a:bodyPr wrap="square">
            <a:spAutoFit/>
          </a:bodyPr>
          <a:lstStyle/>
          <a:p>
            <a:pPr>
              <a:lnSpc>
                <a:spcPct val="150000"/>
              </a:lnSpc>
            </a:pPr>
            <a:r>
              <a:rPr lang="en-US" altLang="zh-CN" sz="2400" dirty="0">
                <a:latin typeface="华文中宋" pitchFamily="2" charset="-122"/>
                <a:ea typeface="华文中宋" pitchFamily="2" charset="-122"/>
              </a:rPr>
              <a:t>    AES</a:t>
            </a:r>
            <a:r>
              <a:rPr lang="zh-CN" altLang="en-US" sz="2400" dirty="0">
                <a:latin typeface="华文中宋" pitchFamily="2" charset="-122"/>
                <a:ea typeface="华文中宋" pitchFamily="2" charset="-122"/>
              </a:rPr>
              <a:t>在执行列混淆操作时，常用</a:t>
            </a:r>
            <a:r>
              <a:rPr lang="en-US" altLang="zh-CN" sz="2400" dirty="0" err="1">
                <a:latin typeface="华文中宋" pitchFamily="2" charset="-122"/>
                <a:ea typeface="华文中宋" pitchFamily="2" charset="-122"/>
              </a:rPr>
              <a:t>xtime</a:t>
            </a:r>
            <a:r>
              <a:rPr lang="zh-CN" altLang="en-US" sz="2400" dirty="0">
                <a:latin typeface="华文中宋" pitchFamily="2" charset="-122"/>
                <a:ea typeface="华文中宋" pitchFamily="2" charset="-122"/>
              </a:rPr>
              <a:t>函数来实现，对于一个输入字节</a:t>
            </a:r>
            <a:r>
              <a:rPr lang="en-US" altLang="zh-CN" sz="2400" i="1" dirty="0">
                <a:latin typeface="华文中宋" pitchFamily="2" charset="-122"/>
                <a:ea typeface="华文中宋" pitchFamily="2" charset="-122"/>
              </a:rPr>
              <a:t>x</a:t>
            </a:r>
            <a:r>
              <a:rPr lang="zh-CN" altLang="en-US" sz="2400" dirty="0">
                <a:latin typeface="华文中宋" pitchFamily="2" charset="-122"/>
                <a:ea typeface="华文中宋" pitchFamily="2" charset="-122"/>
              </a:rPr>
              <a:t>，首先对</a:t>
            </a:r>
            <a:r>
              <a:rPr lang="en-US" altLang="zh-CN" sz="2400" i="1" dirty="0">
                <a:latin typeface="华文中宋" pitchFamily="2" charset="-122"/>
                <a:ea typeface="华文中宋" pitchFamily="2" charset="-122"/>
              </a:rPr>
              <a:t>x</a:t>
            </a:r>
            <a:r>
              <a:rPr lang="zh-CN" altLang="en-US" sz="2400" dirty="0">
                <a:latin typeface="华文中宋" pitchFamily="2" charset="-122"/>
                <a:ea typeface="华文中宋" pitchFamily="2" charset="-122"/>
              </a:rPr>
              <a:t>执行左移</a:t>
            </a:r>
            <a:r>
              <a:rPr lang="en-US" altLang="zh-CN" sz="2400" dirty="0">
                <a:latin typeface="华文中宋" pitchFamily="2" charset="-122"/>
                <a:ea typeface="华文中宋" pitchFamily="2" charset="-122"/>
              </a:rPr>
              <a:t>1</a:t>
            </a:r>
            <a:r>
              <a:rPr lang="zh-CN" altLang="en-US" sz="2400" dirty="0">
                <a:latin typeface="华文中宋" pitchFamily="2" charset="-122"/>
                <a:ea typeface="华文中宋" pitchFamily="2" charset="-122"/>
              </a:rPr>
              <a:t>位操作，</a:t>
            </a:r>
            <a:r>
              <a:rPr lang="zh-CN" altLang="en-US" sz="2400" dirty="0">
                <a:solidFill>
                  <a:srgbClr val="FF0000"/>
                </a:solidFill>
                <a:latin typeface="华文中宋" pitchFamily="2" charset="-122"/>
                <a:ea typeface="华文中宋" pitchFamily="2" charset="-122"/>
              </a:rPr>
              <a:t>如果左移后最高位</a:t>
            </a:r>
            <a:r>
              <a:rPr lang="en-US" altLang="zh-CN" sz="2400" dirty="0">
                <a:solidFill>
                  <a:srgbClr val="FF0000"/>
                </a:solidFill>
                <a:latin typeface="华文中宋" pitchFamily="2" charset="-122"/>
                <a:ea typeface="华文中宋" pitchFamily="2" charset="-122"/>
              </a:rPr>
              <a:t>x7=1</a:t>
            </a:r>
            <a:r>
              <a:rPr lang="zh-CN" altLang="en-US" sz="2400" dirty="0">
                <a:solidFill>
                  <a:srgbClr val="FF0000"/>
                </a:solidFill>
                <a:latin typeface="华文中宋" pitchFamily="2" charset="-122"/>
                <a:ea typeface="华文中宋" pitchFamily="2" charset="-122"/>
              </a:rPr>
              <a:t>，则比为</a:t>
            </a:r>
            <a:r>
              <a:rPr lang="en-US" altLang="zh-CN" sz="2400" dirty="0">
                <a:solidFill>
                  <a:srgbClr val="FF0000"/>
                </a:solidFill>
                <a:latin typeface="华文中宋" pitchFamily="2" charset="-122"/>
                <a:ea typeface="华文中宋" pitchFamily="2" charset="-122"/>
              </a:rPr>
              <a:t>0</a:t>
            </a:r>
            <a:r>
              <a:rPr lang="zh-CN" altLang="en-US" sz="2400" dirty="0">
                <a:solidFill>
                  <a:srgbClr val="FF0000"/>
                </a:solidFill>
                <a:latin typeface="华文中宋" pitchFamily="2" charset="-122"/>
                <a:ea typeface="华文中宋" pitchFamily="2" charset="-122"/>
              </a:rPr>
              <a:t>时多执行一个异或</a:t>
            </a:r>
            <a:r>
              <a:rPr lang="en-US" altLang="zh-CN" sz="2400" dirty="0">
                <a:solidFill>
                  <a:srgbClr val="FF0000"/>
                </a:solidFill>
                <a:latin typeface="华文中宋" pitchFamily="2" charset="-122"/>
                <a:ea typeface="华文中宋" pitchFamily="2" charset="-122"/>
              </a:rPr>
              <a:t>0x1B</a:t>
            </a:r>
            <a:r>
              <a:rPr lang="zh-CN" altLang="en-US" sz="2400" dirty="0">
                <a:solidFill>
                  <a:srgbClr val="FF0000"/>
                </a:solidFill>
                <a:latin typeface="华文中宋" pitchFamily="2" charset="-122"/>
                <a:ea typeface="华文中宋" pitchFamily="2" charset="-122"/>
              </a:rPr>
              <a:t>操作</a:t>
            </a:r>
            <a:r>
              <a:rPr lang="zh-CN" altLang="en-US" sz="2400" dirty="0">
                <a:latin typeface="华文中宋" pitchFamily="2" charset="-122"/>
                <a:ea typeface="华文中宋" pitchFamily="2" charset="-122"/>
              </a:rPr>
              <a:t>，执行时间长。</a:t>
            </a:r>
          </a:p>
        </p:txBody>
      </p:sp>
      <p:sp>
        <p:nvSpPr>
          <p:cNvPr id="40" name="内容占位符 2"/>
          <p:cNvSpPr txBox="1">
            <a:spLocks/>
          </p:cNvSpPr>
          <p:nvPr/>
        </p:nvSpPr>
        <p:spPr>
          <a:xfrm>
            <a:off x="926332" y="1660920"/>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41" name="AutoShape 5"/>
          <p:cNvSpPr>
            <a:spLocks noChangeArrowheads="1"/>
          </p:cNvSpPr>
          <p:nvPr/>
        </p:nvSpPr>
        <p:spPr bwMode="gray">
          <a:xfrm>
            <a:off x="1868656"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3.1 </a:t>
            </a:r>
            <a:r>
              <a:rPr lang="zh-CN" altLang="en-US" sz="2800" dirty="0">
                <a:solidFill>
                  <a:srgbClr val="000000"/>
                </a:solidFill>
                <a:latin typeface="华文中宋" pitchFamily="2" charset="-122"/>
                <a:ea typeface="华文中宋" pitchFamily="2" charset="-122"/>
              </a:rPr>
              <a:t>计时攻击原理与实例分析</a:t>
            </a:r>
          </a:p>
        </p:txBody>
      </p:sp>
      <p:sp>
        <p:nvSpPr>
          <p:cNvPr id="42"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43"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44" name="组合 4"/>
          <p:cNvGrpSpPr>
            <a:grpSpLocks/>
          </p:cNvGrpSpPr>
          <p:nvPr/>
        </p:nvGrpSpPr>
        <p:grpSpPr bwMode="auto">
          <a:xfrm>
            <a:off x="8494634" y="129028"/>
            <a:ext cx="4344470" cy="589281"/>
            <a:chOff x="288838" y="21598"/>
            <a:chExt cx="4278985" cy="590400"/>
          </a:xfrm>
        </p:grpSpPr>
        <p:sp>
          <p:nvSpPr>
            <p:cNvPr id="45" name="圆角矩形 44"/>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6"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47" name="矩形 3"/>
          <p:cNvSpPr>
            <a:spLocks noChangeArrowheads="1"/>
          </p:cNvSpPr>
          <p:nvPr/>
        </p:nvSpPr>
        <p:spPr bwMode="auto">
          <a:xfrm>
            <a:off x="5062240" y="1720327"/>
            <a:ext cx="722893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、基于乘法运算时间差异的</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密钥攻击</a:t>
            </a:r>
            <a:endParaRPr lang="zh-CN" altLang="en-US" dirty="0">
              <a:latin typeface="华文中宋" pitchFamily="2" charset="-122"/>
              <a:ea typeface="华文中宋" pitchFamily="2" charset="-122"/>
            </a:endParaRPr>
          </a:p>
        </p:txBody>
      </p:sp>
    </p:spTree>
    <p:extLst>
      <p:ext uri="{BB962C8B-B14F-4D97-AF65-F5344CB8AC3E}">
        <p14:creationId xmlns:p14="http://schemas.microsoft.com/office/powerpoint/2010/main" val="2468811164"/>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7334" name="Text Box 70"/>
          <p:cNvSpPr txBox="1">
            <a:spLocks noChangeArrowheads="1"/>
          </p:cNvSpPr>
          <p:nvPr/>
        </p:nvSpPr>
        <p:spPr bwMode="auto">
          <a:xfrm>
            <a:off x="742096" y="7925263"/>
            <a:ext cx="1929755"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wrap="non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zh-CN" altLang="en-US" dirty="0">
                <a:latin typeface="Times New Roman" pitchFamily="18" charset="0"/>
              </a:rPr>
              <a:t>非对称密码</a:t>
            </a:r>
          </a:p>
        </p:txBody>
      </p:sp>
      <p:sp>
        <p:nvSpPr>
          <p:cNvPr id="267335" name="Text Box 71"/>
          <p:cNvSpPr txBox="1">
            <a:spLocks noChangeArrowheads="1"/>
          </p:cNvSpPr>
          <p:nvPr/>
        </p:nvSpPr>
        <p:spPr bwMode="auto">
          <a:xfrm>
            <a:off x="3352725" y="7210044"/>
            <a:ext cx="4746232" cy="1931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wrap="non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lnSpc>
                <a:spcPct val="150000"/>
              </a:lnSpc>
            </a:pPr>
            <a:r>
              <a:rPr lang="zh-CN" altLang="en-US" dirty="0">
                <a:latin typeface="Times New Roman" pitchFamily="18" charset="0"/>
              </a:rPr>
              <a:t>基于大整数分解数学难题  </a:t>
            </a:r>
            <a:r>
              <a:rPr lang="en-US" altLang="zh-CN" dirty="0">
                <a:latin typeface="Times New Roman" pitchFamily="18" charset="0"/>
              </a:rPr>
              <a:t>RSA</a:t>
            </a:r>
          </a:p>
          <a:p>
            <a:pPr eaLnBrk="1" hangingPunct="1">
              <a:lnSpc>
                <a:spcPct val="150000"/>
              </a:lnSpc>
            </a:pPr>
            <a:r>
              <a:rPr lang="zh-CN" altLang="en-US" dirty="0">
                <a:latin typeface="Times New Roman" pitchFamily="18" charset="0"/>
              </a:rPr>
              <a:t>基于离散对数问题</a:t>
            </a:r>
            <a:r>
              <a:rPr lang="en-US" altLang="zh-CN" dirty="0">
                <a:latin typeface="Times New Roman" pitchFamily="18" charset="0"/>
              </a:rPr>
              <a:t>DSA </a:t>
            </a:r>
            <a:r>
              <a:rPr lang="zh-CN" altLang="en-US" dirty="0">
                <a:latin typeface="Times New Roman" pitchFamily="18" charset="0"/>
              </a:rPr>
              <a:t>、</a:t>
            </a:r>
            <a:r>
              <a:rPr lang="en-US" altLang="zh-CN" dirty="0">
                <a:latin typeface="Times New Roman" pitchFamily="18" charset="0"/>
              </a:rPr>
              <a:t>ECC</a:t>
            </a:r>
          </a:p>
          <a:p>
            <a:pPr eaLnBrk="1" hangingPunct="1">
              <a:lnSpc>
                <a:spcPct val="150000"/>
              </a:lnSpc>
            </a:pPr>
            <a:r>
              <a:rPr lang="zh-CN" altLang="en-US" dirty="0">
                <a:latin typeface="Times New Roman" pitchFamily="18" charset="0"/>
              </a:rPr>
              <a:t>其他 </a:t>
            </a:r>
            <a:r>
              <a:rPr lang="en-US" altLang="zh-CN" dirty="0" err="1">
                <a:latin typeface="Times New Roman" pitchFamily="18" charset="0"/>
              </a:rPr>
              <a:t>McEliece</a:t>
            </a:r>
            <a:r>
              <a:rPr lang="zh-CN" altLang="en-US" dirty="0">
                <a:latin typeface="Times New Roman" pitchFamily="18" charset="0"/>
              </a:rPr>
              <a:t>、</a:t>
            </a:r>
            <a:r>
              <a:rPr lang="en-US" altLang="zh-CN" dirty="0">
                <a:latin typeface="Times New Roman" pitchFamily="18" charset="0"/>
              </a:rPr>
              <a:t>NTRU</a:t>
            </a:r>
            <a:r>
              <a:rPr lang="zh-CN" altLang="en-US" dirty="0">
                <a:latin typeface="Times New Roman" pitchFamily="18" charset="0"/>
              </a:rPr>
              <a:t>、</a:t>
            </a:r>
            <a:r>
              <a:rPr lang="en-US" altLang="zh-CN" dirty="0">
                <a:latin typeface="Times New Roman" pitchFamily="18" charset="0"/>
              </a:rPr>
              <a:t>XTR</a:t>
            </a:r>
          </a:p>
        </p:txBody>
      </p:sp>
      <p:sp>
        <p:nvSpPr>
          <p:cNvPr id="267336" name="Text Box 72"/>
          <p:cNvSpPr txBox="1">
            <a:spLocks noChangeArrowheads="1"/>
          </p:cNvSpPr>
          <p:nvPr/>
        </p:nvSpPr>
        <p:spPr bwMode="auto">
          <a:xfrm>
            <a:off x="1188772" y="4063792"/>
            <a:ext cx="159633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wrap="non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zh-CN" altLang="en-US" dirty="0">
                <a:latin typeface="Times New Roman" pitchFamily="18" charset="0"/>
              </a:rPr>
              <a:t>对称密码</a:t>
            </a:r>
          </a:p>
        </p:txBody>
      </p:sp>
      <p:sp>
        <p:nvSpPr>
          <p:cNvPr id="267337" name="Text Box 73"/>
          <p:cNvSpPr txBox="1">
            <a:spLocks noChangeArrowheads="1"/>
          </p:cNvSpPr>
          <p:nvPr/>
        </p:nvSpPr>
        <p:spPr bwMode="auto">
          <a:xfrm>
            <a:off x="3118527" y="3123148"/>
            <a:ext cx="177461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wrap="squar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zh-CN" altLang="en-US" dirty="0">
                <a:latin typeface="Times New Roman" pitchFamily="18" charset="0"/>
              </a:rPr>
              <a:t>分组密码</a:t>
            </a:r>
          </a:p>
        </p:txBody>
      </p:sp>
      <p:sp>
        <p:nvSpPr>
          <p:cNvPr id="267338" name="Text Box 74"/>
          <p:cNvSpPr txBox="1">
            <a:spLocks noChangeArrowheads="1"/>
          </p:cNvSpPr>
          <p:nvPr/>
        </p:nvSpPr>
        <p:spPr bwMode="auto">
          <a:xfrm>
            <a:off x="3031119" y="5601339"/>
            <a:ext cx="1929755"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wrap="non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zh-CN" altLang="en-US" dirty="0">
                <a:latin typeface="Times New Roman" pitchFamily="18" charset="0"/>
              </a:rPr>
              <a:t>序列密码：</a:t>
            </a:r>
          </a:p>
        </p:txBody>
      </p:sp>
      <p:sp>
        <p:nvSpPr>
          <p:cNvPr id="267339" name="Text Box 75"/>
          <p:cNvSpPr txBox="1">
            <a:spLocks noChangeArrowheads="1"/>
          </p:cNvSpPr>
          <p:nvPr/>
        </p:nvSpPr>
        <p:spPr bwMode="auto">
          <a:xfrm>
            <a:off x="5198586" y="2244024"/>
            <a:ext cx="2226311"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wrap="non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en-US" altLang="zh-CN" dirty="0">
                <a:latin typeface="Times New Roman" pitchFamily="18" charset="0"/>
              </a:rPr>
              <a:t>DES</a:t>
            </a:r>
            <a:r>
              <a:rPr lang="zh-CN" altLang="en-US" dirty="0">
                <a:latin typeface="Times New Roman" pitchFamily="18" charset="0"/>
              </a:rPr>
              <a:t>   美国 </a:t>
            </a:r>
            <a:r>
              <a:rPr lang="en-US" altLang="zh-CN" dirty="0">
                <a:latin typeface="Times New Roman" pitchFamily="18" charset="0"/>
              </a:rPr>
              <a:t>76</a:t>
            </a:r>
          </a:p>
        </p:txBody>
      </p:sp>
      <p:sp>
        <p:nvSpPr>
          <p:cNvPr id="267340" name="Text Box 76"/>
          <p:cNvSpPr txBox="1">
            <a:spLocks noChangeArrowheads="1"/>
          </p:cNvSpPr>
          <p:nvPr/>
        </p:nvSpPr>
        <p:spPr bwMode="auto">
          <a:xfrm>
            <a:off x="8946497" y="2223703"/>
            <a:ext cx="2226311"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wrap="non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en-US" altLang="zh-CN" dirty="0">
                <a:latin typeface="Times New Roman" pitchFamily="18" charset="0"/>
              </a:rPr>
              <a:t>AES</a:t>
            </a:r>
            <a:r>
              <a:rPr lang="zh-CN" altLang="en-US" dirty="0">
                <a:latin typeface="Times New Roman" pitchFamily="18" charset="0"/>
              </a:rPr>
              <a:t>  美国  </a:t>
            </a:r>
            <a:r>
              <a:rPr lang="en-US" altLang="zh-CN" dirty="0">
                <a:latin typeface="Times New Roman" pitchFamily="18" charset="0"/>
              </a:rPr>
              <a:t>01</a:t>
            </a:r>
          </a:p>
        </p:txBody>
      </p:sp>
      <p:sp>
        <p:nvSpPr>
          <p:cNvPr id="267341" name="Text Box 77"/>
          <p:cNvSpPr txBox="1">
            <a:spLocks noChangeArrowheads="1"/>
          </p:cNvSpPr>
          <p:nvPr/>
        </p:nvSpPr>
        <p:spPr bwMode="auto">
          <a:xfrm>
            <a:off x="5198586" y="3433872"/>
            <a:ext cx="390144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en-US" altLang="zh-CN">
                <a:latin typeface="Times New Roman" pitchFamily="18" charset="0"/>
              </a:rPr>
              <a:t>Camellia </a:t>
            </a:r>
            <a:r>
              <a:rPr lang="zh-CN" altLang="en-US">
                <a:latin typeface="Times New Roman" pitchFamily="18" charset="0"/>
              </a:rPr>
              <a:t>日本</a:t>
            </a:r>
            <a:r>
              <a:rPr lang="en-US" altLang="zh-CN">
                <a:latin typeface="Times New Roman" pitchFamily="18" charset="0"/>
              </a:rPr>
              <a:t>/</a:t>
            </a:r>
            <a:r>
              <a:rPr lang="zh-CN" altLang="en-US">
                <a:latin typeface="Times New Roman" pitchFamily="18" charset="0"/>
              </a:rPr>
              <a:t>欧洲、</a:t>
            </a:r>
            <a:r>
              <a:rPr lang="en-US" altLang="zh-CN">
                <a:latin typeface="Times New Roman" pitchFamily="18" charset="0"/>
              </a:rPr>
              <a:t>01</a:t>
            </a:r>
          </a:p>
        </p:txBody>
      </p:sp>
      <p:sp>
        <p:nvSpPr>
          <p:cNvPr id="267342" name="Text Box 78"/>
          <p:cNvSpPr txBox="1">
            <a:spLocks noChangeArrowheads="1"/>
          </p:cNvSpPr>
          <p:nvPr/>
        </p:nvSpPr>
        <p:spPr bwMode="auto">
          <a:xfrm>
            <a:off x="8883279" y="2763312"/>
            <a:ext cx="3034453"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en-US" altLang="zh-CN" dirty="0">
                <a:latin typeface="Times New Roman" pitchFamily="18" charset="0"/>
              </a:rPr>
              <a:t>ARIA</a:t>
            </a:r>
            <a:r>
              <a:rPr lang="zh-CN" altLang="en-US" dirty="0">
                <a:latin typeface="Times New Roman" pitchFamily="18" charset="0"/>
              </a:rPr>
              <a:t> 韩国  </a:t>
            </a:r>
            <a:r>
              <a:rPr lang="en-US" altLang="zh-CN" dirty="0">
                <a:latin typeface="Times New Roman" pitchFamily="18" charset="0"/>
              </a:rPr>
              <a:t>03</a:t>
            </a:r>
          </a:p>
        </p:txBody>
      </p:sp>
      <p:sp>
        <p:nvSpPr>
          <p:cNvPr id="267343" name="Text Box 79"/>
          <p:cNvSpPr txBox="1">
            <a:spLocks noChangeArrowheads="1"/>
          </p:cNvSpPr>
          <p:nvPr/>
        </p:nvSpPr>
        <p:spPr bwMode="auto">
          <a:xfrm>
            <a:off x="5198586" y="4084112"/>
            <a:ext cx="3991751"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en-US" altLang="zh-CN">
                <a:latin typeface="Times New Roman" pitchFamily="18" charset="0"/>
              </a:rPr>
              <a:t>CLEFIA </a:t>
            </a:r>
            <a:r>
              <a:rPr lang="zh-CN" altLang="en-US">
                <a:latin typeface="Times New Roman" pitchFamily="18" charset="0"/>
              </a:rPr>
              <a:t>日本索尼公司  </a:t>
            </a:r>
            <a:r>
              <a:rPr lang="en-US" altLang="zh-CN">
                <a:latin typeface="Times New Roman" pitchFamily="18" charset="0"/>
              </a:rPr>
              <a:t>07</a:t>
            </a:r>
          </a:p>
        </p:txBody>
      </p:sp>
      <p:sp>
        <p:nvSpPr>
          <p:cNvPr id="267344" name="Text Box 80"/>
          <p:cNvSpPr txBox="1">
            <a:spLocks noChangeArrowheads="1"/>
          </p:cNvSpPr>
          <p:nvPr/>
        </p:nvSpPr>
        <p:spPr bwMode="auto">
          <a:xfrm>
            <a:off x="5198586" y="2871686"/>
            <a:ext cx="260096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en-US" altLang="zh-CN">
                <a:latin typeface="Times New Roman" pitchFamily="18" charset="0"/>
              </a:rPr>
              <a:t>SEED </a:t>
            </a:r>
            <a:r>
              <a:rPr lang="zh-CN" altLang="en-US">
                <a:latin typeface="Times New Roman" pitchFamily="18" charset="0"/>
              </a:rPr>
              <a:t>韩国  </a:t>
            </a:r>
            <a:r>
              <a:rPr lang="en-US" altLang="zh-CN">
                <a:latin typeface="Times New Roman" pitchFamily="18" charset="0"/>
              </a:rPr>
              <a:t>99</a:t>
            </a:r>
          </a:p>
        </p:txBody>
      </p:sp>
      <p:sp>
        <p:nvSpPr>
          <p:cNvPr id="267345" name="Text Box 81"/>
          <p:cNvSpPr txBox="1">
            <a:spLocks noChangeArrowheads="1"/>
          </p:cNvSpPr>
          <p:nvPr/>
        </p:nvSpPr>
        <p:spPr bwMode="auto">
          <a:xfrm>
            <a:off x="5225679" y="5366530"/>
            <a:ext cx="874979"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wrap="non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en-US" altLang="zh-CN">
                <a:latin typeface="Times New Roman" pitchFamily="18" charset="0"/>
              </a:rPr>
              <a:t>RC4</a:t>
            </a:r>
          </a:p>
        </p:txBody>
      </p:sp>
      <p:sp>
        <p:nvSpPr>
          <p:cNvPr id="267346" name="Text Box 82"/>
          <p:cNvSpPr txBox="1">
            <a:spLocks noChangeArrowheads="1"/>
          </p:cNvSpPr>
          <p:nvPr/>
        </p:nvSpPr>
        <p:spPr bwMode="auto">
          <a:xfrm>
            <a:off x="8883279" y="3413552"/>
            <a:ext cx="2492587"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en-US" altLang="zh-CN">
                <a:latin typeface="Times New Roman" pitchFamily="18" charset="0"/>
              </a:rPr>
              <a:t>SMS4 </a:t>
            </a:r>
            <a:r>
              <a:rPr lang="zh-CN" altLang="en-US">
                <a:latin typeface="Times New Roman" pitchFamily="18" charset="0"/>
              </a:rPr>
              <a:t>中国 </a:t>
            </a:r>
            <a:r>
              <a:rPr lang="en-US" altLang="zh-CN">
                <a:latin typeface="Times New Roman" pitchFamily="18" charset="0"/>
              </a:rPr>
              <a:t>06</a:t>
            </a:r>
          </a:p>
        </p:txBody>
      </p:sp>
      <p:sp>
        <p:nvSpPr>
          <p:cNvPr id="267347" name="Text Box 83"/>
          <p:cNvSpPr txBox="1">
            <a:spLocks noChangeArrowheads="1"/>
          </p:cNvSpPr>
          <p:nvPr/>
        </p:nvSpPr>
        <p:spPr bwMode="auto">
          <a:xfrm>
            <a:off x="9234364" y="4084112"/>
            <a:ext cx="145610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wrap="non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en-US" altLang="zh-CN" dirty="0">
                <a:latin typeface="Times New Roman" pitchFamily="18" charset="0"/>
              </a:rPr>
              <a:t>IDEA 91</a:t>
            </a:r>
          </a:p>
        </p:txBody>
      </p:sp>
      <p:sp>
        <p:nvSpPr>
          <p:cNvPr id="267348" name="Text Box 84"/>
          <p:cNvSpPr txBox="1">
            <a:spLocks noChangeArrowheads="1"/>
          </p:cNvSpPr>
          <p:nvPr/>
        </p:nvSpPr>
        <p:spPr bwMode="auto">
          <a:xfrm>
            <a:off x="6095658" y="5366530"/>
            <a:ext cx="6671438"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wrap="non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en-US" altLang="zh-CN" dirty="0">
                <a:latin typeface="Times New Roman" pitchFamily="18" charset="0"/>
              </a:rPr>
              <a:t>HC-128 </a:t>
            </a:r>
            <a:r>
              <a:rPr lang="zh-CN" altLang="en-US" dirty="0">
                <a:latin typeface="Times New Roman" pitchFamily="18" charset="0"/>
              </a:rPr>
              <a:t>、</a:t>
            </a:r>
            <a:r>
              <a:rPr lang="en-US" altLang="zh-CN" dirty="0">
                <a:latin typeface="Times New Roman" pitchFamily="18" charset="0"/>
              </a:rPr>
              <a:t>Rabbit </a:t>
            </a:r>
            <a:r>
              <a:rPr lang="zh-CN" altLang="en-US" dirty="0">
                <a:latin typeface="Times New Roman" pitchFamily="18" charset="0"/>
              </a:rPr>
              <a:t>、</a:t>
            </a:r>
            <a:r>
              <a:rPr lang="en-US" altLang="zh-CN" dirty="0">
                <a:latin typeface="Times New Roman" pitchFamily="18" charset="0"/>
              </a:rPr>
              <a:t>Salsa20 </a:t>
            </a:r>
            <a:r>
              <a:rPr lang="zh-CN" altLang="en-US" dirty="0">
                <a:latin typeface="Times New Roman" pitchFamily="18" charset="0"/>
              </a:rPr>
              <a:t>、</a:t>
            </a:r>
            <a:r>
              <a:rPr lang="en-US" altLang="zh-CN" dirty="0">
                <a:latin typeface="Times New Roman" pitchFamily="18" charset="0"/>
              </a:rPr>
              <a:t>SOSEMANUK </a:t>
            </a:r>
          </a:p>
        </p:txBody>
      </p:sp>
      <p:sp>
        <p:nvSpPr>
          <p:cNvPr id="267349" name="Text Box 85"/>
          <p:cNvSpPr txBox="1">
            <a:spLocks noChangeArrowheads="1"/>
          </p:cNvSpPr>
          <p:nvPr/>
        </p:nvSpPr>
        <p:spPr bwMode="auto">
          <a:xfrm>
            <a:off x="6109204" y="6233517"/>
            <a:ext cx="6620078"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txBody>
          <a:bodyPr wrap="none" lIns="130046" tIns="65023" rIns="130046" bIns="65023">
            <a:spAutoFit/>
          </a:bodyPr>
          <a:lstStyle>
            <a:lvl1pPr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hangingPunct="1"/>
            <a:r>
              <a:rPr lang="en-US" altLang="zh-CN" dirty="0">
                <a:latin typeface="Times New Roman" pitchFamily="18" charset="0"/>
              </a:rPr>
              <a:t>F-FCSR-H v2 </a:t>
            </a:r>
            <a:r>
              <a:rPr lang="zh-CN" altLang="en-US" dirty="0">
                <a:latin typeface="Times New Roman" pitchFamily="18" charset="0"/>
              </a:rPr>
              <a:t>、</a:t>
            </a:r>
            <a:r>
              <a:rPr lang="en-US" altLang="zh-CN" dirty="0">
                <a:latin typeface="Times New Roman" pitchFamily="18" charset="0"/>
              </a:rPr>
              <a:t>Grain </a:t>
            </a:r>
            <a:r>
              <a:rPr lang="zh-CN" altLang="en-US" dirty="0">
                <a:latin typeface="Times New Roman" pitchFamily="18" charset="0"/>
              </a:rPr>
              <a:t>、</a:t>
            </a:r>
            <a:r>
              <a:rPr lang="en-US" altLang="zh-CN" dirty="0">
                <a:latin typeface="Times New Roman" pitchFamily="18" charset="0"/>
              </a:rPr>
              <a:t>MICKEY </a:t>
            </a:r>
            <a:r>
              <a:rPr lang="zh-CN" altLang="en-US" dirty="0">
                <a:latin typeface="Times New Roman" pitchFamily="18" charset="0"/>
              </a:rPr>
              <a:t>、</a:t>
            </a:r>
            <a:r>
              <a:rPr lang="en-US" altLang="zh-CN" dirty="0" err="1">
                <a:latin typeface="Times New Roman" pitchFamily="18" charset="0"/>
              </a:rPr>
              <a:t>Trivium</a:t>
            </a:r>
            <a:r>
              <a:rPr lang="en-US" altLang="zh-CN" dirty="0">
                <a:latin typeface="Times New Roman" pitchFamily="18" charset="0"/>
              </a:rPr>
              <a:t> </a:t>
            </a:r>
          </a:p>
        </p:txBody>
      </p:sp>
      <p:sp>
        <p:nvSpPr>
          <p:cNvPr id="25619" name="WordArt 4"/>
          <p:cNvSpPr>
            <a:spLocks noChangeArrowheads="1" noChangeShapeType="1" noTextEdit="1"/>
          </p:cNvSpPr>
          <p:nvPr/>
        </p:nvSpPr>
        <p:spPr bwMode="auto">
          <a:xfrm>
            <a:off x="5424310" y="1564432"/>
            <a:ext cx="3120249" cy="659271"/>
          </a:xfrm>
          <a:prstGeom prst="rect">
            <a:avLst/>
          </a:prstGeom>
        </p:spPr>
        <p:txBody>
          <a:bodyPr wrap="none" lIns="130046" tIns="65023" rIns="130046" bIns="65023" fromWordArt="1">
            <a:prstTxWarp prst="textPlain">
              <a:avLst>
                <a:gd name="adj" fmla="val 50000"/>
              </a:avLst>
            </a:prstTxWarp>
          </a:bodyPr>
          <a:lstStyle/>
          <a:p>
            <a:r>
              <a:rPr lang="zh-CN" altLang="en-US" sz="5100" kern="10" dirty="0">
                <a:ln w="635">
                  <a:solidFill>
                    <a:srgbClr val="333333"/>
                  </a:solidFill>
                  <a:round/>
                  <a:headEnd/>
                  <a:tailEnd type="none" w="sm" len="sm"/>
                </a:ln>
                <a:solidFill>
                  <a:srgbClr val="FF6600"/>
                </a:solidFill>
                <a:latin typeface="方正大黑简体"/>
                <a:ea typeface="方正大黑简体"/>
              </a:rPr>
              <a:t>典型密码算法</a:t>
            </a:r>
          </a:p>
        </p:txBody>
      </p:sp>
      <p:sp>
        <p:nvSpPr>
          <p:cNvPr id="21" name="AutoShape 92"/>
          <p:cNvSpPr>
            <a:spLocks/>
          </p:cNvSpPr>
          <p:nvPr/>
        </p:nvSpPr>
        <p:spPr bwMode="auto">
          <a:xfrm>
            <a:off x="2760185" y="2934323"/>
            <a:ext cx="541867" cy="3684693"/>
          </a:xfrm>
          <a:prstGeom prst="leftBrace">
            <a:avLst>
              <a:gd name="adj1" fmla="val 43319"/>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30046" tIns="65023" rIns="130046" bIns="65023" anchor="ctr"/>
          <a:lstStyle/>
          <a:p>
            <a:endParaRPr lang="zh-CN" altLang="en-US">
              <a:ea typeface="黑体" pitchFamily="49" charset="-122"/>
            </a:endParaRPr>
          </a:p>
        </p:txBody>
      </p:sp>
      <p:sp>
        <p:nvSpPr>
          <p:cNvPr id="22" name="AutoShape 92"/>
          <p:cNvSpPr>
            <a:spLocks/>
          </p:cNvSpPr>
          <p:nvPr/>
        </p:nvSpPr>
        <p:spPr bwMode="auto">
          <a:xfrm>
            <a:off x="4656719" y="2448072"/>
            <a:ext cx="541867" cy="1901753"/>
          </a:xfrm>
          <a:prstGeom prst="leftBrace">
            <a:avLst>
              <a:gd name="adj1" fmla="val 43319"/>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30046" tIns="65023" rIns="130046" bIns="65023" anchor="ctr"/>
          <a:lstStyle/>
          <a:p>
            <a:endParaRPr lang="zh-CN" altLang="en-US">
              <a:ea typeface="黑体" pitchFamily="49" charset="-122"/>
            </a:endParaRPr>
          </a:p>
        </p:txBody>
      </p:sp>
      <p:sp>
        <p:nvSpPr>
          <p:cNvPr id="23" name="AutoShape 92"/>
          <p:cNvSpPr>
            <a:spLocks/>
          </p:cNvSpPr>
          <p:nvPr/>
        </p:nvSpPr>
        <p:spPr bwMode="auto">
          <a:xfrm>
            <a:off x="4780534" y="5181888"/>
            <a:ext cx="541867" cy="1901753"/>
          </a:xfrm>
          <a:prstGeom prst="leftBrace">
            <a:avLst>
              <a:gd name="adj1" fmla="val 43319"/>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30046" tIns="65023" rIns="130046" bIns="65023" anchor="ctr"/>
          <a:lstStyle/>
          <a:p>
            <a:endParaRPr lang="zh-CN" altLang="en-US">
              <a:ea typeface="黑体" pitchFamily="49" charset="-122"/>
            </a:endParaRPr>
          </a:p>
        </p:txBody>
      </p:sp>
      <p:sp>
        <p:nvSpPr>
          <p:cNvPr id="24" name="AutoShape 92"/>
          <p:cNvSpPr>
            <a:spLocks/>
          </p:cNvSpPr>
          <p:nvPr/>
        </p:nvSpPr>
        <p:spPr bwMode="auto">
          <a:xfrm>
            <a:off x="2646317" y="7240100"/>
            <a:ext cx="541867" cy="1901753"/>
          </a:xfrm>
          <a:prstGeom prst="leftBrace">
            <a:avLst>
              <a:gd name="adj1" fmla="val 43319"/>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30046" tIns="65023" rIns="130046" bIns="65023" anchor="ctr"/>
          <a:lstStyle/>
          <a:p>
            <a:endParaRPr lang="zh-CN" altLang="en-US">
              <a:ea typeface="黑体" pitchFamily="49" charset="-122"/>
            </a:endParaRPr>
          </a:p>
        </p:txBody>
      </p:sp>
      <p:sp>
        <p:nvSpPr>
          <p:cNvPr id="25"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26"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27" name="组合 4"/>
          <p:cNvGrpSpPr>
            <a:grpSpLocks/>
          </p:cNvGrpSpPr>
          <p:nvPr/>
        </p:nvGrpSpPr>
        <p:grpSpPr bwMode="auto">
          <a:xfrm>
            <a:off x="8494634" y="129028"/>
            <a:ext cx="4344470" cy="589281"/>
            <a:chOff x="288838" y="21598"/>
            <a:chExt cx="4278985" cy="590400"/>
          </a:xfrm>
        </p:grpSpPr>
        <p:sp>
          <p:nvSpPr>
            <p:cNvPr id="28" name="圆角矩形 27"/>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9"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密码旁路分析相关基础</a:t>
              </a:r>
            </a:p>
          </p:txBody>
        </p:sp>
      </p:grpSp>
    </p:spTree>
    <p:extLst>
      <p:ext uri="{BB962C8B-B14F-4D97-AF65-F5344CB8AC3E}">
        <p14:creationId xmlns:p14="http://schemas.microsoft.com/office/powerpoint/2010/main" val="837378185"/>
      </p:ext>
    </p:extLst>
  </p:cSld>
  <p:clrMapOvr>
    <a:masterClrMapping/>
  </p:clrMapOvr>
  <p:transition>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内容占位符 2"/>
          <p:cNvSpPr txBox="1">
            <a:spLocks/>
          </p:cNvSpPr>
          <p:nvPr/>
        </p:nvSpPr>
        <p:spPr>
          <a:xfrm>
            <a:off x="926332" y="1660920"/>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41" name="AutoShape 5"/>
          <p:cNvSpPr>
            <a:spLocks noChangeArrowheads="1"/>
          </p:cNvSpPr>
          <p:nvPr/>
        </p:nvSpPr>
        <p:spPr bwMode="gray">
          <a:xfrm>
            <a:off x="1868656"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3.1 </a:t>
            </a:r>
            <a:r>
              <a:rPr lang="zh-CN" altLang="en-US" sz="2800" dirty="0">
                <a:solidFill>
                  <a:srgbClr val="000000"/>
                </a:solidFill>
                <a:latin typeface="华文中宋" pitchFamily="2" charset="-122"/>
                <a:ea typeface="华文中宋" pitchFamily="2" charset="-122"/>
              </a:rPr>
              <a:t>计时攻击原理与实例分析</a:t>
            </a:r>
          </a:p>
        </p:txBody>
      </p:sp>
      <p:sp>
        <p:nvSpPr>
          <p:cNvPr id="42"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43"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44" name="组合 4"/>
          <p:cNvGrpSpPr>
            <a:grpSpLocks/>
          </p:cNvGrpSpPr>
          <p:nvPr/>
        </p:nvGrpSpPr>
        <p:grpSpPr bwMode="auto">
          <a:xfrm>
            <a:off x="8494634" y="129028"/>
            <a:ext cx="4344470" cy="589281"/>
            <a:chOff x="288838" y="21598"/>
            <a:chExt cx="4278985" cy="590400"/>
          </a:xfrm>
        </p:grpSpPr>
        <p:sp>
          <p:nvSpPr>
            <p:cNvPr id="45" name="圆角矩形 44"/>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6"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47" name="矩形 3"/>
          <p:cNvSpPr>
            <a:spLocks noChangeArrowheads="1"/>
          </p:cNvSpPr>
          <p:nvPr/>
        </p:nvSpPr>
        <p:spPr bwMode="auto">
          <a:xfrm>
            <a:off x="5062240" y="1720327"/>
            <a:ext cx="722893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、基于乘法运算时间差异的</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密钥攻击</a:t>
            </a:r>
            <a:endParaRPr lang="zh-CN" altLang="en-US" dirty="0">
              <a:latin typeface="华文中宋" pitchFamily="2" charset="-122"/>
              <a:ea typeface="华文中宋" pitchFamily="2" charset="-122"/>
            </a:endParaRPr>
          </a:p>
        </p:txBody>
      </p:sp>
      <p:sp>
        <p:nvSpPr>
          <p:cNvPr id="2" name="矩形 1"/>
          <p:cNvSpPr/>
          <p:nvPr/>
        </p:nvSpPr>
        <p:spPr>
          <a:xfrm>
            <a:off x="907456" y="3724672"/>
            <a:ext cx="12097344" cy="4893647"/>
          </a:xfrm>
          <a:prstGeom prst="rect">
            <a:avLst/>
          </a:prstGeom>
        </p:spPr>
        <p:txBody>
          <a:bodyPr wrap="square">
            <a:spAutoFit/>
          </a:bodyPr>
          <a:lstStyle/>
          <a:p>
            <a:pPr>
              <a:lnSpc>
                <a:spcPct val="150000"/>
              </a:lnSpc>
            </a:pPr>
            <a:r>
              <a:rPr lang="en-US" altLang="zh-CN" i="1" dirty="0" err="1">
                <a:latin typeface="Times New Roman" pitchFamily="18" charset="0"/>
                <a:ea typeface="华文中宋" pitchFamily="2" charset="-122"/>
                <a:cs typeface="Times New Roman" pitchFamily="18" charset="0"/>
              </a:rPr>
              <a:t>p</a:t>
            </a:r>
            <a:r>
              <a:rPr lang="en-US" altLang="zh-CN" dirty="0" err="1">
                <a:latin typeface="Times New Roman" pitchFamily="18" charset="0"/>
                <a:ea typeface="华文中宋" pitchFamily="2" charset="-122"/>
                <a:cs typeface="Times New Roman" pitchFamily="18" charset="0"/>
              </a:rPr>
              <a:t>,</a:t>
            </a:r>
            <a:r>
              <a:rPr lang="en-US" altLang="zh-CN" i="1" dirty="0" err="1">
                <a:latin typeface="Times New Roman" pitchFamily="18" charset="0"/>
                <a:ea typeface="华文中宋" pitchFamily="2" charset="-122"/>
                <a:cs typeface="Times New Roman" pitchFamily="18" charset="0"/>
              </a:rPr>
              <a:t>k</a:t>
            </a:r>
            <a:r>
              <a:rPr lang="en-US" altLang="zh-CN" dirty="0" err="1">
                <a:latin typeface="Times New Roman" pitchFamily="18" charset="0"/>
                <a:ea typeface="华文中宋" pitchFamily="2" charset="-122"/>
                <a:cs typeface="Times New Roman" pitchFamily="18" charset="0"/>
              </a:rPr>
              <a:t>,</a:t>
            </a:r>
            <a:r>
              <a:rPr lang="en-US" altLang="zh-CN" i="1" dirty="0" err="1">
                <a:latin typeface="Times New Roman" pitchFamily="18" charset="0"/>
                <a:ea typeface="华文中宋" pitchFamily="2" charset="-122"/>
                <a:cs typeface="Times New Roman" pitchFamily="18" charset="0"/>
              </a:rPr>
              <a:t>x</a:t>
            </a:r>
            <a:r>
              <a:rPr lang="en-US" altLang="zh-CN" i="1" dirty="0">
                <a:latin typeface="Times New Roman" pitchFamily="18" charset="0"/>
                <a:ea typeface="华文中宋" pitchFamily="2" charset="-122"/>
                <a:cs typeface="Times New Roman" pitchFamily="18" charset="0"/>
              </a:rPr>
              <a:t> </a:t>
            </a:r>
            <a:r>
              <a:rPr lang="zh-CN" altLang="en-US" dirty="0">
                <a:latin typeface="Times New Roman" pitchFamily="18" charset="0"/>
                <a:ea typeface="华文中宋" pitchFamily="2" charset="-122"/>
                <a:cs typeface="Times New Roman" pitchFamily="18" charset="0"/>
              </a:rPr>
              <a:t>分别表示明文、密钥、查</a:t>
            </a:r>
            <a:r>
              <a:rPr lang="en-US" altLang="zh-CN" dirty="0">
                <a:latin typeface="Times New Roman" pitchFamily="18" charset="0"/>
                <a:ea typeface="华文中宋" pitchFamily="2" charset="-122"/>
                <a:cs typeface="Times New Roman" pitchFamily="18" charset="0"/>
              </a:rPr>
              <a:t>S</a:t>
            </a:r>
            <a:r>
              <a:rPr lang="zh-CN" altLang="en-US" dirty="0">
                <a:latin typeface="Times New Roman" pitchFamily="18" charset="0"/>
                <a:ea typeface="华文中宋" pitchFamily="2" charset="-122"/>
                <a:cs typeface="Times New Roman" pitchFamily="18" charset="0"/>
              </a:rPr>
              <a:t>盒结果，攻击</a:t>
            </a:r>
            <a:r>
              <a:rPr lang="en-US" altLang="zh-CN" i="1" dirty="0">
                <a:latin typeface="Times New Roman" pitchFamily="18" charset="0"/>
                <a:ea typeface="华文中宋" pitchFamily="2" charset="-122"/>
                <a:cs typeface="Times New Roman" pitchFamily="18" charset="0"/>
              </a:rPr>
              <a:t>k</a:t>
            </a:r>
            <a:r>
              <a:rPr lang="zh-CN" altLang="en-US" dirty="0">
                <a:latin typeface="Times New Roman" pitchFamily="18" charset="0"/>
                <a:ea typeface="华文中宋" pitchFamily="2" charset="-122"/>
                <a:cs typeface="Times New Roman" pitchFamily="18" charset="0"/>
              </a:rPr>
              <a:t>过程如下：</a:t>
            </a:r>
          </a:p>
          <a:p>
            <a:pPr>
              <a:lnSpc>
                <a:spcPct val="150000"/>
              </a:lnSpc>
            </a:pPr>
            <a:r>
              <a:rPr lang="en-US" altLang="zh-CN" dirty="0">
                <a:latin typeface="Times New Roman" pitchFamily="18" charset="0"/>
                <a:ea typeface="华文中宋" pitchFamily="2" charset="-122"/>
                <a:cs typeface="Times New Roman" pitchFamily="18" charset="0"/>
              </a:rPr>
              <a:t>1</a:t>
            </a:r>
            <a:r>
              <a:rPr lang="zh-CN" altLang="en-US" dirty="0">
                <a:latin typeface="Times New Roman" pitchFamily="18" charset="0"/>
                <a:ea typeface="华文中宋" pitchFamily="2" charset="-122"/>
                <a:cs typeface="Times New Roman" pitchFamily="18" charset="0"/>
              </a:rPr>
              <a:t>．产生随机明文，执行加密，并采集加密执行时间；</a:t>
            </a:r>
          </a:p>
          <a:p>
            <a:pPr>
              <a:lnSpc>
                <a:spcPct val="150000"/>
              </a:lnSpc>
            </a:pPr>
            <a:r>
              <a:rPr lang="en-US" altLang="zh-CN" dirty="0">
                <a:latin typeface="Times New Roman" pitchFamily="18" charset="0"/>
                <a:ea typeface="华文中宋" pitchFamily="2" charset="-122"/>
                <a:cs typeface="Times New Roman" pitchFamily="18" charset="0"/>
              </a:rPr>
              <a:t>2</a:t>
            </a:r>
            <a:r>
              <a:rPr lang="zh-CN" altLang="en-US" dirty="0">
                <a:latin typeface="Times New Roman" pitchFamily="18" charset="0"/>
                <a:ea typeface="华文中宋" pitchFamily="2" charset="-122"/>
                <a:cs typeface="Times New Roman" pitchFamily="18" charset="0"/>
              </a:rPr>
              <a:t>．攻击者穷举</a:t>
            </a:r>
            <a:r>
              <a:rPr lang="en-US" altLang="zh-CN" dirty="0">
                <a:latin typeface="Times New Roman" pitchFamily="18" charset="0"/>
                <a:ea typeface="华文中宋" pitchFamily="2" charset="-122"/>
                <a:cs typeface="Times New Roman" pitchFamily="18" charset="0"/>
              </a:rPr>
              <a:t>k</a:t>
            </a:r>
            <a:r>
              <a:rPr lang="zh-CN" altLang="en-US" dirty="0">
                <a:latin typeface="Times New Roman" pitchFamily="18" charset="0"/>
                <a:ea typeface="华文中宋" pitchFamily="2" charset="-122"/>
                <a:cs typeface="Times New Roman" pitchFamily="18" charset="0"/>
              </a:rPr>
              <a:t>，计算出所有明文对应的</a:t>
            </a:r>
            <a:r>
              <a:rPr lang="en-US" altLang="zh-CN" dirty="0">
                <a:latin typeface="Times New Roman" pitchFamily="18" charset="0"/>
                <a:ea typeface="华文中宋" pitchFamily="2" charset="-122"/>
                <a:cs typeface="Times New Roman" pitchFamily="18" charset="0"/>
              </a:rPr>
              <a:t>x</a:t>
            </a:r>
            <a:r>
              <a:rPr lang="zh-CN" altLang="en-US" dirty="0">
                <a:latin typeface="Times New Roman" pitchFamily="18" charset="0"/>
                <a:ea typeface="华文中宋" pitchFamily="2" charset="-122"/>
                <a:cs typeface="Times New Roman" pitchFamily="18" charset="0"/>
              </a:rPr>
              <a:t>值，然后对所有</a:t>
            </a:r>
            <a:r>
              <a:rPr lang="en-US" altLang="zh-CN" dirty="0">
                <a:latin typeface="Times New Roman" pitchFamily="18" charset="0"/>
                <a:ea typeface="华文中宋" pitchFamily="2" charset="-122"/>
                <a:cs typeface="Times New Roman" pitchFamily="18" charset="0"/>
              </a:rPr>
              <a:t>x</a:t>
            </a:r>
            <a:r>
              <a:rPr lang="zh-CN" altLang="en-US" dirty="0">
                <a:latin typeface="Times New Roman" pitchFamily="18" charset="0"/>
                <a:ea typeface="华文中宋" pitchFamily="2" charset="-122"/>
                <a:cs typeface="Times New Roman" pitchFamily="18" charset="0"/>
              </a:rPr>
              <a:t>左移一位，将最高位为</a:t>
            </a:r>
            <a:r>
              <a:rPr lang="en-US" altLang="zh-CN" dirty="0">
                <a:latin typeface="Times New Roman" pitchFamily="18" charset="0"/>
                <a:ea typeface="华文中宋" pitchFamily="2" charset="-122"/>
                <a:cs typeface="Times New Roman" pitchFamily="18" charset="0"/>
              </a:rPr>
              <a:t>1</a:t>
            </a:r>
            <a:r>
              <a:rPr lang="zh-CN" altLang="en-US" dirty="0">
                <a:latin typeface="Times New Roman" pitchFamily="18" charset="0"/>
                <a:ea typeface="华文中宋" pitchFamily="2" charset="-122"/>
                <a:cs typeface="Times New Roman" pitchFamily="18" charset="0"/>
              </a:rPr>
              <a:t>和</a:t>
            </a:r>
            <a:r>
              <a:rPr lang="en-US" altLang="zh-CN" dirty="0">
                <a:latin typeface="Times New Roman" pitchFamily="18" charset="0"/>
                <a:ea typeface="华文中宋" pitchFamily="2" charset="-122"/>
                <a:cs typeface="Times New Roman" pitchFamily="18" charset="0"/>
              </a:rPr>
              <a:t>0</a:t>
            </a:r>
            <a:r>
              <a:rPr lang="zh-CN" altLang="en-US" dirty="0">
                <a:latin typeface="Times New Roman" pitchFamily="18" charset="0"/>
                <a:ea typeface="华文中宋" pitchFamily="2" charset="-122"/>
                <a:cs typeface="Times New Roman" pitchFamily="18" charset="0"/>
              </a:rPr>
              <a:t>对应的明文</a:t>
            </a:r>
            <a:r>
              <a:rPr lang="en-US" altLang="zh-CN" i="1" dirty="0">
                <a:latin typeface="Times New Roman" pitchFamily="18" charset="0"/>
                <a:ea typeface="华文中宋" pitchFamily="2" charset="-122"/>
                <a:cs typeface="Times New Roman" pitchFamily="18" charset="0"/>
              </a:rPr>
              <a:t>p</a:t>
            </a:r>
            <a:r>
              <a:rPr lang="zh-CN" altLang="en-US" dirty="0">
                <a:latin typeface="Times New Roman" pitchFamily="18" charset="0"/>
                <a:ea typeface="华文中宋" pitchFamily="2" charset="-122"/>
                <a:cs typeface="Times New Roman" pitchFamily="18" charset="0"/>
              </a:rPr>
              <a:t>分别划为一个聚类，分别计算两个聚类对应的加密平均时间，然后得出二者之差；</a:t>
            </a:r>
          </a:p>
          <a:p>
            <a:pPr>
              <a:lnSpc>
                <a:spcPct val="150000"/>
              </a:lnSpc>
            </a:pPr>
            <a:r>
              <a:rPr lang="en-US" altLang="zh-CN" dirty="0">
                <a:latin typeface="Times New Roman" pitchFamily="18" charset="0"/>
                <a:ea typeface="华文中宋" pitchFamily="2" charset="-122"/>
                <a:cs typeface="Times New Roman" pitchFamily="18" charset="0"/>
              </a:rPr>
              <a:t>3</a:t>
            </a:r>
            <a:r>
              <a:rPr lang="zh-CN" altLang="en-US" dirty="0">
                <a:latin typeface="Times New Roman" pitchFamily="18" charset="0"/>
                <a:ea typeface="华文中宋" pitchFamily="2" charset="-122"/>
                <a:cs typeface="Times New Roman" pitchFamily="18" charset="0"/>
              </a:rPr>
              <a:t>．对于正确的</a:t>
            </a:r>
            <a:r>
              <a:rPr lang="en-US" altLang="zh-CN" i="1" dirty="0">
                <a:latin typeface="Times New Roman" pitchFamily="18" charset="0"/>
                <a:ea typeface="华文中宋" pitchFamily="2" charset="-122"/>
                <a:cs typeface="Times New Roman" pitchFamily="18" charset="0"/>
              </a:rPr>
              <a:t>k</a:t>
            </a:r>
            <a:r>
              <a:rPr lang="zh-CN" altLang="en-US" dirty="0">
                <a:latin typeface="Times New Roman" pitchFamily="18" charset="0"/>
                <a:ea typeface="华文中宋" pitchFamily="2" charset="-122"/>
                <a:cs typeface="Times New Roman" pitchFamily="18" charset="0"/>
              </a:rPr>
              <a:t>猜测，因为最高位为</a:t>
            </a:r>
            <a:r>
              <a:rPr lang="en-US" altLang="zh-CN" dirty="0">
                <a:latin typeface="Times New Roman" pitchFamily="18" charset="0"/>
                <a:ea typeface="华文中宋" pitchFamily="2" charset="-122"/>
                <a:cs typeface="Times New Roman" pitchFamily="18" charset="0"/>
              </a:rPr>
              <a:t>1</a:t>
            </a:r>
            <a:r>
              <a:rPr lang="zh-CN" altLang="en-US" dirty="0">
                <a:latin typeface="Times New Roman" pitchFamily="18" charset="0"/>
                <a:ea typeface="华文中宋" pitchFamily="2" charset="-122"/>
                <a:cs typeface="Times New Roman" pitchFamily="18" charset="0"/>
              </a:rPr>
              <a:t>对应的加密时间总是大于为</a:t>
            </a:r>
            <a:r>
              <a:rPr lang="en-US" altLang="zh-CN" dirty="0">
                <a:latin typeface="Times New Roman" pitchFamily="18" charset="0"/>
                <a:ea typeface="华文中宋" pitchFamily="2" charset="-122"/>
                <a:cs typeface="Times New Roman" pitchFamily="18" charset="0"/>
              </a:rPr>
              <a:t>0</a:t>
            </a:r>
            <a:r>
              <a:rPr lang="zh-CN" altLang="en-US" dirty="0">
                <a:latin typeface="Times New Roman" pitchFamily="18" charset="0"/>
                <a:ea typeface="华文中宋" pitchFamily="2" charset="-122"/>
                <a:cs typeface="Times New Roman" pitchFamily="18" charset="0"/>
              </a:rPr>
              <a:t>的加密时间，则对应的聚类平均加密时间差应该较大；对于错误的</a:t>
            </a:r>
            <a:r>
              <a:rPr lang="en-US" altLang="zh-CN" i="1" dirty="0">
                <a:latin typeface="Times New Roman" pitchFamily="18" charset="0"/>
                <a:ea typeface="华文中宋" pitchFamily="2" charset="-122"/>
                <a:cs typeface="Times New Roman" pitchFamily="18" charset="0"/>
              </a:rPr>
              <a:t>k</a:t>
            </a:r>
            <a:r>
              <a:rPr lang="zh-CN" altLang="en-US" dirty="0">
                <a:latin typeface="Times New Roman" pitchFamily="18" charset="0"/>
                <a:ea typeface="华文中宋" pitchFamily="2" charset="-122"/>
                <a:cs typeface="Times New Roman" pitchFamily="18" charset="0"/>
              </a:rPr>
              <a:t>猜测，</a:t>
            </a:r>
            <a:r>
              <a:rPr lang="en-US" altLang="zh-CN" i="1" dirty="0">
                <a:latin typeface="Times New Roman" pitchFamily="18" charset="0"/>
                <a:ea typeface="华文中宋" pitchFamily="2" charset="-122"/>
                <a:cs typeface="Times New Roman" pitchFamily="18" charset="0"/>
              </a:rPr>
              <a:t>x</a:t>
            </a:r>
            <a:r>
              <a:rPr lang="zh-CN" altLang="en-US" dirty="0">
                <a:latin typeface="Times New Roman" pitchFamily="18" charset="0"/>
                <a:ea typeface="华文中宋" pitchFamily="2" charset="-122"/>
                <a:cs typeface="Times New Roman" pitchFamily="18" charset="0"/>
              </a:rPr>
              <a:t>左移后最高位对</a:t>
            </a:r>
            <a:r>
              <a:rPr lang="en-US" altLang="zh-CN" i="1" dirty="0">
                <a:latin typeface="Times New Roman" pitchFamily="18" charset="0"/>
                <a:ea typeface="华文中宋" pitchFamily="2" charset="-122"/>
                <a:cs typeface="Times New Roman" pitchFamily="18" charset="0"/>
              </a:rPr>
              <a:t>p</a:t>
            </a:r>
            <a:r>
              <a:rPr lang="zh-CN" altLang="en-US" dirty="0">
                <a:latin typeface="Times New Roman" pitchFamily="18" charset="0"/>
                <a:ea typeface="华文中宋" pitchFamily="2" charset="-122"/>
                <a:cs typeface="Times New Roman" pitchFamily="18" charset="0"/>
              </a:rPr>
              <a:t>的划分是随机的，则聚类平均加密时间差应该趋近于</a:t>
            </a:r>
            <a:r>
              <a:rPr lang="en-US" altLang="zh-CN" dirty="0">
                <a:latin typeface="Times New Roman" pitchFamily="18" charset="0"/>
                <a:ea typeface="华文中宋" pitchFamily="2" charset="-122"/>
                <a:cs typeface="Times New Roman" pitchFamily="18" charset="0"/>
              </a:rPr>
              <a:t>0</a:t>
            </a:r>
            <a:r>
              <a:rPr lang="zh-CN" altLang="en-US" dirty="0">
                <a:latin typeface="Times New Roman" pitchFamily="18" charset="0"/>
                <a:ea typeface="华文中宋" pitchFamily="2" charset="-122"/>
                <a:cs typeface="Times New Roman" pitchFamily="18" charset="0"/>
              </a:rPr>
              <a:t>。</a:t>
            </a:r>
          </a:p>
        </p:txBody>
      </p:sp>
      <p:graphicFrame>
        <p:nvGraphicFramePr>
          <p:cNvPr id="5" name="对象 4"/>
          <p:cNvGraphicFramePr>
            <a:graphicFrameLocks noChangeAspect="1"/>
          </p:cNvGraphicFramePr>
          <p:nvPr>
            <p:extLst>
              <p:ext uri="{D42A27DB-BD31-4B8C-83A1-F6EECF244321}">
                <p14:modId xmlns:p14="http://schemas.microsoft.com/office/powerpoint/2010/main" val="428665370"/>
              </p:ext>
            </p:extLst>
          </p:nvPr>
        </p:nvGraphicFramePr>
        <p:xfrm>
          <a:off x="3838104" y="2500536"/>
          <a:ext cx="5243780" cy="1152127"/>
        </p:xfrm>
        <a:graphic>
          <a:graphicData uri="http://schemas.openxmlformats.org/presentationml/2006/ole">
            <mc:AlternateContent xmlns:mc="http://schemas.openxmlformats.org/markup-compatibility/2006">
              <mc:Choice xmlns:v="urn:schemas-microsoft-com:vml" Requires="v">
                <p:oleObj spid="_x0000_s8194" name="Visio" r:id="rId3" imgW="1519497" imgH="469414" progId="Visio.Drawing.11">
                  <p:embed/>
                </p:oleObj>
              </mc:Choice>
              <mc:Fallback>
                <p:oleObj name="Visio" r:id="rId3" imgW="1519497" imgH="469414" progId="Visio.Drawing.11">
                  <p:embed/>
                  <p:pic>
                    <p:nvPicPr>
                      <p:cNvPr id="5" name="对象 4"/>
                      <p:cNvPicPr/>
                      <p:nvPr/>
                    </p:nvPicPr>
                    <p:blipFill>
                      <a:blip r:embed="rId4"/>
                      <a:stretch>
                        <a:fillRect/>
                      </a:stretch>
                    </p:blipFill>
                    <p:spPr>
                      <a:xfrm>
                        <a:off x="3838104" y="2500536"/>
                        <a:ext cx="5243780" cy="1152127"/>
                      </a:xfrm>
                      <a:prstGeom prst="rect">
                        <a:avLst/>
                      </a:prstGeom>
                    </p:spPr>
                  </p:pic>
                </p:oleObj>
              </mc:Fallback>
            </mc:AlternateContent>
          </a:graphicData>
        </a:graphic>
      </p:graphicFrame>
    </p:spTree>
    <p:extLst>
      <p:ext uri="{BB962C8B-B14F-4D97-AF65-F5344CB8AC3E}">
        <p14:creationId xmlns:p14="http://schemas.microsoft.com/office/powerpoint/2010/main" val="789778852"/>
      </p:ext>
    </p:extLst>
  </p:cSld>
  <p:clrMapOvr>
    <a:masterClrMapping/>
  </p:clrMapOvr>
  <p:transition>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内容占位符 2"/>
          <p:cNvSpPr txBox="1">
            <a:spLocks/>
          </p:cNvSpPr>
          <p:nvPr/>
        </p:nvSpPr>
        <p:spPr>
          <a:xfrm>
            <a:off x="926332" y="1660920"/>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41" name="AutoShape 5"/>
          <p:cNvSpPr>
            <a:spLocks noChangeArrowheads="1"/>
          </p:cNvSpPr>
          <p:nvPr/>
        </p:nvSpPr>
        <p:spPr bwMode="gray">
          <a:xfrm>
            <a:off x="1868656"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3.1 </a:t>
            </a:r>
            <a:r>
              <a:rPr lang="zh-CN" altLang="en-US" sz="2800" dirty="0">
                <a:solidFill>
                  <a:srgbClr val="000000"/>
                </a:solidFill>
                <a:latin typeface="华文中宋" pitchFamily="2" charset="-122"/>
                <a:ea typeface="华文中宋" pitchFamily="2" charset="-122"/>
              </a:rPr>
              <a:t>计时攻击原理与实例分析</a:t>
            </a:r>
          </a:p>
        </p:txBody>
      </p:sp>
      <p:sp>
        <p:nvSpPr>
          <p:cNvPr id="42"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43"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44" name="组合 4"/>
          <p:cNvGrpSpPr>
            <a:grpSpLocks/>
          </p:cNvGrpSpPr>
          <p:nvPr/>
        </p:nvGrpSpPr>
        <p:grpSpPr bwMode="auto">
          <a:xfrm>
            <a:off x="8494634" y="129028"/>
            <a:ext cx="4344470" cy="589281"/>
            <a:chOff x="288838" y="21598"/>
            <a:chExt cx="4278985" cy="590400"/>
          </a:xfrm>
        </p:grpSpPr>
        <p:sp>
          <p:nvSpPr>
            <p:cNvPr id="45" name="圆角矩形 44"/>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6"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47" name="矩形 3"/>
          <p:cNvSpPr>
            <a:spLocks noChangeArrowheads="1"/>
          </p:cNvSpPr>
          <p:nvPr/>
        </p:nvSpPr>
        <p:spPr bwMode="auto">
          <a:xfrm>
            <a:off x="5062240" y="1720327"/>
            <a:ext cx="722893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、基于乘法运算时间差异的</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密钥攻击</a:t>
            </a:r>
            <a:endParaRPr lang="zh-CN" altLang="en-US" dirty="0">
              <a:latin typeface="华文中宋" pitchFamily="2" charset="-122"/>
              <a:ea typeface="华文中宋" pitchFamily="2"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049745656"/>
              </p:ext>
            </p:extLst>
          </p:nvPr>
        </p:nvGraphicFramePr>
        <p:xfrm>
          <a:off x="3838104" y="2500536"/>
          <a:ext cx="5243780" cy="1152127"/>
        </p:xfrm>
        <a:graphic>
          <a:graphicData uri="http://schemas.openxmlformats.org/presentationml/2006/ole">
            <mc:AlternateContent xmlns:mc="http://schemas.openxmlformats.org/markup-compatibility/2006">
              <mc:Choice xmlns:v="urn:schemas-microsoft-com:vml" Requires="v">
                <p:oleObj spid="_x0000_s9218" name="Visio" r:id="rId3" imgW="1519497" imgH="469414" progId="Visio.Drawing.11">
                  <p:embed/>
                </p:oleObj>
              </mc:Choice>
              <mc:Fallback>
                <p:oleObj name="Visio" r:id="rId3" imgW="1519497" imgH="469414" progId="Visio.Drawing.11">
                  <p:embed/>
                  <p:pic>
                    <p:nvPicPr>
                      <p:cNvPr id="5" name="对象 4"/>
                      <p:cNvPicPr/>
                      <p:nvPr/>
                    </p:nvPicPr>
                    <p:blipFill>
                      <a:blip r:embed="rId4"/>
                      <a:stretch>
                        <a:fillRect/>
                      </a:stretch>
                    </p:blipFill>
                    <p:spPr>
                      <a:xfrm>
                        <a:off x="3838104" y="2500536"/>
                        <a:ext cx="5243780" cy="1152127"/>
                      </a:xfrm>
                      <a:prstGeom prst="rect">
                        <a:avLst/>
                      </a:prstGeom>
                    </p:spPr>
                  </p:pic>
                </p:oleObj>
              </mc:Fallback>
            </mc:AlternateContent>
          </a:graphicData>
        </a:graphic>
      </p:graphicFrame>
      <p:pic>
        <p:nvPicPr>
          <p:cNvPr id="12" name="图片框 1315"/>
          <p:cNvPicPr/>
          <p:nvPr/>
        </p:nvPicPr>
        <p:blipFill>
          <a:blip r:embed="rId5">
            <a:grayscl/>
            <a:extLst>
              <a:ext uri="{28A0092B-C50C-407E-A947-70E740481C1C}">
                <a14:useLocalDpi xmlns:a14="http://schemas.microsoft.com/office/drawing/2010/main" val="0"/>
              </a:ext>
            </a:extLst>
          </a:blip>
          <a:srcRect/>
          <a:stretch>
            <a:fillRect/>
          </a:stretch>
        </p:blipFill>
        <p:spPr bwMode="auto">
          <a:xfrm>
            <a:off x="3029677" y="4491348"/>
            <a:ext cx="6616818" cy="3871665"/>
          </a:xfrm>
          <a:prstGeom prst="rect">
            <a:avLst/>
          </a:prstGeom>
          <a:noFill/>
          <a:ln>
            <a:noFill/>
          </a:ln>
        </p:spPr>
      </p:pic>
      <p:sp>
        <p:nvSpPr>
          <p:cNvPr id="13" name="矩形 17"/>
          <p:cNvSpPr>
            <a:spLocks noChangeArrowheads="1"/>
          </p:cNvSpPr>
          <p:nvPr/>
        </p:nvSpPr>
        <p:spPr bwMode="auto">
          <a:xfrm>
            <a:off x="1144086" y="8377822"/>
            <a:ext cx="1126564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p>
            <a:pPr algn="ctr"/>
            <a:r>
              <a:rPr lang="zh-CN" altLang="en-US" dirty="0">
                <a:solidFill>
                  <a:srgbClr val="FF0000"/>
                </a:solidFill>
                <a:latin typeface="华文中宋" pitchFamily="2" charset="-122"/>
                <a:ea typeface="华文中宋" pitchFamily="2" charset="-122"/>
              </a:rPr>
              <a:t>对于一个密钥字节攻击，正确的密钥字节猜测对应的平均加密机器周期长。</a:t>
            </a:r>
          </a:p>
        </p:txBody>
      </p:sp>
      <p:sp>
        <p:nvSpPr>
          <p:cNvPr id="3" name="矩形 2"/>
          <p:cNvSpPr/>
          <p:nvPr/>
        </p:nvSpPr>
        <p:spPr>
          <a:xfrm>
            <a:off x="1581751" y="3851604"/>
            <a:ext cx="9512669" cy="492443"/>
          </a:xfrm>
          <a:prstGeom prst="rect">
            <a:avLst/>
          </a:prstGeom>
        </p:spPr>
        <p:txBody>
          <a:bodyPr wrap="square">
            <a:spAutoFit/>
          </a:bodyPr>
          <a:lstStyle/>
          <a:p>
            <a:r>
              <a:rPr lang="en-US" altLang="zh-CN" dirty="0">
                <a:latin typeface="华文中宋" pitchFamily="2" charset="-122"/>
                <a:ea typeface="华文中宋" pitchFamily="2" charset="-122"/>
              </a:rPr>
              <a:t>NIST</a:t>
            </a:r>
            <a:r>
              <a:rPr lang="zh-CN" altLang="en-US" dirty="0">
                <a:latin typeface="华文中宋" pitchFamily="2" charset="-122"/>
                <a:ea typeface="华文中宋" pitchFamily="2" charset="-122"/>
              </a:rPr>
              <a:t>颁布在</a:t>
            </a:r>
            <a:r>
              <a:rPr lang="en-US" altLang="zh-CN" dirty="0">
                <a:latin typeface="华文中宋" pitchFamily="2" charset="-122"/>
                <a:ea typeface="华文中宋" pitchFamily="2" charset="-122"/>
              </a:rPr>
              <a:t>FIPS–197</a:t>
            </a:r>
            <a:r>
              <a:rPr lang="zh-CN" altLang="en-US" dirty="0">
                <a:latin typeface="华文中宋" pitchFamily="2" charset="-122"/>
                <a:ea typeface="华文中宋" pitchFamily="2" charset="-122"/>
              </a:rPr>
              <a:t>上的</a:t>
            </a:r>
            <a:r>
              <a:rPr lang="en-US" altLang="zh-CN" dirty="0">
                <a:latin typeface="华文中宋" pitchFamily="2" charset="-122"/>
                <a:ea typeface="华文中宋" pitchFamily="2" charset="-122"/>
              </a:rPr>
              <a:t>AES</a:t>
            </a:r>
            <a:r>
              <a:rPr lang="zh-CN" altLang="en-US" dirty="0">
                <a:latin typeface="华文中宋" pitchFamily="2" charset="-122"/>
                <a:ea typeface="华文中宋" pitchFamily="2" charset="-122"/>
              </a:rPr>
              <a:t>算法在</a:t>
            </a:r>
            <a:r>
              <a:rPr lang="en-US" altLang="zh-CN" dirty="0">
                <a:latin typeface="华文中宋" pitchFamily="2" charset="-122"/>
                <a:ea typeface="华文中宋" pitchFamily="2" charset="-122"/>
              </a:rPr>
              <a:t>8051</a:t>
            </a:r>
            <a:r>
              <a:rPr lang="zh-CN" altLang="en-US" dirty="0">
                <a:latin typeface="华文中宋" pitchFamily="2" charset="-122"/>
                <a:ea typeface="华文中宋" pitchFamily="2" charset="-122"/>
              </a:rPr>
              <a:t>单片机上的实现</a:t>
            </a:r>
          </a:p>
        </p:txBody>
      </p:sp>
    </p:spTree>
    <p:extLst>
      <p:ext uri="{BB962C8B-B14F-4D97-AF65-F5344CB8AC3E}">
        <p14:creationId xmlns:p14="http://schemas.microsoft.com/office/powerpoint/2010/main" val="3795626957"/>
      </p:ext>
    </p:extLst>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内容占位符 2"/>
          <p:cNvSpPr txBox="1">
            <a:spLocks/>
          </p:cNvSpPr>
          <p:nvPr/>
        </p:nvSpPr>
        <p:spPr>
          <a:xfrm>
            <a:off x="4917448" y="1660920"/>
            <a:ext cx="4393263"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5</a:t>
            </a:r>
            <a:r>
              <a:rPr lang="zh-CN" altLang="en-US" kern="0" dirty="0">
                <a:solidFill>
                  <a:srgbClr val="3333FF"/>
                </a:solidFill>
                <a:latin typeface="华文中宋" pitchFamily="2" charset="-122"/>
                <a:ea typeface="华文中宋" pitchFamily="2" charset="-122"/>
              </a:rPr>
              <a:t>）攻击总结</a:t>
            </a:r>
          </a:p>
        </p:txBody>
      </p:sp>
      <p:sp>
        <p:nvSpPr>
          <p:cNvPr id="16" name="AutoShape 5"/>
          <p:cNvSpPr>
            <a:spLocks noChangeArrowheads="1"/>
          </p:cNvSpPr>
          <p:nvPr/>
        </p:nvSpPr>
        <p:spPr bwMode="gray">
          <a:xfrm>
            <a:off x="1868656"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3.1 </a:t>
            </a:r>
            <a:r>
              <a:rPr lang="zh-CN" altLang="en-US" sz="2800" dirty="0">
                <a:solidFill>
                  <a:srgbClr val="000000"/>
                </a:solidFill>
                <a:latin typeface="华文中宋" pitchFamily="2" charset="-122"/>
                <a:ea typeface="华文中宋" pitchFamily="2" charset="-122"/>
              </a:rPr>
              <a:t>计时攻击原理与实例分析</a:t>
            </a:r>
          </a:p>
        </p:txBody>
      </p:sp>
      <p:sp>
        <p:nvSpPr>
          <p:cNvPr id="17"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8"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9" name="组合 4"/>
          <p:cNvGrpSpPr>
            <a:grpSpLocks/>
          </p:cNvGrpSpPr>
          <p:nvPr/>
        </p:nvGrpSpPr>
        <p:grpSpPr bwMode="auto">
          <a:xfrm>
            <a:off x="8494634" y="129028"/>
            <a:ext cx="4344470" cy="589281"/>
            <a:chOff x="288838" y="21598"/>
            <a:chExt cx="4278985" cy="590400"/>
          </a:xfrm>
        </p:grpSpPr>
        <p:sp>
          <p:nvSpPr>
            <p:cNvPr id="20" name="圆角矩形 19"/>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1"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aphicFrame>
        <p:nvGraphicFramePr>
          <p:cNvPr id="9" name="图示 8"/>
          <p:cNvGraphicFramePr/>
          <p:nvPr>
            <p:extLst>
              <p:ext uri="{D42A27DB-BD31-4B8C-83A1-F6EECF244321}">
                <p14:modId xmlns:p14="http://schemas.microsoft.com/office/powerpoint/2010/main" val="1242236728"/>
              </p:ext>
            </p:extLst>
          </p:nvPr>
        </p:nvGraphicFramePr>
        <p:xfrm>
          <a:off x="1461840" y="2860576"/>
          <a:ext cx="11204254" cy="5688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5080630"/>
      </p:ext>
    </p:extLst>
  </p:cSld>
  <p:clrMapOvr>
    <a:masterClrMapping/>
  </p:clrMapOvr>
  <p:transition>
    <p:randomBa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25767" y="3077623"/>
            <a:ext cx="6380663" cy="457845"/>
            <a:chOff x="3366568" y="2219772"/>
            <a:chExt cx="4513263" cy="323850"/>
          </a:xfrm>
        </p:grpSpPr>
        <p:sp>
          <p:nvSpPr>
            <p:cNvPr id="92" name="Line 3"/>
            <p:cNvSpPr>
              <a:spLocks noChangeShapeType="1"/>
            </p:cNvSpPr>
            <p:nvPr/>
          </p:nvSpPr>
          <p:spPr bwMode="auto">
            <a:xfrm>
              <a:off x="3623743" y="2503934"/>
              <a:ext cx="4256088"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 </a:t>
              </a:r>
              <a:endParaRPr lang="zh-CN" altLang="en-US" dirty="0"/>
            </a:p>
          </p:txBody>
        </p:sp>
        <p:grpSp>
          <p:nvGrpSpPr>
            <p:cNvPr id="97" name="Group 9"/>
            <p:cNvGrpSpPr>
              <a:grpSpLocks/>
            </p:cNvGrpSpPr>
            <p:nvPr/>
          </p:nvGrpSpPr>
          <p:grpSpPr bwMode="auto">
            <a:xfrm rot="5400000" flipH="1">
              <a:off x="3360218" y="2226122"/>
              <a:ext cx="323850" cy="311150"/>
              <a:chOff x="1944" y="1111"/>
              <a:chExt cx="204" cy="196"/>
            </a:xfrm>
          </p:grpSpPr>
          <p:pic>
            <p:nvPicPr>
              <p:cNvPr id="98" name="Picture 10"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Oval 11"/>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100" name="Group 12"/>
              <p:cNvGrpSpPr>
                <a:grpSpLocks/>
              </p:cNvGrpSpPr>
              <p:nvPr/>
            </p:nvGrpSpPr>
            <p:grpSpPr bwMode="auto">
              <a:xfrm rot="1297425" flipV="1">
                <a:off x="1971" y="1258"/>
                <a:ext cx="151" cy="37"/>
                <a:chOff x="2532" y="1051"/>
                <a:chExt cx="893" cy="246"/>
              </a:xfrm>
            </p:grpSpPr>
            <p:grpSp>
              <p:nvGrpSpPr>
                <p:cNvPr id="103" name="Group 13"/>
                <p:cNvGrpSpPr>
                  <a:grpSpLocks/>
                </p:cNvGrpSpPr>
                <p:nvPr/>
              </p:nvGrpSpPr>
              <p:grpSpPr bwMode="auto">
                <a:xfrm>
                  <a:off x="2532" y="1051"/>
                  <a:ext cx="743" cy="185"/>
                  <a:chOff x="1565" y="2568"/>
                  <a:chExt cx="1118" cy="279"/>
                </a:xfrm>
              </p:grpSpPr>
              <p:sp>
                <p:nvSpPr>
                  <p:cNvPr id="109"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1"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04" name="Group 18"/>
                <p:cNvGrpSpPr>
                  <a:grpSpLocks/>
                </p:cNvGrpSpPr>
                <p:nvPr/>
              </p:nvGrpSpPr>
              <p:grpSpPr bwMode="auto">
                <a:xfrm rot="1353540">
                  <a:off x="2682" y="1111"/>
                  <a:ext cx="743" cy="186"/>
                  <a:chOff x="1565" y="2568"/>
                  <a:chExt cx="1118" cy="279"/>
                </a:xfrm>
              </p:grpSpPr>
              <p:sp>
                <p:nvSpPr>
                  <p:cNvPr id="105" name="AutoShape 1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 name="AutoShape 2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 name="AutoShape 2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8" name="AutoShape 2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01" name="Arc 23"/>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 name="Picture 24"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3" name="Group 25"/>
          <p:cNvGrpSpPr>
            <a:grpSpLocks/>
          </p:cNvGrpSpPr>
          <p:nvPr/>
        </p:nvGrpSpPr>
        <p:grpSpPr bwMode="auto">
          <a:xfrm flipH="1">
            <a:off x="273005" y="2716560"/>
            <a:ext cx="4861243" cy="4847777"/>
            <a:chOff x="1955" y="1224"/>
            <a:chExt cx="1911" cy="1911"/>
          </a:xfrm>
        </p:grpSpPr>
        <p:sp>
          <p:nvSpPr>
            <p:cNvPr id="114" name="Oval 26"/>
            <p:cNvSpPr>
              <a:spLocks noChangeArrowheads="1"/>
            </p:cNvSpPr>
            <p:nvPr/>
          </p:nvSpPr>
          <p:spPr bwMode="gray">
            <a:xfrm>
              <a:off x="1955" y="1224"/>
              <a:ext cx="1911" cy="1911"/>
            </a:xfrm>
            <a:prstGeom prst="ellipse">
              <a:avLst/>
            </a:prstGeom>
            <a:noFill/>
            <a:ln w="1270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 name="Oval 27"/>
            <p:cNvSpPr>
              <a:spLocks noChangeArrowheads="1"/>
            </p:cNvSpPr>
            <p:nvPr/>
          </p:nvSpPr>
          <p:spPr bwMode="gray">
            <a:xfrm>
              <a:off x="2080" y="1355"/>
              <a:ext cx="1660" cy="1660"/>
            </a:xfrm>
            <a:prstGeom prst="ellipse">
              <a:avLst/>
            </a:prstGeom>
            <a:noFill/>
            <a:ln w="28575"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 name="Oval 28"/>
            <p:cNvSpPr>
              <a:spLocks noChangeArrowheads="1"/>
            </p:cNvSpPr>
            <p:nvPr/>
          </p:nvSpPr>
          <p:spPr bwMode="gray">
            <a:xfrm>
              <a:off x="2218" y="1499"/>
              <a:ext cx="1396" cy="1396"/>
            </a:xfrm>
            <a:prstGeom prst="ellipse">
              <a:avLst/>
            </a:prstGeom>
            <a:noFill/>
            <a:ln w="3810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 name="Oval 29"/>
            <p:cNvSpPr>
              <a:spLocks noChangeArrowheads="1"/>
            </p:cNvSpPr>
            <p:nvPr/>
          </p:nvSpPr>
          <p:spPr bwMode="gray">
            <a:xfrm>
              <a:off x="2338" y="1643"/>
              <a:ext cx="1132" cy="1132"/>
            </a:xfrm>
            <a:prstGeom prst="ellipse">
              <a:avLst/>
            </a:prstGeom>
            <a:noFill/>
            <a:ln w="5715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8" name="Oval 30"/>
            <p:cNvSpPr>
              <a:spLocks noChangeArrowheads="1"/>
            </p:cNvSpPr>
            <p:nvPr/>
          </p:nvSpPr>
          <p:spPr bwMode="gray">
            <a:xfrm>
              <a:off x="2476" y="1781"/>
              <a:ext cx="868" cy="868"/>
            </a:xfrm>
            <a:prstGeom prst="ellipse">
              <a:avLst/>
            </a:prstGeom>
            <a:noFill/>
            <a:ln w="5715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9" name="Oval 31"/>
            <p:cNvSpPr>
              <a:spLocks noChangeArrowheads="1"/>
            </p:cNvSpPr>
            <p:nvPr/>
          </p:nvSpPr>
          <p:spPr bwMode="gray">
            <a:xfrm>
              <a:off x="2602" y="1901"/>
              <a:ext cx="616" cy="616"/>
            </a:xfrm>
            <a:prstGeom prst="ellipse">
              <a:avLst/>
            </a:prstGeom>
            <a:noFill/>
            <a:ln w="7620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 name="Oval 32"/>
            <p:cNvSpPr>
              <a:spLocks noChangeArrowheads="1"/>
            </p:cNvSpPr>
            <p:nvPr/>
          </p:nvSpPr>
          <p:spPr bwMode="gray">
            <a:xfrm>
              <a:off x="2716" y="2021"/>
              <a:ext cx="388" cy="388"/>
            </a:xfrm>
            <a:prstGeom prst="ellipse">
              <a:avLst/>
            </a:prstGeom>
            <a:noFill/>
            <a:ln w="9525"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pic>
        <p:nvPicPr>
          <p:cNvPr id="121" name="Picture 33" descr="worldmap_ani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gray">
          <a:xfrm>
            <a:off x="1582280" y="4102935"/>
            <a:ext cx="2275762" cy="228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5697775" y="3981619"/>
            <a:ext cx="6349241" cy="457846"/>
            <a:chOff x="3868912" y="3356174"/>
            <a:chExt cx="4491037" cy="323850"/>
          </a:xfrm>
        </p:grpSpPr>
        <p:grpSp>
          <p:nvGrpSpPr>
            <p:cNvPr id="138" name="Group 50"/>
            <p:cNvGrpSpPr>
              <a:grpSpLocks/>
            </p:cNvGrpSpPr>
            <p:nvPr/>
          </p:nvGrpSpPr>
          <p:grpSpPr bwMode="auto">
            <a:xfrm rot="4976862" flipH="1">
              <a:off x="3862562" y="3362524"/>
              <a:ext cx="323850" cy="311150"/>
              <a:chOff x="1944" y="1111"/>
              <a:chExt cx="204" cy="196"/>
            </a:xfrm>
          </p:grpSpPr>
          <p:pic>
            <p:nvPicPr>
              <p:cNvPr id="139"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141" name="Group 53"/>
              <p:cNvGrpSpPr>
                <a:grpSpLocks/>
              </p:cNvGrpSpPr>
              <p:nvPr/>
            </p:nvGrpSpPr>
            <p:grpSpPr bwMode="auto">
              <a:xfrm rot="1297425" flipV="1">
                <a:off x="1971" y="1258"/>
                <a:ext cx="151" cy="37"/>
                <a:chOff x="2532" y="1051"/>
                <a:chExt cx="893" cy="246"/>
              </a:xfrm>
            </p:grpSpPr>
            <p:grpSp>
              <p:nvGrpSpPr>
                <p:cNvPr id="144" name="Group 54"/>
                <p:cNvGrpSpPr>
                  <a:grpSpLocks/>
                </p:cNvGrpSpPr>
                <p:nvPr/>
              </p:nvGrpSpPr>
              <p:grpSpPr bwMode="auto">
                <a:xfrm>
                  <a:off x="2532" y="1051"/>
                  <a:ext cx="743" cy="185"/>
                  <a:chOff x="1565" y="2568"/>
                  <a:chExt cx="1118" cy="279"/>
                </a:xfrm>
              </p:grpSpPr>
              <p:sp>
                <p:nvSpPr>
                  <p:cNvPr id="150"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1"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2"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45" name="Group 59"/>
                <p:cNvGrpSpPr>
                  <a:grpSpLocks/>
                </p:cNvGrpSpPr>
                <p:nvPr/>
              </p:nvGrpSpPr>
              <p:grpSpPr bwMode="auto">
                <a:xfrm rot="1353540">
                  <a:off x="2682" y="1111"/>
                  <a:ext cx="743" cy="186"/>
                  <a:chOff x="1565" y="2568"/>
                  <a:chExt cx="1118" cy="279"/>
                </a:xfrm>
              </p:grpSpPr>
              <p:sp>
                <p:nvSpPr>
                  <p:cNvPr id="146"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7"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8"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9"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42"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43"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6"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4" name="AutoShape 5"/>
          <p:cNvSpPr>
            <a:spLocks noChangeArrowheads="1"/>
          </p:cNvSpPr>
          <p:nvPr/>
        </p:nvSpPr>
        <p:spPr bwMode="gray">
          <a:xfrm>
            <a:off x="6247962" y="3004592"/>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3.1 </a:t>
            </a:r>
            <a:r>
              <a:rPr lang="zh-CN" altLang="en-US" sz="2800" dirty="0">
                <a:solidFill>
                  <a:srgbClr val="000000"/>
                </a:solidFill>
                <a:latin typeface="华文中宋" pitchFamily="2" charset="-122"/>
                <a:ea typeface="华文中宋" pitchFamily="2" charset="-122"/>
              </a:rPr>
              <a:t>计时攻击原理与实例分析</a:t>
            </a:r>
          </a:p>
        </p:txBody>
      </p:sp>
      <p:sp>
        <p:nvSpPr>
          <p:cNvPr id="95" name="AutoShape 6"/>
          <p:cNvSpPr>
            <a:spLocks noChangeArrowheads="1"/>
          </p:cNvSpPr>
          <p:nvPr/>
        </p:nvSpPr>
        <p:spPr bwMode="gray">
          <a:xfrm>
            <a:off x="6247962" y="3878247"/>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电磁攻击原理与实例分析</a:t>
            </a:r>
            <a:endParaRPr lang="en-US" altLang="zh-CN" sz="2800" dirty="0">
              <a:solidFill>
                <a:srgbClr val="000000"/>
              </a:solidFill>
              <a:latin typeface="华文中宋" pitchFamily="2" charset="-122"/>
              <a:ea typeface="华文中宋" pitchFamily="2" charset="-122"/>
            </a:endParaRPr>
          </a:p>
        </p:txBody>
      </p:sp>
      <p:sp>
        <p:nvSpPr>
          <p:cNvPr id="122"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6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61" name="组合 4"/>
          <p:cNvGrpSpPr>
            <a:grpSpLocks/>
          </p:cNvGrpSpPr>
          <p:nvPr/>
        </p:nvGrpSpPr>
        <p:grpSpPr bwMode="auto">
          <a:xfrm>
            <a:off x="8494634" y="129028"/>
            <a:ext cx="4344470" cy="589281"/>
            <a:chOff x="288838" y="21598"/>
            <a:chExt cx="4278985" cy="590400"/>
          </a:xfrm>
        </p:grpSpPr>
        <p:sp>
          <p:nvSpPr>
            <p:cNvPr id="162" name="圆角矩形 16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6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Tree>
    <p:extLst>
      <p:ext uri="{BB962C8B-B14F-4D97-AF65-F5344CB8AC3E}">
        <p14:creationId xmlns:p14="http://schemas.microsoft.com/office/powerpoint/2010/main" val="1372774263"/>
      </p:ext>
    </p:extLst>
  </p:cSld>
  <p:clrMapOvr>
    <a:masterClrMapping/>
  </p:clrMapOvr>
  <p:transition>
    <p:randomBa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8" name="组合 37"/>
          <p:cNvGrpSpPr/>
          <p:nvPr/>
        </p:nvGrpSpPr>
        <p:grpSpPr>
          <a:xfrm>
            <a:off x="1821880" y="1235756"/>
            <a:ext cx="6349241" cy="457846"/>
            <a:chOff x="3868912" y="3356174"/>
            <a:chExt cx="4491037" cy="323850"/>
          </a:xfrm>
        </p:grpSpPr>
        <p:grpSp>
          <p:nvGrpSpPr>
            <p:cNvPr id="39" name="Group 50"/>
            <p:cNvGrpSpPr>
              <a:grpSpLocks/>
            </p:cNvGrpSpPr>
            <p:nvPr/>
          </p:nvGrpSpPr>
          <p:grpSpPr bwMode="auto">
            <a:xfrm rot="4976862" flipH="1">
              <a:off x="3862562" y="3362524"/>
              <a:ext cx="323850" cy="311150"/>
              <a:chOff x="1944" y="1111"/>
              <a:chExt cx="204" cy="196"/>
            </a:xfrm>
          </p:grpSpPr>
          <p:pic>
            <p:nvPicPr>
              <p:cNvPr id="41"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43" name="Group 53"/>
              <p:cNvGrpSpPr>
                <a:grpSpLocks/>
              </p:cNvGrpSpPr>
              <p:nvPr/>
            </p:nvGrpSpPr>
            <p:grpSpPr bwMode="auto">
              <a:xfrm rot="1297425" flipV="1">
                <a:off x="1971" y="1258"/>
                <a:ext cx="151" cy="37"/>
                <a:chOff x="2532" y="1051"/>
                <a:chExt cx="893" cy="246"/>
              </a:xfrm>
            </p:grpSpPr>
            <p:grpSp>
              <p:nvGrpSpPr>
                <p:cNvPr id="46" name="Group 54"/>
                <p:cNvGrpSpPr>
                  <a:grpSpLocks/>
                </p:cNvGrpSpPr>
                <p:nvPr/>
              </p:nvGrpSpPr>
              <p:grpSpPr bwMode="auto">
                <a:xfrm>
                  <a:off x="2532" y="1051"/>
                  <a:ext cx="743" cy="185"/>
                  <a:chOff x="1565" y="2568"/>
                  <a:chExt cx="1118" cy="279"/>
                </a:xfrm>
              </p:grpSpPr>
              <p:sp>
                <p:nvSpPr>
                  <p:cNvPr id="52"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7" name="Group 59"/>
                <p:cNvGrpSpPr>
                  <a:grpSpLocks/>
                </p:cNvGrpSpPr>
                <p:nvPr/>
              </p:nvGrpSpPr>
              <p:grpSpPr bwMode="auto">
                <a:xfrm rot="1353540">
                  <a:off x="2682" y="1111"/>
                  <a:ext cx="743" cy="186"/>
                  <a:chOff x="1565" y="2568"/>
                  <a:chExt cx="1118" cy="279"/>
                </a:xfrm>
              </p:grpSpPr>
              <p:sp>
                <p:nvSpPr>
                  <p:cNvPr id="48"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44"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6" name="AutoShape 6"/>
          <p:cNvSpPr>
            <a:spLocks noChangeArrowheads="1"/>
          </p:cNvSpPr>
          <p:nvPr/>
        </p:nvSpPr>
        <p:spPr bwMode="gray">
          <a:xfrm>
            <a:off x="2372067" y="1132384"/>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电磁攻击原理与实例分析</a:t>
            </a:r>
            <a:endParaRPr lang="en-US" altLang="zh-CN" sz="2800" dirty="0">
              <a:solidFill>
                <a:srgbClr val="000000"/>
              </a:solidFill>
              <a:latin typeface="华文中宋" pitchFamily="2" charset="-122"/>
              <a:ea typeface="华文中宋" pitchFamily="2" charset="-122"/>
            </a:endParaRPr>
          </a:p>
        </p:txBody>
      </p:sp>
      <p:sp>
        <p:nvSpPr>
          <p:cNvPr id="57" name="矩形 3"/>
          <p:cNvSpPr>
            <a:spLocks noChangeArrowheads="1"/>
          </p:cNvSpPr>
          <p:nvPr/>
        </p:nvSpPr>
        <p:spPr bwMode="auto">
          <a:xfrm>
            <a:off x="1674212" y="2394863"/>
            <a:ext cx="10205392"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zh-CN" altLang="en-US" dirty="0">
                <a:latin typeface="华文中宋" pitchFamily="2" charset="-122"/>
                <a:ea typeface="华文中宋" pitchFamily="2" charset="-122"/>
              </a:rPr>
              <a:t>通过采集和分析密码不同输入的功耗或电磁泄露差异实现密钥破解。</a:t>
            </a:r>
          </a:p>
        </p:txBody>
      </p:sp>
      <p:grpSp>
        <p:nvGrpSpPr>
          <p:cNvPr id="58" name="组合 14"/>
          <p:cNvGrpSpPr>
            <a:grpSpLocks/>
          </p:cNvGrpSpPr>
          <p:nvPr/>
        </p:nvGrpSpPr>
        <p:grpSpPr bwMode="auto">
          <a:xfrm>
            <a:off x="7939661" y="3671574"/>
            <a:ext cx="4658649" cy="4611331"/>
            <a:chOff x="80635" y="2819400"/>
            <a:chExt cx="3276233" cy="3241790"/>
          </a:xfrm>
        </p:grpSpPr>
        <p:pic>
          <p:nvPicPr>
            <p:cNvPr id="5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819400"/>
              <a:ext cx="2752725" cy="2833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pic>
        <p:sp>
          <p:nvSpPr>
            <p:cNvPr id="60" name="矩形 13"/>
            <p:cNvSpPr>
              <a:spLocks noChangeArrowheads="1"/>
            </p:cNvSpPr>
            <p:nvPr/>
          </p:nvSpPr>
          <p:spPr bwMode="auto">
            <a:xfrm>
              <a:off x="80635" y="5715000"/>
              <a:ext cx="3276233" cy="34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dirty="0">
                  <a:solidFill>
                    <a:schemeClr val="accent2"/>
                  </a:solidFill>
                  <a:latin typeface="华文中宋" pitchFamily="2" charset="-122"/>
                  <a:ea typeface="华文中宋" pitchFamily="2" charset="-122"/>
                </a:rPr>
                <a:t>VLSI</a:t>
              </a:r>
              <a:r>
                <a:rPr lang="zh-CN" altLang="en-US" dirty="0">
                  <a:solidFill>
                    <a:schemeClr val="accent2"/>
                  </a:solidFill>
                  <a:latin typeface="华文中宋" pitchFamily="2" charset="-122"/>
                  <a:ea typeface="华文中宋" pitchFamily="2" charset="-122"/>
                </a:rPr>
                <a:t>中</a:t>
              </a:r>
              <a:r>
                <a:rPr lang="en-US" altLang="zh-CN" dirty="0">
                  <a:solidFill>
                    <a:schemeClr val="accent2"/>
                  </a:solidFill>
                  <a:latin typeface="华文中宋" pitchFamily="2" charset="-122"/>
                  <a:ea typeface="华文中宋" pitchFamily="2" charset="-122"/>
                </a:rPr>
                <a:t>CMOS</a:t>
              </a:r>
              <a:r>
                <a:rPr lang="zh-CN" altLang="en-US" dirty="0">
                  <a:solidFill>
                    <a:schemeClr val="accent2"/>
                  </a:solidFill>
                  <a:latin typeface="华文中宋" pitchFamily="2" charset="-122"/>
                  <a:ea typeface="华文中宋" pitchFamily="2" charset="-122"/>
                </a:rPr>
                <a:t>逻辑电路充放电</a:t>
              </a:r>
              <a:endParaRPr lang="zh-CN" altLang="en-US" dirty="0">
                <a:latin typeface="华文中宋" pitchFamily="2" charset="-122"/>
                <a:ea typeface="华文中宋" pitchFamily="2" charset="-122"/>
              </a:endParaRPr>
            </a:p>
          </p:txBody>
        </p:sp>
      </p:grpSp>
      <p:sp>
        <p:nvSpPr>
          <p:cNvPr id="61" name="Text Box 5"/>
          <p:cNvSpPr txBox="1">
            <a:spLocks noChangeArrowheads="1"/>
          </p:cNvSpPr>
          <p:nvPr/>
        </p:nvSpPr>
        <p:spPr bwMode="auto">
          <a:xfrm>
            <a:off x="1286622" y="2962773"/>
            <a:ext cx="6799954" cy="1938992"/>
          </a:xfrm>
          <a:prstGeom prst="rect">
            <a:avLst/>
          </a:prstGeom>
          <a:noFill/>
          <a:ln w="25400" algn="ctr">
            <a:noFill/>
            <a:prstDash val="sysDot"/>
            <a:miter lim="800000"/>
            <a:headEnd/>
            <a:tailEnd/>
          </a:ln>
        </p:spPr>
        <p:txBody>
          <a:bodyPr wrap="square">
            <a:spAutoFit/>
          </a:bodyPr>
          <a:lstStyle/>
          <a:p>
            <a:pPr algn="l">
              <a:lnSpc>
                <a:spcPct val="150000"/>
              </a:lnSpc>
            </a:pPr>
            <a:r>
              <a:rPr lang="zh-CN" altLang="en-US" sz="2000" dirty="0">
                <a:solidFill>
                  <a:schemeClr val="accent2"/>
                </a:solidFill>
                <a:latin typeface="华文中宋" pitchFamily="2" charset="-122"/>
                <a:ea typeface="华文中宋" pitchFamily="2" charset="-122"/>
              </a:rPr>
              <a:t>   现代密码设备大部分使用</a:t>
            </a:r>
            <a:r>
              <a:rPr lang="en-US" altLang="zh-CN" sz="2000" dirty="0">
                <a:solidFill>
                  <a:schemeClr val="accent2"/>
                </a:solidFill>
                <a:latin typeface="华文中宋" pitchFamily="2" charset="-122"/>
                <a:ea typeface="华文中宋" pitchFamily="2" charset="-122"/>
              </a:rPr>
              <a:t>VLSI</a:t>
            </a:r>
            <a:r>
              <a:rPr lang="zh-CN" altLang="en-US" sz="2000" dirty="0">
                <a:solidFill>
                  <a:schemeClr val="accent2"/>
                </a:solidFill>
                <a:latin typeface="华文中宋" pitchFamily="2" charset="-122"/>
                <a:ea typeface="华文中宋" pitchFamily="2" charset="-122"/>
              </a:rPr>
              <a:t>设计，而</a:t>
            </a:r>
            <a:r>
              <a:rPr lang="en-US" altLang="zh-CN" sz="2000" dirty="0">
                <a:solidFill>
                  <a:schemeClr val="accent2"/>
                </a:solidFill>
                <a:latin typeface="华文中宋" pitchFamily="2" charset="-122"/>
                <a:ea typeface="华文中宋" pitchFamily="2" charset="-122"/>
              </a:rPr>
              <a:t>VLSI</a:t>
            </a:r>
            <a:r>
              <a:rPr lang="zh-CN" altLang="en-US" sz="2000" dirty="0">
                <a:solidFill>
                  <a:schemeClr val="accent2"/>
                </a:solidFill>
                <a:latin typeface="华文中宋" pitchFamily="2" charset="-122"/>
                <a:ea typeface="华文中宋" pitchFamily="2" charset="-122"/>
              </a:rPr>
              <a:t>中占统治地位的是数字</a:t>
            </a:r>
            <a:r>
              <a:rPr lang="en-US" altLang="zh-CN" sz="2000" dirty="0">
                <a:solidFill>
                  <a:schemeClr val="accent2"/>
                </a:solidFill>
                <a:latin typeface="华文中宋" pitchFamily="2" charset="-122"/>
                <a:ea typeface="华文中宋" pitchFamily="2" charset="-122"/>
              </a:rPr>
              <a:t>CMOS</a:t>
            </a:r>
            <a:r>
              <a:rPr lang="zh-CN" altLang="en-US" sz="2000" dirty="0">
                <a:solidFill>
                  <a:schemeClr val="accent2"/>
                </a:solidFill>
                <a:latin typeface="华文中宋" pitchFamily="2" charset="-122"/>
                <a:ea typeface="华文中宋" pitchFamily="2" charset="-122"/>
              </a:rPr>
              <a:t>逻辑电路。当集成电路内部处理的数据发生变化时，反映在</a:t>
            </a:r>
            <a:r>
              <a:rPr lang="en-US" altLang="zh-CN" sz="2000" dirty="0">
                <a:solidFill>
                  <a:schemeClr val="accent2"/>
                </a:solidFill>
                <a:latin typeface="华文中宋" pitchFamily="2" charset="-122"/>
                <a:ea typeface="华文中宋" pitchFamily="2" charset="-122"/>
              </a:rPr>
              <a:t>CMOS</a:t>
            </a:r>
            <a:r>
              <a:rPr lang="zh-CN" altLang="en-US" sz="2000" dirty="0">
                <a:solidFill>
                  <a:schemeClr val="accent2"/>
                </a:solidFill>
                <a:latin typeface="华文中宋" pitchFamily="2" charset="-122"/>
                <a:ea typeface="华文中宋" pitchFamily="2" charset="-122"/>
              </a:rPr>
              <a:t>电路上就是状态的变化，导致</a:t>
            </a:r>
            <a:r>
              <a:rPr lang="en-US" altLang="zh-CN" sz="2000" dirty="0">
                <a:solidFill>
                  <a:schemeClr val="accent2"/>
                </a:solidFill>
                <a:latin typeface="华文中宋" pitchFamily="2" charset="-122"/>
                <a:ea typeface="华文中宋" pitchFamily="2" charset="-122"/>
              </a:rPr>
              <a:t>CMOS</a:t>
            </a:r>
            <a:r>
              <a:rPr lang="zh-CN" altLang="en-US" sz="2000" dirty="0">
                <a:solidFill>
                  <a:schemeClr val="accent2"/>
                </a:solidFill>
                <a:latin typeface="华文中宋" pitchFamily="2" charset="-122"/>
                <a:ea typeface="华文中宋" pitchFamily="2" charset="-122"/>
              </a:rPr>
              <a:t>电路功率消耗（电磁辐射）。</a:t>
            </a:r>
          </a:p>
        </p:txBody>
      </p:sp>
      <p:sp>
        <p:nvSpPr>
          <p:cNvPr id="62" name="Text Box 7"/>
          <p:cNvSpPr txBox="1">
            <a:spLocks noChangeArrowheads="1"/>
          </p:cNvSpPr>
          <p:nvPr/>
        </p:nvSpPr>
        <p:spPr bwMode="auto">
          <a:xfrm>
            <a:off x="1310904" y="7126874"/>
            <a:ext cx="6129792" cy="1938992"/>
          </a:xfrm>
          <a:prstGeom prst="rect">
            <a:avLst/>
          </a:prstGeom>
          <a:noFill/>
          <a:ln w="25400" algn="ctr">
            <a:noFill/>
            <a:prstDash val="sysDot"/>
            <a:miter lim="800000"/>
            <a:headEnd/>
            <a:tailEnd/>
          </a:ln>
        </p:spPr>
        <p:txBody>
          <a:bodyPr wrap="square">
            <a:spAutoFit/>
          </a:bodyPr>
          <a:lstStyle/>
          <a:p>
            <a:pPr>
              <a:lnSpc>
                <a:spcPct val="150000"/>
              </a:lnSpc>
            </a:pPr>
            <a:r>
              <a:rPr lang="en-US" altLang="zh-CN" sz="2000" dirty="0">
                <a:solidFill>
                  <a:schemeClr val="accent2"/>
                </a:solidFill>
                <a:latin typeface="华文中宋" pitchFamily="2" charset="-122"/>
                <a:ea typeface="华文中宋" pitchFamily="2" charset="-122"/>
              </a:rPr>
              <a:t>0-&gt;0 </a:t>
            </a:r>
            <a:r>
              <a:rPr lang="zh-CN" altLang="en-US" sz="2000" dirty="0">
                <a:solidFill>
                  <a:schemeClr val="accent2"/>
                </a:solidFill>
                <a:latin typeface="华文中宋" pitchFamily="2" charset="-122"/>
                <a:ea typeface="华文中宋" pitchFamily="2" charset="-122"/>
              </a:rPr>
              <a:t>低功耗（电磁辐射） 静态消耗</a:t>
            </a:r>
          </a:p>
          <a:p>
            <a:pPr>
              <a:lnSpc>
                <a:spcPct val="150000"/>
              </a:lnSpc>
            </a:pPr>
            <a:r>
              <a:rPr lang="en-US" altLang="zh-CN" sz="2000" dirty="0">
                <a:solidFill>
                  <a:schemeClr val="accent2"/>
                </a:solidFill>
                <a:latin typeface="华文中宋" pitchFamily="2" charset="-122"/>
                <a:ea typeface="华文中宋" pitchFamily="2" charset="-122"/>
              </a:rPr>
              <a:t>1-&gt;1 </a:t>
            </a:r>
            <a:r>
              <a:rPr lang="zh-CN" altLang="en-US" sz="2000" dirty="0">
                <a:solidFill>
                  <a:schemeClr val="accent2"/>
                </a:solidFill>
                <a:latin typeface="华文中宋" pitchFamily="2" charset="-122"/>
                <a:ea typeface="华文中宋" pitchFamily="2" charset="-122"/>
              </a:rPr>
              <a:t>低功耗（电磁辐射） 静态消耗</a:t>
            </a:r>
          </a:p>
          <a:p>
            <a:pPr>
              <a:lnSpc>
                <a:spcPct val="150000"/>
              </a:lnSpc>
            </a:pPr>
            <a:r>
              <a:rPr lang="en-US" altLang="zh-CN" sz="2000" dirty="0">
                <a:solidFill>
                  <a:schemeClr val="accent2"/>
                </a:solidFill>
                <a:latin typeface="华文中宋" pitchFamily="2" charset="-122"/>
                <a:ea typeface="华文中宋" pitchFamily="2" charset="-122"/>
              </a:rPr>
              <a:t>0-&gt;1 </a:t>
            </a:r>
            <a:r>
              <a:rPr lang="zh-CN" altLang="en-US" sz="2000" dirty="0">
                <a:solidFill>
                  <a:schemeClr val="accent2"/>
                </a:solidFill>
                <a:latin typeface="华文中宋" pitchFamily="2" charset="-122"/>
                <a:ea typeface="华文中宋" pitchFamily="2" charset="-122"/>
              </a:rPr>
              <a:t>高功耗（电磁辐射） 静态</a:t>
            </a:r>
            <a:r>
              <a:rPr lang="en-US" altLang="zh-CN" sz="2000" dirty="0">
                <a:solidFill>
                  <a:schemeClr val="accent2"/>
                </a:solidFill>
                <a:latin typeface="华文中宋" pitchFamily="2" charset="-122"/>
                <a:ea typeface="华文中宋" pitchFamily="2" charset="-122"/>
              </a:rPr>
              <a:t>+</a:t>
            </a:r>
            <a:r>
              <a:rPr lang="zh-CN" altLang="en-US" sz="2000" dirty="0">
                <a:solidFill>
                  <a:schemeClr val="accent2"/>
                </a:solidFill>
                <a:latin typeface="华文中宋" pitchFamily="2" charset="-122"/>
                <a:ea typeface="华文中宋" pitchFamily="2" charset="-122"/>
              </a:rPr>
              <a:t>动态消耗（放电）</a:t>
            </a:r>
          </a:p>
          <a:p>
            <a:pPr>
              <a:lnSpc>
                <a:spcPct val="150000"/>
              </a:lnSpc>
            </a:pPr>
            <a:r>
              <a:rPr lang="en-US" altLang="zh-CN" sz="2000" dirty="0">
                <a:solidFill>
                  <a:schemeClr val="accent2"/>
                </a:solidFill>
                <a:latin typeface="华文中宋" pitchFamily="2" charset="-122"/>
                <a:ea typeface="华文中宋" pitchFamily="2" charset="-122"/>
              </a:rPr>
              <a:t>1-&gt;0 </a:t>
            </a:r>
            <a:r>
              <a:rPr lang="zh-CN" altLang="en-US" sz="2000" dirty="0">
                <a:solidFill>
                  <a:schemeClr val="accent2"/>
                </a:solidFill>
                <a:latin typeface="华文中宋" pitchFamily="2" charset="-122"/>
                <a:ea typeface="华文中宋" pitchFamily="2" charset="-122"/>
              </a:rPr>
              <a:t>低功耗（电磁辐射）静态</a:t>
            </a:r>
            <a:r>
              <a:rPr lang="en-US" altLang="zh-CN" sz="2000" dirty="0">
                <a:solidFill>
                  <a:schemeClr val="accent2"/>
                </a:solidFill>
                <a:latin typeface="华文中宋" pitchFamily="2" charset="-122"/>
                <a:ea typeface="华文中宋" pitchFamily="2" charset="-122"/>
              </a:rPr>
              <a:t>+</a:t>
            </a:r>
            <a:r>
              <a:rPr lang="zh-CN" altLang="en-US" sz="2000" dirty="0">
                <a:solidFill>
                  <a:schemeClr val="accent2"/>
                </a:solidFill>
                <a:latin typeface="华文中宋" pitchFamily="2" charset="-122"/>
                <a:ea typeface="华文中宋" pitchFamily="2" charset="-122"/>
              </a:rPr>
              <a:t>动态消耗（充电）</a:t>
            </a:r>
          </a:p>
        </p:txBody>
      </p:sp>
      <p:sp>
        <p:nvSpPr>
          <p:cNvPr id="63" name="Text Box 8"/>
          <p:cNvSpPr txBox="1">
            <a:spLocks noChangeArrowheads="1"/>
          </p:cNvSpPr>
          <p:nvPr/>
        </p:nvSpPr>
        <p:spPr bwMode="auto">
          <a:xfrm>
            <a:off x="1439022" y="6000189"/>
            <a:ext cx="4286250" cy="961161"/>
          </a:xfrm>
          <a:prstGeom prst="rect">
            <a:avLst/>
          </a:prstGeom>
          <a:noFill/>
          <a:ln w="25400" algn="ctr">
            <a:noFill/>
            <a:prstDash val="sysDot"/>
            <a:miter lim="800000"/>
            <a:headEnd/>
            <a:tailEnd/>
          </a:ln>
        </p:spPr>
        <p:txBody>
          <a:bodyPr>
            <a:spAutoFit/>
          </a:bodyPr>
          <a:lstStyle/>
          <a:p>
            <a:pPr>
              <a:lnSpc>
                <a:spcPct val="150000"/>
              </a:lnSpc>
            </a:pPr>
            <a:r>
              <a:rPr lang="zh-CN" altLang="en-US" sz="2000" dirty="0">
                <a:solidFill>
                  <a:schemeClr val="accent2"/>
                </a:solidFill>
                <a:latin typeface="华文中宋" pitchFamily="2" charset="-122"/>
                <a:ea typeface="华文中宋" pitchFamily="2" charset="-122"/>
              </a:rPr>
              <a:t>这样，如果</a:t>
            </a:r>
            <a:r>
              <a:rPr lang="en-US" altLang="zh-CN" sz="2000" dirty="0">
                <a:solidFill>
                  <a:schemeClr val="accent2"/>
                </a:solidFill>
                <a:latin typeface="华文中宋" pitchFamily="2" charset="-122"/>
                <a:ea typeface="华文中宋" pitchFamily="2" charset="-122"/>
              </a:rPr>
              <a:t>CMOS</a:t>
            </a:r>
            <a:r>
              <a:rPr lang="zh-CN" altLang="en-US" sz="2000" dirty="0">
                <a:solidFill>
                  <a:schemeClr val="accent2"/>
                </a:solidFill>
                <a:latin typeface="华文中宋" pitchFamily="2" charset="-122"/>
                <a:ea typeface="华文中宋" pitchFamily="2" charset="-122"/>
              </a:rPr>
              <a:t>门电路发生翻转时，就会有较大功耗（电磁辐射） 。</a:t>
            </a:r>
          </a:p>
        </p:txBody>
      </p:sp>
      <p:sp>
        <p:nvSpPr>
          <p:cNvPr id="64" name="Text Box 9"/>
          <p:cNvSpPr txBox="1">
            <a:spLocks noChangeArrowheads="1"/>
          </p:cNvSpPr>
          <p:nvPr/>
        </p:nvSpPr>
        <p:spPr bwMode="auto">
          <a:xfrm>
            <a:off x="1439768" y="4867338"/>
            <a:ext cx="4495053" cy="499496"/>
          </a:xfrm>
          <a:prstGeom prst="rect">
            <a:avLst/>
          </a:prstGeom>
          <a:noFill/>
          <a:ln w="25400" algn="ctr">
            <a:noFill/>
            <a:prstDash val="sysDot"/>
            <a:miter lim="800000"/>
            <a:headEnd/>
            <a:tailEnd/>
          </a:ln>
        </p:spPr>
        <p:txBody>
          <a:bodyPr wrap="square">
            <a:spAutoFit/>
          </a:bodyPr>
          <a:lstStyle/>
          <a:p>
            <a:pPr algn="l">
              <a:lnSpc>
                <a:spcPct val="150000"/>
              </a:lnSpc>
            </a:pPr>
            <a:r>
              <a:rPr lang="en-US" altLang="zh-CN" sz="2000" i="1" dirty="0" err="1">
                <a:solidFill>
                  <a:schemeClr val="accent2"/>
                </a:solidFill>
                <a:latin typeface="华文中宋" pitchFamily="2" charset="-122"/>
                <a:ea typeface="华文中宋" pitchFamily="2" charset="-122"/>
              </a:rPr>
              <a:t>P</a:t>
            </a:r>
            <a:r>
              <a:rPr lang="en-US" altLang="zh-CN" sz="2000" i="1" baseline="-25000" dirty="0" err="1">
                <a:solidFill>
                  <a:schemeClr val="accent2"/>
                </a:solidFill>
                <a:latin typeface="华文中宋" pitchFamily="2" charset="-122"/>
                <a:ea typeface="华文中宋" pitchFamily="2" charset="-122"/>
              </a:rPr>
              <a:t>total</a:t>
            </a:r>
            <a:r>
              <a:rPr lang="en-US" altLang="zh-CN" sz="2000" dirty="0">
                <a:solidFill>
                  <a:schemeClr val="accent2"/>
                </a:solidFill>
                <a:latin typeface="华文中宋" pitchFamily="2" charset="-122"/>
                <a:ea typeface="华文中宋" pitchFamily="2" charset="-122"/>
              </a:rPr>
              <a:t>=</a:t>
            </a:r>
            <a:r>
              <a:rPr lang="en-US" altLang="zh-CN" sz="2000" i="1" dirty="0" err="1">
                <a:solidFill>
                  <a:schemeClr val="accent2"/>
                </a:solidFill>
                <a:latin typeface="华文中宋" pitchFamily="2" charset="-122"/>
                <a:ea typeface="华文中宋" pitchFamily="2" charset="-122"/>
              </a:rPr>
              <a:t>P</a:t>
            </a:r>
            <a:r>
              <a:rPr lang="en-US" altLang="zh-CN" sz="2000" i="1" baseline="-25000" dirty="0" err="1">
                <a:solidFill>
                  <a:schemeClr val="accent2"/>
                </a:solidFill>
                <a:latin typeface="华文中宋" pitchFamily="2" charset="-122"/>
                <a:ea typeface="华文中宋" pitchFamily="2" charset="-122"/>
              </a:rPr>
              <a:t>dyn</a:t>
            </a:r>
            <a:r>
              <a:rPr lang="en-US" altLang="zh-CN" sz="2000" dirty="0" err="1">
                <a:solidFill>
                  <a:schemeClr val="accent2"/>
                </a:solidFill>
                <a:latin typeface="华文中宋" pitchFamily="2" charset="-122"/>
                <a:ea typeface="华文中宋" pitchFamily="2" charset="-122"/>
              </a:rPr>
              <a:t>+</a:t>
            </a:r>
            <a:r>
              <a:rPr lang="en-US" altLang="zh-CN" sz="2000" i="1" dirty="0" err="1">
                <a:solidFill>
                  <a:schemeClr val="accent2"/>
                </a:solidFill>
                <a:latin typeface="华文中宋" pitchFamily="2" charset="-122"/>
                <a:ea typeface="华文中宋" pitchFamily="2" charset="-122"/>
              </a:rPr>
              <a:t>P</a:t>
            </a:r>
            <a:r>
              <a:rPr lang="en-US" altLang="zh-CN" sz="2000" i="1" baseline="-25000" dirty="0" err="1">
                <a:solidFill>
                  <a:schemeClr val="accent2"/>
                </a:solidFill>
                <a:latin typeface="华文中宋" pitchFamily="2" charset="-122"/>
                <a:ea typeface="华文中宋" pitchFamily="2" charset="-122"/>
              </a:rPr>
              <a:t>short</a:t>
            </a:r>
            <a:r>
              <a:rPr lang="en-US" altLang="zh-CN" sz="2000" dirty="0" err="1">
                <a:solidFill>
                  <a:schemeClr val="accent2"/>
                </a:solidFill>
                <a:latin typeface="华文中宋" pitchFamily="2" charset="-122"/>
                <a:ea typeface="华文中宋" pitchFamily="2" charset="-122"/>
              </a:rPr>
              <a:t>+</a:t>
            </a:r>
            <a:r>
              <a:rPr lang="en-US" altLang="zh-CN" sz="2000" i="1" dirty="0" err="1">
                <a:solidFill>
                  <a:schemeClr val="accent2"/>
                </a:solidFill>
                <a:latin typeface="华文中宋" pitchFamily="2" charset="-122"/>
                <a:ea typeface="华文中宋" pitchFamily="2" charset="-122"/>
              </a:rPr>
              <a:t>P</a:t>
            </a:r>
            <a:r>
              <a:rPr lang="en-US" altLang="zh-CN" sz="2000" i="1" baseline="-25000" dirty="0" err="1">
                <a:solidFill>
                  <a:schemeClr val="accent2"/>
                </a:solidFill>
                <a:latin typeface="华文中宋" pitchFamily="2" charset="-122"/>
                <a:ea typeface="华文中宋" pitchFamily="2" charset="-122"/>
              </a:rPr>
              <a:t>leak</a:t>
            </a:r>
            <a:endParaRPr lang="en-US" altLang="zh-CN" sz="2000" i="1" baseline="-25000" dirty="0">
              <a:solidFill>
                <a:schemeClr val="accent2"/>
              </a:solidFill>
              <a:latin typeface="华文中宋" pitchFamily="2" charset="-122"/>
              <a:ea typeface="华文中宋" pitchFamily="2" charset="-122"/>
            </a:endParaRPr>
          </a:p>
        </p:txBody>
      </p:sp>
      <p:sp>
        <p:nvSpPr>
          <p:cNvPr id="65" name="Text Box 10"/>
          <p:cNvSpPr txBox="1">
            <a:spLocks noChangeArrowheads="1"/>
          </p:cNvSpPr>
          <p:nvPr/>
        </p:nvSpPr>
        <p:spPr bwMode="auto">
          <a:xfrm>
            <a:off x="1439768" y="5423242"/>
            <a:ext cx="3581400" cy="499496"/>
          </a:xfrm>
          <a:prstGeom prst="rect">
            <a:avLst/>
          </a:prstGeom>
          <a:noFill/>
          <a:ln w="25400" algn="ctr">
            <a:noFill/>
            <a:prstDash val="sysDot"/>
            <a:miter lim="800000"/>
            <a:headEnd/>
            <a:tailEnd/>
          </a:ln>
        </p:spPr>
        <p:txBody>
          <a:bodyPr>
            <a:spAutoFit/>
          </a:bodyPr>
          <a:lstStyle/>
          <a:p>
            <a:pPr algn="l">
              <a:lnSpc>
                <a:spcPct val="150000"/>
              </a:lnSpc>
            </a:pPr>
            <a:r>
              <a:rPr lang="en-US" altLang="zh-CN" sz="2000" i="1" dirty="0" err="1">
                <a:solidFill>
                  <a:schemeClr val="accent2"/>
                </a:solidFill>
                <a:latin typeface="华文中宋" pitchFamily="2" charset="-122"/>
                <a:ea typeface="华文中宋" pitchFamily="2" charset="-122"/>
              </a:rPr>
              <a:t>P</a:t>
            </a:r>
            <a:r>
              <a:rPr lang="en-US" altLang="zh-CN" sz="2000" i="1" baseline="-25000" dirty="0" err="1">
                <a:solidFill>
                  <a:schemeClr val="accent2"/>
                </a:solidFill>
                <a:latin typeface="华文中宋" pitchFamily="2" charset="-122"/>
                <a:ea typeface="华文中宋" pitchFamily="2" charset="-122"/>
              </a:rPr>
              <a:t>dyn</a:t>
            </a:r>
            <a:r>
              <a:rPr lang="zh-CN" altLang="en-US" sz="2000" dirty="0">
                <a:solidFill>
                  <a:schemeClr val="accent2"/>
                </a:solidFill>
                <a:latin typeface="华文中宋" pitchFamily="2" charset="-122"/>
                <a:ea typeface="华文中宋" pitchFamily="2" charset="-122"/>
              </a:rPr>
              <a:t>动态切换占到</a:t>
            </a:r>
            <a:r>
              <a:rPr lang="en-US" altLang="zh-CN" sz="2000" dirty="0">
                <a:solidFill>
                  <a:schemeClr val="accent2"/>
                </a:solidFill>
                <a:latin typeface="华文中宋" pitchFamily="2" charset="-122"/>
                <a:ea typeface="华文中宋" pitchFamily="2" charset="-122"/>
              </a:rPr>
              <a:t>80%</a:t>
            </a:r>
            <a:r>
              <a:rPr lang="zh-CN" altLang="en-US" sz="2000" dirty="0">
                <a:solidFill>
                  <a:schemeClr val="accent2"/>
                </a:solidFill>
                <a:latin typeface="华文中宋" pitchFamily="2" charset="-122"/>
                <a:ea typeface="华文中宋" pitchFamily="2" charset="-122"/>
              </a:rPr>
              <a:t>左右。</a:t>
            </a:r>
            <a:endParaRPr lang="zh-CN" altLang="en-US" sz="2000" i="1" baseline="-25000" dirty="0">
              <a:solidFill>
                <a:schemeClr val="accent2"/>
              </a:solidFill>
              <a:latin typeface="华文中宋" pitchFamily="2" charset="-122"/>
              <a:ea typeface="华文中宋" pitchFamily="2" charset="-122"/>
            </a:endParaRPr>
          </a:p>
        </p:txBody>
      </p:sp>
      <p:sp>
        <p:nvSpPr>
          <p:cNvPr id="66" name="内容占位符 2"/>
          <p:cNvSpPr txBox="1">
            <a:spLocks/>
          </p:cNvSpPr>
          <p:nvPr/>
        </p:nvSpPr>
        <p:spPr>
          <a:xfrm>
            <a:off x="4917449" y="1778288"/>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1</a:t>
            </a:r>
            <a:r>
              <a:rPr lang="zh-CN" altLang="en-US" kern="0" dirty="0">
                <a:solidFill>
                  <a:srgbClr val="3333FF"/>
                </a:solidFill>
                <a:latin typeface="华文中宋" pitchFamily="2" charset="-122"/>
                <a:ea typeface="华文中宋" pitchFamily="2" charset="-122"/>
              </a:rPr>
              <a:t>）基本原理</a:t>
            </a:r>
          </a:p>
        </p:txBody>
      </p:sp>
      <p:sp>
        <p:nvSpPr>
          <p:cNvPr id="67"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68"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69" name="组合 4"/>
          <p:cNvGrpSpPr>
            <a:grpSpLocks/>
          </p:cNvGrpSpPr>
          <p:nvPr/>
        </p:nvGrpSpPr>
        <p:grpSpPr bwMode="auto">
          <a:xfrm>
            <a:off x="8494634" y="129028"/>
            <a:ext cx="4344470" cy="589281"/>
            <a:chOff x="288838" y="21598"/>
            <a:chExt cx="4278985" cy="590400"/>
          </a:xfrm>
        </p:grpSpPr>
        <p:sp>
          <p:nvSpPr>
            <p:cNvPr id="70" name="圆角矩形 69"/>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71"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Tree>
    <p:extLst>
      <p:ext uri="{BB962C8B-B14F-4D97-AF65-F5344CB8AC3E}">
        <p14:creationId xmlns:p14="http://schemas.microsoft.com/office/powerpoint/2010/main" val="925032969"/>
      </p:ext>
    </p:extLst>
  </p:cSld>
  <p:clrMapOvr>
    <a:masterClrMapping/>
  </p:clrMapOvr>
  <p:transition>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388" y="4157464"/>
            <a:ext cx="8694245" cy="4463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矩形 16"/>
          <p:cNvSpPr>
            <a:spLocks noChangeArrowheads="1"/>
          </p:cNvSpPr>
          <p:nvPr/>
        </p:nvSpPr>
        <p:spPr bwMode="auto">
          <a:xfrm>
            <a:off x="4118222" y="2693578"/>
            <a:ext cx="356379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50000"/>
              </a:lnSpc>
            </a:pPr>
            <a:r>
              <a:rPr lang="en-US" altLang="zh-CN" dirty="0">
                <a:latin typeface="华文中宋" pitchFamily="2" charset="-122"/>
                <a:ea typeface="华文中宋" pitchFamily="2" charset="-122"/>
              </a:rPr>
              <a:t>1</a:t>
            </a:r>
            <a:r>
              <a:rPr lang="zh-CN" altLang="en-US" dirty="0">
                <a:latin typeface="华文中宋" pitchFamily="2" charset="-122"/>
                <a:ea typeface="华文中宋" pitchFamily="2" charset="-122"/>
              </a:rPr>
              <a:t>）汉明重量模型</a:t>
            </a:r>
            <a:r>
              <a:rPr lang="en-US" altLang="zh-CN" dirty="0">
                <a:latin typeface="华文中宋" pitchFamily="2" charset="-122"/>
                <a:ea typeface="华文中宋" pitchFamily="2" charset="-122"/>
              </a:rPr>
              <a:t>(HW)</a:t>
            </a:r>
          </a:p>
          <a:p>
            <a:pPr algn="ctr">
              <a:lnSpc>
                <a:spcPct val="150000"/>
              </a:lnSpc>
            </a:pPr>
            <a:r>
              <a:rPr lang="en-US" altLang="zh-CN" dirty="0">
                <a:latin typeface="华文中宋" pitchFamily="2" charset="-122"/>
                <a:ea typeface="华文中宋" pitchFamily="2" charset="-122"/>
              </a:rPr>
              <a:t> 2</a:t>
            </a:r>
            <a:r>
              <a:rPr lang="zh-CN" altLang="en-US" dirty="0">
                <a:latin typeface="华文中宋" pitchFamily="2" charset="-122"/>
                <a:ea typeface="华文中宋" pitchFamily="2" charset="-122"/>
              </a:rPr>
              <a:t>）汉明距离模型</a:t>
            </a:r>
            <a:r>
              <a:rPr lang="en-US" altLang="zh-CN" dirty="0">
                <a:latin typeface="华文中宋" pitchFamily="2" charset="-122"/>
                <a:ea typeface="华文中宋" pitchFamily="2" charset="-122"/>
              </a:rPr>
              <a:t>(HD)</a:t>
            </a:r>
            <a:endParaRPr lang="zh-CN" altLang="en-US" dirty="0">
              <a:latin typeface="华文中宋" pitchFamily="2" charset="-122"/>
              <a:ea typeface="华文中宋" pitchFamily="2" charset="-122"/>
            </a:endParaRPr>
          </a:p>
        </p:txBody>
      </p:sp>
      <p:sp>
        <p:nvSpPr>
          <p:cNvPr id="37" name="内容占位符 2"/>
          <p:cNvSpPr txBox="1">
            <a:spLocks/>
          </p:cNvSpPr>
          <p:nvPr/>
        </p:nvSpPr>
        <p:spPr>
          <a:xfrm>
            <a:off x="4731514" y="1778288"/>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）泄露模型</a:t>
            </a:r>
          </a:p>
        </p:txBody>
      </p:sp>
      <p:sp>
        <p:nvSpPr>
          <p:cNvPr id="7" name="矩形 6"/>
          <p:cNvSpPr/>
          <p:nvPr/>
        </p:nvSpPr>
        <p:spPr>
          <a:xfrm>
            <a:off x="3894061" y="8622645"/>
            <a:ext cx="4185761" cy="492443"/>
          </a:xfrm>
          <a:prstGeom prst="rect">
            <a:avLst/>
          </a:prstGeom>
        </p:spPr>
        <p:txBody>
          <a:bodyPr wrap="none">
            <a:spAutoFit/>
          </a:bodyPr>
          <a:lstStyle/>
          <a:p>
            <a:r>
              <a:rPr lang="zh-CN" altLang="en-US" dirty="0">
                <a:latin typeface="华文中宋" pitchFamily="2" charset="-122"/>
                <a:ea typeface="华文中宋" pitchFamily="2" charset="-122"/>
              </a:rPr>
              <a:t>不同汉明距离对应功耗大小</a:t>
            </a:r>
            <a:endParaRPr lang="zh-CN" altLang="en-US" dirty="0"/>
          </a:p>
        </p:txBody>
      </p:sp>
      <p:sp>
        <p:nvSpPr>
          <p:cNvPr id="39" name="矩形 38"/>
          <p:cNvSpPr/>
          <p:nvPr/>
        </p:nvSpPr>
        <p:spPr>
          <a:xfrm>
            <a:off x="10086749" y="5525244"/>
            <a:ext cx="2392315" cy="892552"/>
          </a:xfrm>
          <a:prstGeom prst="rect">
            <a:avLst/>
          </a:prstGeom>
        </p:spPr>
        <p:txBody>
          <a:bodyPr wrap="square">
            <a:spAutoFit/>
          </a:bodyPr>
          <a:lstStyle/>
          <a:p>
            <a:r>
              <a:rPr lang="zh-CN" altLang="en-US" dirty="0">
                <a:solidFill>
                  <a:srgbClr val="FF0000"/>
                </a:solidFill>
                <a:latin typeface="华文中宋" pitchFamily="2" charset="-122"/>
                <a:ea typeface="华文中宋" pitchFamily="2" charset="-122"/>
              </a:rPr>
              <a:t>功耗大小同汉明距离成正比</a:t>
            </a:r>
            <a:endParaRPr lang="zh-CN" altLang="en-US" dirty="0">
              <a:solidFill>
                <a:srgbClr val="FF0000"/>
              </a:solidFill>
            </a:endParaRPr>
          </a:p>
        </p:txBody>
      </p:sp>
      <p:sp>
        <p:nvSpPr>
          <p:cNvPr id="13"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4"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5" name="组合 4"/>
          <p:cNvGrpSpPr>
            <a:grpSpLocks/>
          </p:cNvGrpSpPr>
          <p:nvPr/>
        </p:nvGrpSpPr>
        <p:grpSpPr bwMode="auto">
          <a:xfrm>
            <a:off x="8494634" y="129028"/>
            <a:ext cx="4344470" cy="589281"/>
            <a:chOff x="288838" y="21598"/>
            <a:chExt cx="4278985" cy="590400"/>
          </a:xfrm>
        </p:grpSpPr>
        <p:sp>
          <p:nvSpPr>
            <p:cNvPr id="16" name="圆角矩形 15"/>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7"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pSp>
        <p:nvGrpSpPr>
          <p:cNvPr id="18" name="组合 17"/>
          <p:cNvGrpSpPr/>
          <p:nvPr/>
        </p:nvGrpSpPr>
        <p:grpSpPr>
          <a:xfrm>
            <a:off x="1821880" y="1235756"/>
            <a:ext cx="6349241" cy="457846"/>
            <a:chOff x="3868912" y="3356174"/>
            <a:chExt cx="4491037" cy="323850"/>
          </a:xfrm>
        </p:grpSpPr>
        <p:grpSp>
          <p:nvGrpSpPr>
            <p:cNvPr id="19" name="Group 50"/>
            <p:cNvGrpSpPr>
              <a:grpSpLocks/>
            </p:cNvGrpSpPr>
            <p:nvPr/>
          </p:nvGrpSpPr>
          <p:grpSpPr bwMode="auto">
            <a:xfrm rot="4976862" flipH="1">
              <a:off x="3862562" y="3362524"/>
              <a:ext cx="323850" cy="311150"/>
              <a:chOff x="1944" y="1111"/>
              <a:chExt cx="204" cy="196"/>
            </a:xfrm>
          </p:grpSpPr>
          <p:pic>
            <p:nvPicPr>
              <p:cNvPr id="27" name="Picture 5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29" name="Group 53"/>
              <p:cNvGrpSpPr>
                <a:grpSpLocks/>
              </p:cNvGrpSpPr>
              <p:nvPr/>
            </p:nvGrpSpPr>
            <p:grpSpPr bwMode="auto">
              <a:xfrm rot="1297425" flipV="1">
                <a:off x="1971" y="1258"/>
                <a:ext cx="151" cy="37"/>
                <a:chOff x="2532" y="1051"/>
                <a:chExt cx="893" cy="246"/>
              </a:xfrm>
            </p:grpSpPr>
            <p:grpSp>
              <p:nvGrpSpPr>
                <p:cNvPr id="32" name="Group 54"/>
                <p:cNvGrpSpPr>
                  <a:grpSpLocks/>
                </p:cNvGrpSpPr>
                <p:nvPr/>
              </p:nvGrpSpPr>
              <p:grpSpPr bwMode="auto">
                <a:xfrm>
                  <a:off x="2532" y="1051"/>
                  <a:ext cx="743" cy="185"/>
                  <a:chOff x="1565" y="2568"/>
                  <a:chExt cx="1118" cy="279"/>
                </a:xfrm>
              </p:grpSpPr>
              <p:sp>
                <p:nvSpPr>
                  <p:cNvPr id="42"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34" name="Group 59"/>
                <p:cNvGrpSpPr>
                  <a:grpSpLocks/>
                </p:cNvGrpSpPr>
                <p:nvPr/>
              </p:nvGrpSpPr>
              <p:grpSpPr bwMode="auto">
                <a:xfrm rot="1353540">
                  <a:off x="2682" y="1111"/>
                  <a:ext cx="743" cy="186"/>
                  <a:chOff x="1565" y="2568"/>
                  <a:chExt cx="1118" cy="279"/>
                </a:xfrm>
              </p:grpSpPr>
              <p:sp>
                <p:nvSpPr>
                  <p:cNvPr id="35"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30"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1" name="Picture 65" descr="light_shadow1"/>
              <p:cNvPicPr>
                <a:picLocks noChangeAspect="1" noChangeArrowheads="1"/>
              </p:cNvPicPr>
              <p:nvPr/>
            </p:nvPicPr>
            <p:blipFill>
              <a:blip r:embed="rId4">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 name="AutoShape 6"/>
          <p:cNvSpPr>
            <a:spLocks noChangeArrowheads="1"/>
          </p:cNvSpPr>
          <p:nvPr/>
        </p:nvSpPr>
        <p:spPr bwMode="gray">
          <a:xfrm>
            <a:off x="2372067" y="1132384"/>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3327750140"/>
      </p:ext>
    </p:extLst>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txBox="1">
            <a:spLocks/>
          </p:cNvSpPr>
          <p:nvPr/>
        </p:nvSpPr>
        <p:spPr>
          <a:xfrm>
            <a:off x="4731514" y="1778288"/>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3</a:t>
            </a:r>
            <a:r>
              <a:rPr lang="zh-CN" altLang="en-US" kern="0" dirty="0">
                <a:solidFill>
                  <a:srgbClr val="3333FF"/>
                </a:solidFill>
                <a:latin typeface="华文中宋" pitchFamily="2" charset="-122"/>
                <a:ea typeface="华文中宋" pitchFamily="2" charset="-122"/>
              </a:rPr>
              <a:t>）泄露采集</a:t>
            </a:r>
          </a:p>
        </p:txBody>
      </p:sp>
      <p:sp>
        <p:nvSpPr>
          <p:cNvPr id="15" name="矩形 14"/>
          <p:cNvSpPr/>
          <p:nvPr/>
        </p:nvSpPr>
        <p:spPr>
          <a:xfrm>
            <a:off x="2509814" y="2798945"/>
            <a:ext cx="2392315" cy="492443"/>
          </a:xfrm>
          <a:prstGeom prst="rect">
            <a:avLst/>
          </a:prstGeom>
        </p:spPr>
        <p:txBody>
          <a:bodyPr wrap="square">
            <a:spAutoFit/>
          </a:bodyPr>
          <a:lstStyle/>
          <a:p>
            <a:r>
              <a:rPr lang="zh-CN" altLang="en-US" dirty="0">
                <a:solidFill>
                  <a:srgbClr val="FF0000"/>
                </a:solidFill>
                <a:latin typeface="华文中宋" pitchFamily="2" charset="-122"/>
                <a:ea typeface="华文中宋" pitchFamily="2" charset="-122"/>
              </a:rPr>
              <a:t>功耗泄露采集</a:t>
            </a:r>
            <a:endParaRPr lang="zh-CN" altLang="en-US" dirty="0">
              <a:solidFill>
                <a:srgbClr val="FF0000"/>
              </a:solidFill>
            </a:endParaRPr>
          </a:p>
        </p:txBody>
      </p:sp>
      <p:sp>
        <p:nvSpPr>
          <p:cNvPr id="2"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366276979"/>
              </p:ext>
            </p:extLst>
          </p:nvPr>
        </p:nvGraphicFramePr>
        <p:xfrm>
          <a:off x="358004" y="3370435"/>
          <a:ext cx="6144396" cy="5287038"/>
        </p:xfrm>
        <a:graphic>
          <a:graphicData uri="http://schemas.openxmlformats.org/presentationml/2006/ole">
            <mc:AlternateContent xmlns:mc="http://schemas.openxmlformats.org/markup-compatibility/2006">
              <mc:Choice xmlns:v="urn:schemas-microsoft-com:vml" Requires="v">
                <p:oleObj spid="_x0000_s10243" name="Visio" r:id="rId3" imgW="3619500" imgH="3076575" progId="Visio.Drawing.11">
                  <p:embed/>
                </p:oleObj>
              </mc:Choice>
              <mc:Fallback>
                <p:oleObj name="Visio" r:id="rId3" imgW="3619500" imgH="3076575" progId="Visio.Drawing.11">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004" y="3370435"/>
                        <a:ext cx="6144396" cy="5287038"/>
                      </a:xfrm>
                      <a:prstGeom prst="rect">
                        <a:avLst/>
                      </a:prstGeom>
                      <a:noFill/>
                    </p:spPr>
                  </p:pic>
                </p:oleObj>
              </mc:Fallback>
            </mc:AlternateContent>
          </a:graphicData>
        </a:graphic>
      </p:graphicFrame>
      <p:sp>
        <p:nvSpPr>
          <p:cNvPr id="4"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4194568220"/>
              </p:ext>
            </p:extLst>
          </p:nvPr>
        </p:nvGraphicFramePr>
        <p:xfrm>
          <a:off x="6663829" y="3399231"/>
          <a:ext cx="6122489" cy="5184576"/>
        </p:xfrm>
        <a:graphic>
          <a:graphicData uri="http://schemas.openxmlformats.org/presentationml/2006/ole">
            <mc:AlternateContent xmlns:mc="http://schemas.openxmlformats.org/markup-compatibility/2006">
              <mc:Choice xmlns:v="urn:schemas-microsoft-com:vml" Requires="v">
                <p:oleObj spid="_x0000_s10244" name="Visio" r:id="rId5" imgW="3619500" imgH="3076575" progId="Visio.Drawing.11">
                  <p:embed/>
                </p:oleObj>
              </mc:Choice>
              <mc:Fallback>
                <p:oleObj name="Visio" r:id="rId5" imgW="3619500" imgH="3076575" progId="Visio.Drawing.11">
                  <p:embed/>
                  <p:pic>
                    <p:nvPicPr>
                      <p:cNvPr id="5"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3829" y="3399231"/>
                        <a:ext cx="6122489" cy="5184576"/>
                      </a:xfrm>
                      <a:prstGeom prst="rect">
                        <a:avLst/>
                      </a:prstGeom>
                      <a:noFill/>
                    </p:spPr>
                  </p:pic>
                </p:oleObj>
              </mc:Fallback>
            </mc:AlternateContent>
          </a:graphicData>
        </a:graphic>
      </p:graphicFrame>
      <p:cxnSp>
        <p:nvCxnSpPr>
          <p:cNvPr id="20" name="直接连接符 19"/>
          <p:cNvCxnSpPr/>
          <p:nvPr/>
        </p:nvCxnSpPr>
        <p:spPr bwMode="auto">
          <a:xfrm flipH="1">
            <a:off x="6505080" y="3405207"/>
            <a:ext cx="69328" cy="492797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矩形 24"/>
          <p:cNvSpPr/>
          <p:nvPr/>
        </p:nvSpPr>
        <p:spPr>
          <a:xfrm>
            <a:off x="8806656" y="2798945"/>
            <a:ext cx="2392315" cy="492443"/>
          </a:xfrm>
          <a:prstGeom prst="rect">
            <a:avLst/>
          </a:prstGeom>
        </p:spPr>
        <p:txBody>
          <a:bodyPr wrap="square">
            <a:spAutoFit/>
          </a:bodyPr>
          <a:lstStyle/>
          <a:p>
            <a:r>
              <a:rPr lang="zh-CN" altLang="en-US" dirty="0">
                <a:solidFill>
                  <a:srgbClr val="FF0000"/>
                </a:solidFill>
                <a:latin typeface="华文中宋" pitchFamily="2" charset="-122"/>
                <a:ea typeface="华文中宋" pitchFamily="2" charset="-122"/>
              </a:rPr>
              <a:t>电磁泄露采集</a:t>
            </a:r>
            <a:endParaRPr lang="zh-CN" altLang="en-US" dirty="0">
              <a:solidFill>
                <a:srgbClr val="FF0000"/>
              </a:solidFill>
            </a:endParaRPr>
          </a:p>
        </p:txBody>
      </p:sp>
      <p:pic>
        <p:nvPicPr>
          <p:cNvPr id="71684"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37225" y="5698909"/>
            <a:ext cx="898447" cy="111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prstDash val="sysDot"/>
                <a:miter lim="800000"/>
                <a:headEnd/>
                <a:tailEnd/>
              </a14:hiddenLine>
            </a:ext>
          </a:extLst>
        </p:spPr>
      </p:pic>
      <p:sp>
        <p:nvSpPr>
          <p:cNvPr id="29" name="矩形 28"/>
          <p:cNvSpPr/>
          <p:nvPr/>
        </p:nvSpPr>
        <p:spPr>
          <a:xfrm>
            <a:off x="8806656" y="8083072"/>
            <a:ext cx="2392315" cy="492443"/>
          </a:xfrm>
          <a:prstGeom prst="rect">
            <a:avLst/>
          </a:prstGeom>
        </p:spPr>
        <p:txBody>
          <a:bodyPr wrap="square">
            <a:spAutoFit/>
          </a:bodyPr>
          <a:lstStyle/>
          <a:p>
            <a:r>
              <a:rPr lang="zh-CN" altLang="en-US" dirty="0">
                <a:solidFill>
                  <a:srgbClr val="FF0000"/>
                </a:solidFill>
                <a:latin typeface="华文中宋" pitchFamily="2" charset="-122"/>
                <a:ea typeface="华文中宋" pitchFamily="2" charset="-122"/>
              </a:rPr>
              <a:t>非接触式采集</a:t>
            </a:r>
            <a:endParaRPr lang="zh-CN" altLang="en-US" dirty="0">
              <a:solidFill>
                <a:srgbClr val="FF0000"/>
              </a:solidFill>
            </a:endParaRPr>
          </a:p>
        </p:txBody>
      </p:sp>
      <p:sp>
        <p:nvSpPr>
          <p:cNvPr id="18"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9"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21" name="组合 4"/>
          <p:cNvGrpSpPr>
            <a:grpSpLocks/>
          </p:cNvGrpSpPr>
          <p:nvPr/>
        </p:nvGrpSpPr>
        <p:grpSpPr bwMode="auto">
          <a:xfrm>
            <a:off x="8494634" y="129028"/>
            <a:ext cx="4344470" cy="589281"/>
            <a:chOff x="288838" y="21598"/>
            <a:chExt cx="4278985" cy="590400"/>
          </a:xfrm>
        </p:grpSpPr>
        <p:sp>
          <p:nvSpPr>
            <p:cNvPr id="22" name="圆角矩形 2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pSp>
        <p:nvGrpSpPr>
          <p:cNvPr id="24" name="组合 23"/>
          <p:cNvGrpSpPr/>
          <p:nvPr/>
        </p:nvGrpSpPr>
        <p:grpSpPr>
          <a:xfrm>
            <a:off x="1821880" y="1235756"/>
            <a:ext cx="6349241" cy="457846"/>
            <a:chOff x="3868912" y="3356174"/>
            <a:chExt cx="4491037" cy="323850"/>
          </a:xfrm>
        </p:grpSpPr>
        <p:grpSp>
          <p:nvGrpSpPr>
            <p:cNvPr id="26" name="Group 50"/>
            <p:cNvGrpSpPr>
              <a:grpSpLocks/>
            </p:cNvGrpSpPr>
            <p:nvPr/>
          </p:nvGrpSpPr>
          <p:grpSpPr bwMode="auto">
            <a:xfrm rot="4976862" flipH="1">
              <a:off x="3862562" y="3362524"/>
              <a:ext cx="323850" cy="311150"/>
              <a:chOff x="1944" y="1111"/>
              <a:chExt cx="204" cy="196"/>
            </a:xfrm>
          </p:grpSpPr>
          <p:pic>
            <p:nvPicPr>
              <p:cNvPr id="28" name="Picture 51" descr="circuler_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31" name="Group 53"/>
              <p:cNvGrpSpPr>
                <a:grpSpLocks/>
              </p:cNvGrpSpPr>
              <p:nvPr/>
            </p:nvGrpSpPr>
            <p:grpSpPr bwMode="auto">
              <a:xfrm rot="1297425" flipV="1">
                <a:off x="1971" y="1258"/>
                <a:ext cx="151" cy="37"/>
                <a:chOff x="2532" y="1051"/>
                <a:chExt cx="893" cy="246"/>
              </a:xfrm>
            </p:grpSpPr>
            <p:grpSp>
              <p:nvGrpSpPr>
                <p:cNvPr id="34" name="Group 54"/>
                <p:cNvGrpSpPr>
                  <a:grpSpLocks/>
                </p:cNvGrpSpPr>
                <p:nvPr/>
              </p:nvGrpSpPr>
              <p:grpSpPr bwMode="auto">
                <a:xfrm>
                  <a:off x="2532" y="1051"/>
                  <a:ext cx="743" cy="185"/>
                  <a:chOff x="1565" y="2568"/>
                  <a:chExt cx="1118" cy="279"/>
                </a:xfrm>
              </p:grpSpPr>
              <p:sp>
                <p:nvSpPr>
                  <p:cNvPr id="40"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35" name="Group 59"/>
                <p:cNvGrpSpPr>
                  <a:grpSpLocks/>
                </p:cNvGrpSpPr>
                <p:nvPr/>
              </p:nvGrpSpPr>
              <p:grpSpPr bwMode="auto">
                <a:xfrm rot="1353540">
                  <a:off x="2682" y="1111"/>
                  <a:ext cx="743" cy="186"/>
                  <a:chOff x="1565" y="2568"/>
                  <a:chExt cx="1118" cy="279"/>
                </a:xfrm>
              </p:grpSpPr>
              <p:sp>
                <p:nvSpPr>
                  <p:cNvPr id="36"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32"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3" name="Picture 65" descr="light_shadow1"/>
              <p:cNvPicPr>
                <a:picLocks noChangeAspect="1" noChangeArrowheads="1"/>
              </p:cNvPicPr>
              <p:nvPr/>
            </p:nvPicPr>
            <p:blipFill>
              <a:blip r:embed="rId9">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 name="AutoShape 6"/>
          <p:cNvSpPr>
            <a:spLocks noChangeArrowheads="1"/>
          </p:cNvSpPr>
          <p:nvPr/>
        </p:nvSpPr>
        <p:spPr bwMode="gray">
          <a:xfrm>
            <a:off x="2372067" y="1132384"/>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744700863"/>
      </p:ext>
    </p:extLst>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6"/>
          <p:cNvSpPr>
            <a:spLocks noChangeArrowheads="1"/>
          </p:cNvSpPr>
          <p:nvPr/>
        </p:nvSpPr>
        <p:spPr bwMode="gray">
          <a:xfrm>
            <a:off x="1815260" y="1204392"/>
            <a:ext cx="3781425" cy="498475"/>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4.2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电磁分析</a:t>
            </a:r>
            <a:endParaRPr lang="en-US" altLang="zh-CN" sz="2800" dirty="0">
              <a:solidFill>
                <a:srgbClr val="000000"/>
              </a:solidFill>
              <a:latin typeface="华文中宋" pitchFamily="2" charset="-122"/>
              <a:ea typeface="华文中宋" pitchFamily="2" charset="-122"/>
            </a:endParaRPr>
          </a:p>
        </p:txBody>
      </p:sp>
      <p:sp>
        <p:nvSpPr>
          <p:cNvPr id="9" name="AutoShape 28"/>
          <p:cNvSpPr>
            <a:spLocks noChangeArrowheads="1"/>
          </p:cNvSpPr>
          <p:nvPr/>
        </p:nvSpPr>
        <p:spPr bwMode="gray">
          <a:xfrm>
            <a:off x="6776908" y="52264"/>
            <a:ext cx="975360" cy="684106"/>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0" name="Text Box 30"/>
          <p:cNvSpPr txBox="1">
            <a:spLocks noChangeArrowheads="1"/>
          </p:cNvSpPr>
          <p:nvPr/>
        </p:nvSpPr>
        <p:spPr bwMode="gray">
          <a:xfrm>
            <a:off x="6995914" y="117739"/>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a:solidFill>
                  <a:schemeClr val="bg1"/>
                </a:solidFill>
                <a:latin typeface="华文中宋" pitchFamily="2" charset="-122"/>
                <a:ea typeface="华文中宋" pitchFamily="2" charset="-122"/>
                <a:cs typeface="宋体" pitchFamily="2" charset="-122"/>
              </a:rPr>
              <a:t>4</a:t>
            </a:r>
            <a:endParaRPr lang="zh-CN" altLang="zh-CN" sz="2800">
              <a:latin typeface="华文中宋" pitchFamily="2" charset="-122"/>
              <a:ea typeface="华文中宋" pitchFamily="2" charset="-122"/>
              <a:cs typeface="宋体" pitchFamily="2" charset="-122"/>
            </a:endParaRPr>
          </a:p>
        </p:txBody>
      </p:sp>
      <p:grpSp>
        <p:nvGrpSpPr>
          <p:cNvPr id="11" name="组合 4"/>
          <p:cNvGrpSpPr>
            <a:grpSpLocks/>
          </p:cNvGrpSpPr>
          <p:nvPr/>
        </p:nvGrpSpPr>
        <p:grpSpPr bwMode="auto">
          <a:xfrm>
            <a:off x="7779362" y="82819"/>
            <a:ext cx="5131750" cy="589281"/>
            <a:chOff x="288838" y="21598"/>
            <a:chExt cx="3416155" cy="590400"/>
          </a:xfrm>
        </p:grpSpPr>
        <p:sp>
          <p:nvSpPr>
            <p:cNvPr id="12" name="圆角矩形 11"/>
            <p:cNvSpPr/>
            <p:nvPr/>
          </p:nvSpPr>
          <p:spPr>
            <a:xfrm>
              <a:off x="288838" y="21598"/>
              <a:ext cx="3272350"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3" name="圆角矩形 4"/>
            <p:cNvSpPr/>
            <p:nvPr/>
          </p:nvSpPr>
          <p:spPr>
            <a:xfrm>
              <a:off x="317395" y="51006"/>
              <a:ext cx="3387598"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cs typeface="Times New Roman" pitchFamily="18" charset="0"/>
                </a:rPr>
                <a:t>经典旁路分析技术原理与方法</a:t>
              </a:r>
            </a:p>
          </p:txBody>
        </p:sp>
      </p:grpSp>
      <p:sp>
        <p:nvSpPr>
          <p:cNvPr id="14" name="内容占位符 2"/>
          <p:cNvSpPr txBox="1">
            <a:spLocks/>
          </p:cNvSpPr>
          <p:nvPr/>
        </p:nvSpPr>
        <p:spPr>
          <a:xfrm>
            <a:off x="4731514" y="1778288"/>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2"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矩形 3"/>
          <p:cNvSpPr>
            <a:spLocks noChangeArrowheads="1"/>
          </p:cNvSpPr>
          <p:nvPr/>
        </p:nvSpPr>
        <p:spPr bwMode="auto">
          <a:xfrm>
            <a:off x="2181920" y="3232646"/>
            <a:ext cx="432048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1</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RSA</a:t>
            </a:r>
            <a:r>
              <a:rPr lang="zh-CN" altLang="en-US" kern="0" dirty="0">
                <a:solidFill>
                  <a:srgbClr val="3333FF"/>
                </a:solidFill>
                <a:latin typeface="华文中宋" pitchFamily="2" charset="-122"/>
                <a:ea typeface="华文中宋" pitchFamily="2" charset="-122"/>
              </a:rPr>
              <a:t>密码简单功耗攻击</a:t>
            </a:r>
            <a:endParaRPr lang="zh-CN" altLang="en-US" dirty="0">
              <a:latin typeface="华文中宋" pitchFamily="2" charset="-122"/>
              <a:ea typeface="华文中宋" pitchFamily="2" charset="-122"/>
            </a:endParaRPr>
          </a:p>
        </p:txBody>
      </p:sp>
      <p:sp>
        <p:nvSpPr>
          <p:cNvPr id="16" name="矩形 3"/>
          <p:cNvSpPr>
            <a:spLocks noChangeArrowheads="1"/>
          </p:cNvSpPr>
          <p:nvPr/>
        </p:nvSpPr>
        <p:spPr bwMode="auto">
          <a:xfrm>
            <a:off x="2181920" y="4273366"/>
            <a:ext cx="722893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密码差分功耗攻击</a:t>
            </a:r>
            <a:endParaRPr lang="zh-CN" altLang="en-US" dirty="0">
              <a:latin typeface="华文中宋" pitchFamily="2" charset="-122"/>
              <a:ea typeface="华文中宋" pitchFamily="2" charset="-122"/>
            </a:endParaRPr>
          </a:p>
        </p:txBody>
      </p:sp>
      <p:sp>
        <p:nvSpPr>
          <p:cNvPr id="17" name="矩形 3"/>
          <p:cNvSpPr>
            <a:spLocks noChangeArrowheads="1"/>
          </p:cNvSpPr>
          <p:nvPr/>
        </p:nvSpPr>
        <p:spPr bwMode="auto">
          <a:xfrm>
            <a:off x="2181920" y="5308848"/>
            <a:ext cx="722893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3</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RC4</a:t>
            </a:r>
            <a:r>
              <a:rPr lang="zh-CN" altLang="en-US" kern="0" dirty="0">
                <a:solidFill>
                  <a:srgbClr val="3333FF"/>
                </a:solidFill>
                <a:latin typeface="华文中宋" pitchFamily="2" charset="-122"/>
                <a:ea typeface="华文中宋" pitchFamily="2" charset="-122"/>
              </a:rPr>
              <a:t>密码电磁模板攻击</a:t>
            </a:r>
            <a:endParaRPr lang="zh-CN" altLang="en-US" dirty="0">
              <a:latin typeface="华文中宋" pitchFamily="2" charset="-122"/>
              <a:ea typeface="华文中宋" pitchFamily="2" charset="-122"/>
            </a:endParaRPr>
          </a:p>
        </p:txBody>
      </p:sp>
    </p:spTree>
    <p:extLst>
      <p:ext uri="{BB962C8B-B14F-4D97-AF65-F5344CB8AC3E}">
        <p14:creationId xmlns:p14="http://schemas.microsoft.com/office/powerpoint/2010/main" val="1153107532"/>
      </p:ext>
    </p:extLst>
  </p:cSld>
  <p:clrMapOvr>
    <a:masterClrMapping/>
  </p:clrMapOvr>
  <p:transition>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150442" y="2932584"/>
            <a:ext cx="11500260" cy="1592744"/>
          </a:xfrm>
          <a:prstGeom prst="rect">
            <a:avLst/>
          </a:prstGeom>
        </p:spPr>
        <p:txBody>
          <a:bodyPr wrap="square">
            <a:spAutoFit/>
          </a:bodyPr>
          <a:lstStyle/>
          <a:p>
            <a:pPr>
              <a:lnSpc>
                <a:spcPct val="125000"/>
              </a:lnSpc>
            </a:pPr>
            <a:r>
              <a:rPr lang="zh-CN" altLang="en-US" dirty="0">
                <a:solidFill>
                  <a:srgbClr val="FF0000"/>
                </a:solidFill>
                <a:latin typeface="华文中宋" pitchFamily="2" charset="-122"/>
                <a:ea typeface="华文中宋" pitchFamily="2" charset="-122"/>
              </a:rPr>
              <a:t>   </a:t>
            </a:r>
            <a:r>
              <a:rPr lang="en-US" altLang="zh-CN" dirty="0">
                <a:solidFill>
                  <a:srgbClr val="FF0000"/>
                </a:solidFill>
                <a:latin typeface="华文中宋" pitchFamily="2" charset="-122"/>
                <a:ea typeface="华文中宋" pitchFamily="2" charset="-122"/>
              </a:rPr>
              <a:t> </a:t>
            </a:r>
            <a:r>
              <a:rPr lang="zh-CN" altLang="en-US" dirty="0">
                <a:solidFill>
                  <a:srgbClr val="FF0000"/>
                </a:solidFill>
                <a:latin typeface="华文中宋" pitchFamily="2" charset="-122"/>
                <a:ea typeface="华文中宋" pitchFamily="2" charset="-122"/>
              </a:rPr>
              <a:t>简单功耗分析（</a:t>
            </a:r>
            <a:r>
              <a:rPr lang="en-US" altLang="zh-CN" dirty="0">
                <a:solidFill>
                  <a:srgbClr val="FF0000"/>
                </a:solidFill>
                <a:latin typeface="华文中宋" pitchFamily="2" charset="-122"/>
                <a:ea typeface="华文中宋" pitchFamily="2" charset="-122"/>
              </a:rPr>
              <a:t>Simple Power Analysis, SPA</a:t>
            </a:r>
            <a:r>
              <a:rPr lang="zh-CN" altLang="en-US" dirty="0">
                <a:latin typeface="华文中宋" pitchFamily="2" charset="-122"/>
                <a:ea typeface="华文中宋" pitchFamily="2" charset="-122"/>
              </a:rPr>
              <a:t>），采集单条功耗曲线，直接推断密钥位值。适用于使用一些和密钥相关跳转指令且功耗消耗差别较大密码算法，如</a:t>
            </a:r>
            <a:r>
              <a:rPr lang="en-US" altLang="zh-CN" dirty="0">
                <a:latin typeface="华文中宋" pitchFamily="2" charset="-122"/>
                <a:ea typeface="华文中宋" pitchFamily="2" charset="-122"/>
              </a:rPr>
              <a:t>RSA</a:t>
            </a:r>
            <a:r>
              <a:rPr lang="zh-CN" altLang="en-US" dirty="0">
                <a:latin typeface="华文中宋" pitchFamily="2" charset="-122"/>
                <a:ea typeface="华文中宋" pitchFamily="2" charset="-122"/>
              </a:rPr>
              <a:t>、</a:t>
            </a:r>
            <a:r>
              <a:rPr lang="en-US" altLang="zh-CN" dirty="0">
                <a:latin typeface="华文中宋" pitchFamily="2" charset="-122"/>
                <a:ea typeface="华文中宋" pitchFamily="2" charset="-122"/>
              </a:rPr>
              <a:t>ECC</a:t>
            </a:r>
            <a:r>
              <a:rPr lang="zh-CN" altLang="en-US" dirty="0">
                <a:latin typeface="华文中宋" pitchFamily="2" charset="-122"/>
                <a:ea typeface="华文中宋" pitchFamily="2" charset="-122"/>
              </a:rPr>
              <a:t>。</a:t>
            </a:r>
            <a:endParaRPr lang="zh-CN" altLang="en-US" dirty="0">
              <a:solidFill>
                <a:srgbClr val="FF0000"/>
              </a:solidFill>
              <a:latin typeface="华文中宋" pitchFamily="2" charset="-122"/>
              <a:ea typeface="华文中宋" pitchFamily="2" charset="-122"/>
            </a:endParaRPr>
          </a:p>
        </p:txBody>
      </p:sp>
      <p:sp>
        <p:nvSpPr>
          <p:cNvPr id="22" name="矩形 21"/>
          <p:cNvSpPr/>
          <p:nvPr/>
        </p:nvSpPr>
        <p:spPr>
          <a:xfrm>
            <a:off x="980264" y="8056764"/>
            <a:ext cx="11593288" cy="492443"/>
          </a:xfrm>
          <a:prstGeom prst="rect">
            <a:avLst/>
          </a:prstGeom>
        </p:spPr>
        <p:txBody>
          <a:bodyPr wrap="square">
            <a:spAutoFit/>
          </a:bodyPr>
          <a:lstStyle/>
          <a:p>
            <a:r>
              <a:rPr lang="en-US" altLang="zh-CN" dirty="0">
                <a:solidFill>
                  <a:srgbClr val="FF0000"/>
                </a:solidFill>
                <a:latin typeface="华文中宋" pitchFamily="2" charset="-122"/>
                <a:ea typeface="华文中宋" pitchFamily="2" charset="-122"/>
              </a:rPr>
              <a:t>1</a:t>
            </a:r>
            <a:r>
              <a:rPr lang="zh-CN" altLang="en-US" dirty="0">
                <a:solidFill>
                  <a:srgbClr val="FF0000"/>
                </a:solidFill>
                <a:latin typeface="华文中宋" pitchFamily="2" charset="-122"/>
                <a:ea typeface="华文中宋" pitchFamily="2" charset="-122"/>
              </a:rPr>
              <a:t>条</a:t>
            </a:r>
            <a:r>
              <a:rPr lang="en-US" altLang="zh-CN" dirty="0">
                <a:solidFill>
                  <a:srgbClr val="FF0000"/>
                </a:solidFill>
                <a:latin typeface="华文中宋" pitchFamily="2" charset="-122"/>
                <a:ea typeface="华文中宋" pitchFamily="2" charset="-122"/>
              </a:rPr>
              <a:t>RSA</a:t>
            </a:r>
            <a:r>
              <a:rPr lang="zh-CN" altLang="en-US" dirty="0">
                <a:solidFill>
                  <a:srgbClr val="FF0000"/>
                </a:solidFill>
                <a:latin typeface="华文中宋" pitchFamily="2" charset="-122"/>
                <a:ea typeface="华文中宋" pitchFamily="2" charset="-122"/>
              </a:rPr>
              <a:t>功耗曲线，密钥为</a:t>
            </a:r>
            <a:r>
              <a:rPr lang="en-US" altLang="zh-CN" dirty="0">
                <a:solidFill>
                  <a:srgbClr val="FF0000"/>
                </a:solidFill>
                <a:latin typeface="华文中宋" pitchFamily="2" charset="-122"/>
                <a:ea typeface="华文中宋" pitchFamily="2" charset="-122"/>
              </a:rPr>
              <a:t>1</a:t>
            </a:r>
            <a:r>
              <a:rPr lang="zh-CN" altLang="en-US" dirty="0">
                <a:solidFill>
                  <a:srgbClr val="FF0000"/>
                </a:solidFill>
                <a:latin typeface="华文中宋" pitchFamily="2" charset="-122"/>
                <a:ea typeface="华文中宋" pitchFamily="2" charset="-122"/>
              </a:rPr>
              <a:t>比</a:t>
            </a:r>
            <a:r>
              <a:rPr lang="en-US" altLang="zh-CN" dirty="0">
                <a:solidFill>
                  <a:srgbClr val="FF0000"/>
                </a:solidFill>
                <a:latin typeface="华文中宋" pitchFamily="2" charset="-122"/>
                <a:ea typeface="华文中宋" pitchFamily="2" charset="-122"/>
              </a:rPr>
              <a:t>0</a:t>
            </a:r>
            <a:r>
              <a:rPr lang="zh-CN" altLang="en-US" dirty="0">
                <a:solidFill>
                  <a:srgbClr val="FF0000"/>
                </a:solidFill>
                <a:latin typeface="华文中宋" pitchFamily="2" charset="-122"/>
                <a:ea typeface="华文中宋" pitchFamily="2" charset="-122"/>
              </a:rPr>
              <a:t>多执行</a:t>
            </a:r>
            <a:r>
              <a:rPr lang="en-US" altLang="zh-CN" dirty="0">
                <a:solidFill>
                  <a:srgbClr val="FF0000"/>
                </a:solidFill>
                <a:latin typeface="华文中宋" pitchFamily="2" charset="-122"/>
                <a:ea typeface="华文中宋" pitchFamily="2" charset="-122"/>
              </a:rPr>
              <a:t>1</a:t>
            </a:r>
            <a:r>
              <a:rPr lang="zh-CN" altLang="en-US" dirty="0">
                <a:solidFill>
                  <a:srgbClr val="FF0000"/>
                </a:solidFill>
                <a:latin typeface="华文中宋" pitchFamily="2" charset="-122"/>
                <a:ea typeface="华文中宋" pitchFamily="2" charset="-122"/>
              </a:rPr>
              <a:t>个乘法操作，可以直接目视读取密钥位。</a:t>
            </a:r>
          </a:p>
        </p:txBody>
      </p:sp>
      <p:sp>
        <p:nvSpPr>
          <p:cNvPr id="15"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9"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20" name="组合 4"/>
          <p:cNvGrpSpPr>
            <a:grpSpLocks/>
          </p:cNvGrpSpPr>
          <p:nvPr/>
        </p:nvGrpSpPr>
        <p:grpSpPr bwMode="auto">
          <a:xfrm>
            <a:off x="8494634" y="129028"/>
            <a:ext cx="4344470" cy="589281"/>
            <a:chOff x="288838" y="21598"/>
            <a:chExt cx="4278985" cy="590400"/>
          </a:xfrm>
        </p:grpSpPr>
        <p:sp>
          <p:nvSpPr>
            <p:cNvPr id="23" name="圆角矩形 22"/>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4"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pSp>
        <p:nvGrpSpPr>
          <p:cNvPr id="25" name="组合 24"/>
          <p:cNvGrpSpPr/>
          <p:nvPr/>
        </p:nvGrpSpPr>
        <p:grpSpPr>
          <a:xfrm>
            <a:off x="1821880" y="1235756"/>
            <a:ext cx="6349241" cy="457846"/>
            <a:chOff x="3868912" y="3356174"/>
            <a:chExt cx="4491037" cy="323850"/>
          </a:xfrm>
        </p:grpSpPr>
        <p:grpSp>
          <p:nvGrpSpPr>
            <p:cNvPr id="26" name="Group 50"/>
            <p:cNvGrpSpPr>
              <a:grpSpLocks/>
            </p:cNvGrpSpPr>
            <p:nvPr/>
          </p:nvGrpSpPr>
          <p:grpSpPr bwMode="auto">
            <a:xfrm rot="4976862" flipH="1">
              <a:off x="3862562" y="3362524"/>
              <a:ext cx="323850" cy="311150"/>
              <a:chOff x="1944" y="1111"/>
              <a:chExt cx="204" cy="196"/>
            </a:xfrm>
          </p:grpSpPr>
          <p:pic>
            <p:nvPicPr>
              <p:cNvPr id="28"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30" name="Group 53"/>
              <p:cNvGrpSpPr>
                <a:grpSpLocks/>
              </p:cNvGrpSpPr>
              <p:nvPr/>
            </p:nvGrpSpPr>
            <p:grpSpPr bwMode="auto">
              <a:xfrm rot="1297425" flipV="1">
                <a:off x="1971" y="1258"/>
                <a:ext cx="151" cy="37"/>
                <a:chOff x="2532" y="1051"/>
                <a:chExt cx="893" cy="246"/>
              </a:xfrm>
            </p:grpSpPr>
            <p:grpSp>
              <p:nvGrpSpPr>
                <p:cNvPr id="33" name="Group 54"/>
                <p:cNvGrpSpPr>
                  <a:grpSpLocks/>
                </p:cNvGrpSpPr>
                <p:nvPr/>
              </p:nvGrpSpPr>
              <p:grpSpPr bwMode="auto">
                <a:xfrm>
                  <a:off x="2532" y="1051"/>
                  <a:ext cx="743" cy="185"/>
                  <a:chOff x="1565" y="2568"/>
                  <a:chExt cx="1118" cy="279"/>
                </a:xfrm>
              </p:grpSpPr>
              <p:sp>
                <p:nvSpPr>
                  <p:cNvPr id="39"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34" name="Group 59"/>
                <p:cNvGrpSpPr>
                  <a:grpSpLocks/>
                </p:cNvGrpSpPr>
                <p:nvPr/>
              </p:nvGrpSpPr>
              <p:grpSpPr bwMode="auto">
                <a:xfrm rot="1353540">
                  <a:off x="2682" y="1111"/>
                  <a:ext cx="743" cy="186"/>
                  <a:chOff x="1565" y="2568"/>
                  <a:chExt cx="1118" cy="279"/>
                </a:xfrm>
              </p:grpSpPr>
              <p:sp>
                <p:nvSpPr>
                  <p:cNvPr id="35"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31"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2"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 name="AutoShape 6"/>
          <p:cNvSpPr>
            <a:spLocks noChangeArrowheads="1"/>
          </p:cNvSpPr>
          <p:nvPr/>
        </p:nvSpPr>
        <p:spPr bwMode="gray">
          <a:xfrm>
            <a:off x="2372067" y="1132384"/>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电磁攻击原理与实例分析</a:t>
            </a:r>
            <a:endParaRPr lang="en-US" altLang="zh-CN" sz="2800" dirty="0">
              <a:solidFill>
                <a:srgbClr val="000000"/>
              </a:solidFill>
              <a:latin typeface="华文中宋" pitchFamily="2" charset="-122"/>
              <a:ea typeface="华文中宋" pitchFamily="2" charset="-122"/>
            </a:endParaRPr>
          </a:p>
        </p:txBody>
      </p:sp>
      <p:sp>
        <p:nvSpPr>
          <p:cNvPr id="44" name="内容占位符 2"/>
          <p:cNvSpPr txBox="1">
            <a:spLocks/>
          </p:cNvSpPr>
          <p:nvPr/>
        </p:nvSpPr>
        <p:spPr>
          <a:xfrm>
            <a:off x="1020484" y="1778288"/>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45" name="矩形 3"/>
          <p:cNvSpPr>
            <a:spLocks noChangeArrowheads="1"/>
          </p:cNvSpPr>
          <p:nvPr/>
        </p:nvSpPr>
        <p:spPr bwMode="auto">
          <a:xfrm>
            <a:off x="5620232" y="1897102"/>
            <a:ext cx="432048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1</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RSA</a:t>
            </a:r>
            <a:r>
              <a:rPr lang="zh-CN" altLang="en-US" kern="0" dirty="0">
                <a:solidFill>
                  <a:srgbClr val="3333FF"/>
                </a:solidFill>
                <a:latin typeface="华文中宋" pitchFamily="2" charset="-122"/>
                <a:ea typeface="华文中宋" pitchFamily="2" charset="-122"/>
              </a:rPr>
              <a:t>密码简单功耗攻击</a:t>
            </a:r>
            <a:endParaRPr lang="zh-CN" altLang="en-US" dirty="0">
              <a:latin typeface="华文中宋" pitchFamily="2" charset="-122"/>
              <a:ea typeface="华文中宋" pitchFamily="2" charset="-122"/>
            </a:endParaRPr>
          </a:p>
        </p:txBody>
      </p:sp>
      <p:pic>
        <p:nvPicPr>
          <p:cNvPr id="46" name="Picture 3" descr="RSA-SPA裁剪版副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2067" y="4509304"/>
            <a:ext cx="9415874" cy="315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9092323"/>
      </p:ext>
    </p:extLst>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31" name="组合 4"/>
          <p:cNvGrpSpPr>
            <a:grpSpLocks/>
          </p:cNvGrpSpPr>
          <p:nvPr/>
        </p:nvGrpSpPr>
        <p:grpSpPr bwMode="auto">
          <a:xfrm>
            <a:off x="8494634" y="129028"/>
            <a:ext cx="4344470" cy="589281"/>
            <a:chOff x="288838" y="21598"/>
            <a:chExt cx="4278985" cy="590400"/>
          </a:xfrm>
        </p:grpSpPr>
        <p:sp>
          <p:nvSpPr>
            <p:cNvPr id="32" name="圆角矩形 3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pSp>
        <p:nvGrpSpPr>
          <p:cNvPr id="34" name="组合 33"/>
          <p:cNvGrpSpPr/>
          <p:nvPr/>
        </p:nvGrpSpPr>
        <p:grpSpPr>
          <a:xfrm>
            <a:off x="1821880" y="1235756"/>
            <a:ext cx="6349241" cy="457846"/>
            <a:chOff x="3868912" y="3356174"/>
            <a:chExt cx="4491037" cy="323850"/>
          </a:xfrm>
        </p:grpSpPr>
        <p:grpSp>
          <p:nvGrpSpPr>
            <p:cNvPr id="35" name="Group 50"/>
            <p:cNvGrpSpPr>
              <a:grpSpLocks/>
            </p:cNvGrpSpPr>
            <p:nvPr/>
          </p:nvGrpSpPr>
          <p:grpSpPr bwMode="auto">
            <a:xfrm rot="4976862" flipH="1">
              <a:off x="3862562" y="3362524"/>
              <a:ext cx="323850" cy="311150"/>
              <a:chOff x="1944" y="1111"/>
              <a:chExt cx="204" cy="196"/>
            </a:xfrm>
          </p:grpSpPr>
          <p:pic>
            <p:nvPicPr>
              <p:cNvPr id="37"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58" name="Group 53"/>
              <p:cNvGrpSpPr>
                <a:grpSpLocks/>
              </p:cNvGrpSpPr>
              <p:nvPr/>
            </p:nvGrpSpPr>
            <p:grpSpPr bwMode="auto">
              <a:xfrm rot="1297425" flipV="1">
                <a:off x="1971" y="1258"/>
                <a:ext cx="151" cy="37"/>
                <a:chOff x="2532" y="1051"/>
                <a:chExt cx="893" cy="246"/>
              </a:xfrm>
            </p:grpSpPr>
            <p:grpSp>
              <p:nvGrpSpPr>
                <p:cNvPr id="61" name="Group 54"/>
                <p:cNvGrpSpPr>
                  <a:grpSpLocks/>
                </p:cNvGrpSpPr>
                <p:nvPr/>
              </p:nvGrpSpPr>
              <p:grpSpPr bwMode="auto">
                <a:xfrm>
                  <a:off x="2532" y="1051"/>
                  <a:ext cx="743" cy="185"/>
                  <a:chOff x="1565" y="2568"/>
                  <a:chExt cx="1118" cy="279"/>
                </a:xfrm>
              </p:grpSpPr>
              <p:sp>
                <p:nvSpPr>
                  <p:cNvPr id="67"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2" name="Group 59"/>
                <p:cNvGrpSpPr>
                  <a:grpSpLocks/>
                </p:cNvGrpSpPr>
                <p:nvPr/>
              </p:nvGrpSpPr>
              <p:grpSpPr bwMode="auto">
                <a:xfrm rot="1353540">
                  <a:off x="2682" y="1111"/>
                  <a:ext cx="743" cy="186"/>
                  <a:chOff x="1565" y="2568"/>
                  <a:chExt cx="1118" cy="279"/>
                </a:xfrm>
              </p:grpSpPr>
              <p:sp>
                <p:nvSpPr>
                  <p:cNvPr id="63"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59"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 name="AutoShape 6"/>
          <p:cNvSpPr>
            <a:spLocks noChangeArrowheads="1"/>
          </p:cNvSpPr>
          <p:nvPr/>
        </p:nvSpPr>
        <p:spPr bwMode="gray">
          <a:xfrm>
            <a:off x="2372067" y="1132384"/>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电磁攻击原理与实例分析</a:t>
            </a:r>
            <a:endParaRPr lang="en-US" altLang="zh-CN" sz="2800" dirty="0">
              <a:solidFill>
                <a:srgbClr val="000000"/>
              </a:solidFill>
              <a:latin typeface="华文中宋" pitchFamily="2" charset="-122"/>
              <a:ea typeface="华文中宋" pitchFamily="2" charset="-122"/>
            </a:endParaRPr>
          </a:p>
        </p:txBody>
      </p:sp>
      <p:sp>
        <p:nvSpPr>
          <p:cNvPr id="72" name="内容占位符 2"/>
          <p:cNvSpPr txBox="1">
            <a:spLocks/>
          </p:cNvSpPr>
          <p:nvPr/>
        </p:nvSpPr>
        <p:spPr>
          <a:xfrm>
            <a:off x="1020484" y="1778288"/>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73" name="矩形 3"/>
          <p:cNvSpPr>
            <a:spLocks noChangeArrowheads="1"/>
          </p:cNvSpPr>
          <p:nvPr/>
        </p:nvSpPr>
        <p:spPr bwMode="auto">
          <a:xfrm>
            <a:off x="5620232" y="1897102"/>
            <a:ext cx="432048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密码差分功耗攻击</a:t>
            </a:r>
            <a:endParaRPr lang="zh-CN" altLang="en-US" dirty="0">
              <a:latin typeface="华文中宋" pitchFamily="2" charset="-122"/>
              <a:ea typeface="华文中宋" pitchFamily="2" charset="-122"/>
            </a:endParaRPr>
          </a:p>
        </p:txBody>
      </p:sp>
      <p:pic>
        <p:nvPicPr>
          <p:cNvPr id="76" name="Picture 13"/>
          <p:cNvPicPr>
            <a:picLocks noChangeAspect="1" noChangeArrowheads="1"/>
          </p:cNvPicPr>
          <p:nvPr/>
        </p:nvPicPr>
        <p:blipFill>
          <a:blip r:embed="rId4"/>
          <a:srcRect/>
          <a:stretch>
            <a:fillRect/>
          </a:stretch>
        </p:blipFill>
        <p:spPr bwMode="auto">
          <a:xfrm>
            <a:off x="2617985" y="4532024"/>
            <a:ext cx="7920880" cy="4346824"/>
          </a:xfrm>
          <a:prstGeom prst="rect">
            <a:avLst/>
          </a:prstGeom>
          <a:noFill/>
          <a:ln w="25400" algn="ctr">
            <a:noFill/>
            <a:prstDash val="sysDot"/>
            <a:miter lim="800000"/>
            <a:headEnd/>
            <a:tailEnd/>
          </a:ln>
        </p:spPr>
      </p:pic>
      <p:sp>
        <p:nvSpPr>
          <p:cNvPr id="38" name="矩形 37"/>
          <p:cNvSpPr/>
          <p:nvPr/>
        </p:nvSpPr>
        <p:spPr>
          <a:xfrm>
            <a:off x="4054128" y="8868420"/>
            <a:ext cx="5246577" cy="492443"/>
          </a:xfrm>
          <a:prstGeom prst="rect">
            <a:avLst/>
          </a:prstGeom>
        </p:spPr>
        <p:txBody>
          <a:bodyPr wrap="square">
            <a:spAutoFit/>
          </a:bodyPr>
          <a:lstStyle/>
          <a:p>
            <a:r>
              <a:rPr lang="zh-CN" altLang="en-US" dirty="0">
                <a:solidFill>
                  <a:srgbClr val="FF0000"/>
                </a:solidFill>
                <a:latin typeface="华文中宋" pitchFamily="2" charset="-122"/>
                <a:ea typeface="华文中宋" pitchFamily="2" charset="-122"/>
              </a:rPr>
              <a:t>目标，获取单片机上的</a:t>
            </a:r>
            <a:r>
              <a:rPr lang="en-US" altLang="zh-CN" dirty="0">
                <a:solidFill>
                  <a:srgbClr val="FF0000"/>
                </a:solidFill>
                <a:latin typeface="华文中宋" pitchFamily="2" charset="-122"/>
                <a:ea typeface="华文中宋" pitchFamily="2" charset="-122"/>
              </a:rPr>
              <a:t>AES</a:t>
            </a:r>
            <a:r>
              <a:rPr lang="zh-CN" altLang="en-US" dirty="0">
                <a:solidFill>
                  <a:srgbClr val="FF0000"/>
                </a:solidFill>
                <a:latin typeface="华文中宋" pitchFamily="2" charset="-122"/>
                <a:ea typeface="华文中宋" pitchFamily="2" charset="-122"/>
              </a:rPr>
              <a:t>密钥。</a:t>
            </a:r>
          </a:p>
        </p:txBody>
      </p:sp>
      <p:sp>
        <p:nvSpPr>
          <p:cNvPr id="39" name="矩形 38"/>
          <p:cNvSpPr/>
          <p:nvPr/>
        </p:nvSpPr>
        <p:spPr>
          <a:xfrm>
            <a:off x="741760" y="2716560"/>
            <a:ext cx="11908942" cy="1592744"/>
          </a:xfrm>
          <a:prstGeom prst="rect">
            <a:avLst/>
          </a:prstGeom>
        </p:spPr>
        <p:txBody>
          <a:bodyPr wrap="square">
            <a:spAutoFit/>
          </a:bodyPr>
          <a:lstStyle/>
          <a:p>
            <a:pPr>
              <a:lnSpc>
                <a:spcPct val="125000"/>
              </a:lnSpc>
            </a:pPr>
            <a:r>
              <a:rPr lang="zh-CN" altLang="en-US" dirty="0">
                <a:solidFill>
                  <a:srgbClr val="FF0000"/>
                </a:solidFill>
                <a:latin typeface="华文中宋" pitchFamily="2" charset="-122"/>
                <a:ea typeface="华文中宋" pitchFamily="2" charset="-122"/>
              </a:rPr>
              <a:t>    </a:t>
            </a:r>
            <a:r>
              <a:rPr lang="en-US" altLang="zh-CN" dirty="0">
                <a:solidFill>
                  <a:srgbClr val="FF0000"/>
                </a:solidFill>
                <a:latin typeface="华文中宋" pitchFamily="2" charset="-122"/>
                <a:ea typeface="华文中宋" pitchFamily="2" charset="-122"/>
              </a:rPr>
              <a:t>   </a:t>
            </a:r>
            <a:r>
              <a:rPr lang="zh-CN" altLang="en-US" dirty="0">
                <a:solidFill>
                  <a:srgbClr val="FF0000"/>
                </a:solidFill>
                <a:latin typeface="华文中宋" pitchFamily="2" charset="-122"/>
                <a:ea typeface="华文中宋" pitchFamily="2" charset="-122"/>
              </a:rPr>
              <a:t>差分功耗分析（</a:t>
            </a:r>
            <a:r>
              <a:rPr lang="en-US" altLang="zh-CN" dirty="0">
                <a:solidFill>
                  <a:srgbClr val="FF0000"/>
                </a:solidFill>
                <a:latin typeface="华文中宋" pitchFamily="2" charset="-122"/>
                <a:ea typeface="华文中宋" pitchFamily="2" charset="-122"/>
              </a:rPr>
              <a:t>Differential Power Analysis, DPA</a:t>
            </a:r>
            <a:r>
              <a:rPr lang="zh-CN" altLang="en-US" dirty="0">
                <a:latin typeface="华文中宋" pitchFamily="2" charset="-122"/>
                <a:ea typeface="华文中宋" pitchFamily="2" charset="-122"/>
              </a:rPr>
              <a:t>），采集多条功耗曲线，猜测每个密钥字节得到中间状态的</a:t>
            </a:r>
            <a:r>
              <a:rPr lang="en-US" altLang="zh-CN" dirty="0">
                <a:latin typeface="华文中宋" pitchFamily="2" charset="-122"/>
                <a:ea typeface="华文中宋" pitchFamily="2" charset="-122"/>
              </a:rPr>
              <a:t>1</a:t>
            </a:r>
            <a:r>
              <a:rPr lang="zh-CN" altLang="en-US" dirty="0">
                <a:latin typeface="华文中宋" pitchFamily="2" charset="-122"/>
                <a:ea typeface="华文中宋" pitchFamily="2" charset="-122"/>
              </a:rPr>
              <a:t>比特值，并根据它对功耗曲线划分聚类，计算聚类功耗均值差，正确密钥字节对应曲线中出现</a:t>
            </a:r>
            <a:r>
              <a:rPr lang="zh-CN" altLang="en-US" dirty="0">
                <a:solidFill>
                  <a:srgbClr val="FF0000"/>
                </a:solidFill>
                <a:latin typeface="华文中宋" pitchFamily="2" charset="-122"/>
                <a:ea typeface="华文中宋" pitchFamily="2" charset="-122"/>
              </a:rPr>
              <a:t>尖峰</a:t>
            </a:r>
            <a:r>
              <a:rPr lang="zh-CN" altLang="en-US" dirty="0">
                <a:latin typeface="华文中宋" pitchFamily="2" charset="-122"/>
                <a:ea typeface="华文中宋" pitchFamily="2" charset="-122"/>
              </a:rPr>
              <a:t>，反之则比较</a:t>
            </a:r>
            <a:r>
              <a:rPr lang="zh-CN" altLang="en-US" dirty="0">
                <a:solidFill>
                  <a:srgbClr val="FF0000"/>
                </a:solidFill>
                <a:latin typeface="华文中宋" pitchFamily="2" charset="-122"/>
                <a:ea typeface="华文中宋" pitchFamily="2" charset="-122"/>
              </a:rPr>
              <a:t>平缓</a:t>
            </a:r>
            <a:r>
              <a:rPr lang="zh-CN" altLang="en-US" dirty="0">
                <a:latin typeface="华文中宋" pitchFamily="2" charset="-122"/>
                <a:ea typeface="华文中宋" pitchFamily="2" charset="-122"/>
              </a:rPr>
              <a:t>。</a:t>
            </a:r>
            <a:endParaRPr lang="zh-CN" altLang="en-US" dirty="0">
              <a:solidFill>
                <a:srgbClr val="FF0000"/>
              </a:solidFill>
              <a:latin typeface="华文中宋" pitchFamily="2" charset="-122"/>
              <a:ea typeface="华文中宋" pitchFamily="2" charset="-122"/>
            </a:endParaRPr>
          </a:p>
        </p:txBody>
      </p:sp>
    </p:spTree>
    <p:extLst>
      <p:ext uri="{BB962C8B-B14F-4D97-AF65-F5344CB8AC3E}">
        <p14:creationId xmlns:p14="http://schemas.microsoft.com/office/powerpoint/2010/main" val="286922486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slide(fromLeft)">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7056" y="3780025"/>
            <a:ext cx="2215723" cy="3250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AutoShape 66"/>
          <p:cNvSpPr>
            <a:spLocks noChangeArrowheads="1"/>
          </p:cNvSpPr>
          <p:nvPr/>
        </p:nvSpPr>
        <p:spPr bwMode="auto">
          <a:xfrm>
            <a:off x="2493412" y="2613357"/>
            <a:ext cx="541867" cy="650240"/>
          </a:xfrm>
          <a:prstGeom prst="downArrow">
            <a:avLst>
              <a:gd name="adj1" fmla="val 50000"/>
              <a:gd name="adj2" fmla="val 30000"/>
            </a:avLst>
          </a:prstGeom>
          <a:solidFill>
            <a:srgbClr val="3366FF"/>
          </a:solidFill>
          <a:ln w="19050" algn="ctr">
            <a:solidFill>
              <a:schemeClr val="tx1"/>
            </a:solidFill>
            <a:miter lim="800000"/>
            <a:headEnd/>
            <a:tailEnd/>
          </a:ln>
        </p:spPr>
        <p:txBody>
          <a:bodyPr wrap="none" lIns="130046" tIns="65023" rIns="130046" bIns="65023" anchor="ctr"/>
          <a:lstStyle/>
          <a:p>
            <a:endParaRPr lang="zh-CN" altLang="en-US">
              <a:ea typeface="黑体" pitchFamily="49" charset="-122"/>
            </a:endParaRPr>
          </a:p>
        </p:txBody>
      </p:sp>
      <p:grpSp>
        <p:nvGrpSpPr>
          <p:cNvPr id="45" name="组合 44"/>
          <p:cNvGrpSpPr/>
          <p:nvPr/>
        </p:nvGrpSpPr>
        <p:grpSpPr>
          <a:xfrm>
            <a:off x="1014865" y="1759315"/>
            <a:ext cx="4089294" cy="764732"/>
            <a:chOff x="3105791" y="3532675"/>
            <a:chExt cx="4599727" cy="787806"/>
          </a:xfrm>
        </p:grpSpPr>
        <p:sp>
          <p:nvSpPr>
            <p:cNvPr id="46" name="圆角矩形 45"/>
            <p:cNvSpPr/>
            <p:nvPr/>
          </p:nvSpPr>
          <p:spPr>
            <a:xfrm>
              <a:off x="3105791" y="3532675"/>
              <a:ext cx="4599727" cy="787806"/>
            </a:xfrm>
            <a:prstGeom prst="roundRect">
              <a:avLst>
                <a:gd name="adj" fmla="val 10000"/>
              </a:avLst>
            </a:prstGeom>
            <a:gradFill rotWithShape="0">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5">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47" name="圆角矩形 4"/>
            <p:cNvSpPr/>
            <p:nvPr/>
          </p:nvSpPr>
          <p:spPr>
            <a:xfrm>
              <a:off x="3128865" y="3555749"/>
              <a:ext cx="4553579" cy="74165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2800" b="1" kern="1200" dirty="0">
                  <a:solidFill>
                    <a:srgbClr val="002060"/>
                  </a:solidFill>
                </a:rPr>
                <a:t>传统密码分析方法</a:t>
              </a:r>
            </a:p>
          </p:txBody>
        </p:sp>
      </p:grpSp>
      <p:sp>
        <p:nvSpPr>
          <p:cNvPr id="2" name="矩形 1"/>
          <p:cNvSpPr/>
          <p:nvPr/>
        </p:nvSpPr>
        <p:spPr>
          <a:xfrm>
            <a:off x="962384" y="7582906"/>
            <a:ext cx="4852610" cy="492443"/>
          </a:xfrm>
          <a:prstGeom prst="rect">
            <a:avLst/>
          </a:prstGeom>
        </p:spPr>
        <p:txBody>
          <a:bodyPr wrap="none">
            <a:spAutoFit/>
          </a:bodyPr>
          <a:lstStyle/>
          <a:p>
            <a:r>
              <a:rPr lang="zh-CN" altLang="en-US" dirty="0">
                <a:solidFill>
                  <a:srgbClr val="0000CC"/>
                </a:solidFill>
                <a:ea typeface="黑体" pitchFamily="49" charset="-122"/>
              </a:rPr>
              <a:t>针对算法的设计安全性进行分析</a:t>
            </a:r>
            <a:endParaRPr lang="zh-CN" altLang="en-US" dirty="0"/>
          </a:p>
        </p:txBody>
      </p:sp>
      <p:sp>
        <p:nvSpPr>
          <p:cNvPr id="15" name="Text Box 90"/>
          <p:cNvSpPr txBox="1">
            <a:spLocks noChangeArrowheads="1"/>
          </p:cNvSpPr>
          <p:nvPr/>
        </p:nvSpPr>
        <p:spPr bwMode="auto">
          <a:xfrm>
            <a:off x="5782320" y="3331462"/>
            <a:ext cx="785852" cy="32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vert="eaVert" lIns="130046" tIns="65023" rIns="130046" bIns="65023">
            <a:spAutoFit/>
          </a:bodyPr>
          <a:lstStyle>
            <a:lvl1pPr marL="457200" indent="-457200" defTabSz="912813" eaLnBrk="0" hangingPunct="0">
              <a:defRPr>
                <a:solidFill>
                  <a:schemeClr val="tx1"/>
                </a:solidFill>
                <a:latin typeface="Arial" charset="0"/>
                <a:ea typeface="宋体" pitchFamily="2" charset="-122"/>
              </a:defRPr>
            </a:lvl1pPr>
            <a:lvl2pPr marL="742950" indent="-285750" defTabSz="912813" eaLnBrk="0" hangingPunct="0">
              <a:defRPr>
                <a:solidFill>
                  <a:schemeClr val="tx1"/>
                </a:solidFill>
                <a:latin typeface="Arial" charset="0"/>
                <a:ea typeface="宋体" pitchFamily="2" charset="-122"/>
              </a:defRPr>
            </a:lvl2pPr>
            <a:lvl3pPr marL="1143000" indent="-228600" defTabSz="912813" eaLnBrk="0" hangingPunct="0">
              <a:defRPr>
                <a:solidFill>
                  <a:schemeClr val="tx1"/>
                </a:solidFill>
                <a:latin typeface="Arial" charset="0"/>
                <a:ea typeface="宋体" pitchFamily="2" charset="-122"/>
              </a:defRPr>
            </a:lvl3pPr>
            <a:lvl4pPr marL="1600200" indent="-228600" defTabSz="912813" eaLnBrk="0" hangingPunct="0">
              <a:defRPr>
                <a:solidFill>
                  <a:schemeClr val="tx1"/>
                </a:solidFill>
                <a:latin typeface="Arial" charset="0"/>
                <a:ea typeface="宋体" pitchFamily="2" charset="-122"/>
              </a:defRPr>
            </a:lvl4pPr>
            <a:lvl5pPr marL="2057400" indent="-228600" defTabSz="912813" eaLnBrk="0" hangingPunct="0">
              <a:defRPr>
                <a:solidFill>
                  <a:schemeClr val="tx1"/>
                </a:solidFill>
                <a:latin typeface="Arial" charset="0"/>
                <a:ea typeface="宋体" pitchFamily="2" charset="-122"/>
              </a:defRPr>
            </a:lvl5pPr>
            <a:lvl6pPr marL="2514600" indent="-228600" defTabSz="912813" eaLnBrk="0" fontAlgn="base" hangingPunct="0">
              <a:spcBef>
                <a:spcPct val="0"/>
              </a:spcBef>
              <a:spcAft>
                <a:spcPct val="0"/>
              </a:spcAft>
              <a:defRPr>
                <a:solidFill>
                  <a:schemeClr val="tx1"/>
                </a:solidFill>
                <a:latin typeface="Arial" charset="0"/>
                <a:ea typeface="宋体" pitchFamily="2" charset="-122"/>
              </a:defRPr>
            </a:lvl6pPr>
            <a:lvl7pPr marL="2971800" indent="-228600" defTabSz="912813" eaLnBrk="0" fontAlgn="base" hangingPunct="0">
              <a:spcBef>
                <a:spcPct val="0"/>
              </a:spcBef>
              <a:spcAft>
                <a:spcPct val="0"/>
              </a:spcAft>
              <a:defRPr>
                <a:solidFill>
                  <a:schemeClr val="tx1"/>
                </a:solidFill>
                <a:latin typeface="Arial" charset="0"/>
                <a:ea typeface="宋体" pitchFamily="2" charset="-122"/>
              </a:defRPr>
            </a:lvl7pPr>
            <a:lvl8pPr marL="3429000" indent="-228600" defTabSz="912813" eaLnBrk="0" fontAlgn="base" hangingPunct="0">
              <a:spcBef>
                <a:spcPct val="0"/>
              </a:spcBef>
              <a:spcAft>
                <a:spcPct val="0"/>
              </a:spcAft>
              <a:defRPr>
                <a:solidFill>
                  <a:schemeClr val="tx1"/>
                </a:solidFill>
                <a:latin typeface="Arial" charset="0"/>
                <a:ea typeface="宋体" pitchFamily="2" charset="-122"/>
              </a:defRPr>
            </a:lvl8pPr>
            <a:lvl9pPr marL="3886200" indent="-228600" defTabSz="912813"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400" dirty="0">
                <a:solidFill>
                  <a:srgbClr val="0000CC"/>
                </a:solidFill>
                <a:ea typeface="黑体" pitchFamily="49" charset="-122"/>
              </a:rPr>
              <a:t>传统密码分析</a:t>
            </a:r>
          </a:p>
        </p:txBody>
      </p:sp>
      <p:sp>
        <p:nvSpPr>
          <p:cNvPr id="16" name="AutoShape 92"/>
          <p:cNvSpPr>
            <a:spLocks/>
          </p:cNvSpPr>
          <p:nvPr/>
        </p:nvSpPr>
        <p:spPr bwMode="auto">
          <a:xfrm>
            <a:off x="6437221" y="3116972"/>
            <a:ext cx="541867" cy="3684693"/>
          </a:xfrm>
          <a:prstGeom prst="leftBrace">
            <a:avLst>
              <a:gd name="adj1" fmla="val 43319"/>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30046" tIns="65023" rIns="130046" bIns="65023" anchor="ctr"/>
          <a:lstStyle/>
          <a:p>
            <a:endParaRPr lang="zh-CN" altLang="en-US">
              <a:ea typeface="黑体" pitchFamily="49" charset="-122"/>
            </a:endParaRPr>
          </a:p>
        </p:txBody>
      </p:sp>
      <p:sp>
        <p:nvSpPr>
          <p:cNvPr id="17" name="Text Box 94"/>
          <p:cNvSpPr txBox="1">
            <a:spLocks noChangeArrowheads="1"/>
          </p:cNvSpPr>
          <p:nvPr/>
        </p:nvSpPr>
        <p:spPr bwMode="auto">
          <a:xfrm>
            <a:off x="8826878" y="1924472"/>
            <a:ext cx="1698923" cy="56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lIns="130046" tIns="65023" rIns="130046" bIns="65023">
            <a:spAutoFit/>
          </a:bodyPr>
          <a:lstStyle>
            <a:lvl1pPr marL="457200" indent="-457200" defTabSz="912813" eaLnBrk="0" hangingPunct="0">
              <a:defRPr>
                <a:solidFill>
                  <a:schemeClr val="tx1"/>
                </a:solidFill>
                <a:latin typeface="Arial" charset="0"/>
                <a:ea typeface="宋体" pitchFamily="2" charset="-122"/>
              </a:defRPr>
            </a:lvl1pPr>
            <a:lvl2pPr marL="742950" indent="-285750" defTabSz="912813" eaLnBrk="0" hangingPunct="0">
              <a:defRPr>
                <a:solidFill>
                  <a:schemeClr val="tx1"/>
                </a:solidFill>
                <a:latin typeface="Arial" charset="0"/>
                <a:ea typeface="宋体" pitchFamily="2" charset="-122"/>
              </a:defRPr>
            </a:lvl2pPr>
            <a:lvl3pPr marL="1143000" indent="-228600" defTabSz="912813" eaLnBrk="0" hangingPunct="0">
              <a:defRPr>
                <a:solidFill>
                  <a:schemeClr val="tx1"/>
                </a:solidFill>
                <a:latin typeface="Arial" charset="0"/>
                <a:ea typeface="宋体" pitchFamily="2" charset="-122"/>
              </a:defRPr>
            </a:lvl3pPr>
            <a:lvl4pPr marL="1600200" indent="-228600" defTabSz="912813" eaLnBrk="0" hangingPunct="0">
              <a:defRPr>
                <a:solidFill>
                  <a:schemeClr val="tx1"/>
                </a:solidFill>
                <a:latin typeface="Arial" charset="0"/>
                <a:ea typeface="宋体" pitchFamily="2" charset="-122"/>
              </a:defRPr>
            </a:lvl4pPr>
            <a:lvl5pPr marL="2057400" indent="-228600" defTabSz="912813" eaLnBrk="0" hangingPunct="0">
              <a:defRPr>
                <a:solidFill>
                  <a:schemeClr val="tx1"/>
                </a:solidFill>
                <a:latin typeface="Arial" charset="0"/>
                <a:ea typeface="宋体" pitchFamily="2" charset="-122"/>
              </a:defRPr>
            </a:lvl5pPr>
            <a:lvl6pPr marL="2514600" indent="-228600" defTabSz="912813" eaLnBrk="0" fontAlgn="base" hangingPunct="0">
              <a:spcBef>
                <a:spcPct val="0"/>
              </a:spcBef>
              <a:spcAft>
                <a:spcPct val="0"/>
              </a:spcAft>
              <a:defRPr>
                <a:solidFill>
                  <a:schemeClr val="tx1"/>
                </a:solidFill>
                <a:latin typeface="Arial" charset="0"/>
                <a:ea typeface="宋体" pitchFamily="2" charset="-122"/>
              </a:defRPr>
            </a:lvl6pPr>
            <a:lvl7pPr marL="2971800" indent="-228600" defTabSz="912813" eaLnBrk="0" fontAlgn="base" hangingPunct="0">
              <a:spcBef>
                <a:spcPct val="0"/>
              </a:spcBef>
              <a:spcAft>
                <a:spcPct val="0"/>
              </a:spcAft>
              <a:defRPr>
                <a:solidFill>
                  <a:schemeClr val="tx1"/>
                </a:solidFill>
                <a:latin typeface="Arial" charset="0"/>
                <a:ea typeface="宋体" pitchFamily="2" charset="-122"/>
              </a:defRPr>
            </a:lvl7pPr>
            <a:lvl8pPr marL="3429000" indent="-228600" defTabSz="912813" eaLnBrk="0" fontAlgn="base" hangingPunct="0">
              <a:spcBef>
                <a:spcPct val="0"/>
              </a:spcBef>
              <a:spcAft>
                <a:spcPct val="0"/>
              </a:spcAft>
              <a:defRPr>
                <a:solidFill>
                  <a:schemeClr val="tx1"/>
                </a:solidFill>
                <a:latin typeface="Arial" charset="0"/>
                <a:ea typeface="宋体" pitchFamily="2" charset="-122"/>
              </a:defRPr>
            </a:lvl8pPr>
            <a:lvl9pPr marL="3886200" indent="-228600" defTabSz="912813"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dirty="0">
                <a:solidFill>
                  <a:srgbClr val="0000CC"/>
                </a:solidFill>
                <a:ea typeface="黑体" pitchFamily="49" charset="-122"/>
              </a:rPr>
              <a:t>穷举攻击</a:t>
            </a:r>
          </a:p>
        </p:txBody>
      </p:sp>
      <p:sp>
        <p:nvSpPr>
          <p:cNvPr id="18" name="Text Box 95"/>
          <p:cNvSpPr txBox="1">
            <a:spLocks noChangeArrowheads="1"/>
          </p:cNvSpPr>
          <p:nvPr/>
        </p:nvSpPr>
        <p:spPr bwMode="auto">
          <a:xfrm>
            <a:off x="8780005" y="2956233"/>
            <a:ext cx="1698923" cy="56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lIns="130046" tIns="65023" rIns="130046" bIns="65023">
            <a:spAutoFit/>
          </a:bodyPr>
          <a:lstStyle>
            <a:lvl1pPr marL="457200" indent="-457200" defTabSz="912813" eaLnBrk="0" hangingPunct="0">
              <a:defRPr>
                <a:solidFill>
                  <a:schemeClr val="tx1"/>
                </a:solidFill>
                <a:latin typeface="Arial" charset="0"/>
                <a:ea typeface="宋体" pitchFamily="2" charset="-122"/>
              </a:defRPr>
            </a:lvl1pPr>
            <a:lvl2pPr marL="742950" indent="-285750" defTabSz="912813" eaLnBrk="0" hangingPunct="0">
              <a:defRPr>
                <a:solidFill>
                  <a:schemeClr val="tx1"/>
                </a:solidFill>
                <a:latin typeface="Arial" charset="0"/>
                <a:ea typeface="宋体" pitchFamily="2" charset="-122"/>
              </a:defRPr>
            </a:lvl2pPr>
            <a:lvl3pPr marL="1143000" indent="-228600" defTabSz="912813" eaLnBrk="0" hangingPunct="0">
              <a:defRPr>
                <a:solidFill>
                  <a:schemeClr val="tx1"/>
                </a:solidFill>
                <a:latin typeface="Arial" charset="0"/>
                <a:ea typeface="宋体" pitchFamily="2" charset="-122"/>
              </a:defRPr>
            </a:lvl3pPr>
            <a:lvl4pPr marL="1600200" indent="-228600" defTabSz="912813" eaLnBrk="0" hangingPunct="0">
              <a:defRPr>
                <a:solidFill>
                  <a:schemeClr val="tx1"/>
                </a:solidFill>
                <a:latin typeface="Arial" charset="0"/>
                <a:ea typeface="宋体" pitchFamily="2" charset="-122"/>
              </a:defRPr>
            </a:lvl4pPr>
            <a:lvl5pPr marL="2057400" indent="-228600" defTabSz="912813" eaLnBrk="0" hangingPunct="0">
              <a:defRPr>
                <a:solidFill>
                  <a:schemeClr val="tx1"/>
                </a:solidFill>
                <a:latin typeface="Arial" charset="0"/>
                <a:ea typeface="宋体" pitchFamily="2" charset="-122"/>
              </a:defRPr>
            </a:lvl5pPr>
            <a:lvl6pPr marL="2514600" indent="-228600" defTabSz="912813" eaLnBrk="0" fontAlgn="base" hangingPunct="0">
              <a:spcBef>
                <a:spcPct val="0"/>
              </a:spcBef>
              <a:spcAft>
                <a:spcPct val="0"/>
              </a:spcAft>
              <a:defRPr>
                <a:solidFill>
                  <a:schemeClr val="tx1"/>
                </a:solidFill>
                <a:latin typeface="Arial" charset="0"/>
                <a:ea typeface="宋体" pitchFamily="2" charset="-122"/>
              </a:defRPr>
            </a:lvl6pPr>
            <a:lvl7pPr marL="2971800" indent="-228600" defTabSz="912813" eaLnBrk="0" fontAlgn="base" hangingPunct="0">
              <a:spcBef>
                <a:spcPct val="0"/>
              </a:spcBef>
              <a:spcAft>
                <a:spcPct val="0"/>
              </a:spcAft>
              <a:defRPr>
                <a:solidFill>
                  <a:schemeClr val="tx1"/>
                </a:solidFill>
                <a:latin typeface="Arial" charset="0"/>
                <a:ea typeface="宋体" pitchFamily="2" charset="-122"/>
              </a:defRPr>
            </a:lvl7pPr>
            <a:lvl8pPr marL="3429000" indent="-228600" defTabSz="912813" eaLnBrk="0" fontAlgn="base" hangingPunct="0">
              <a:spcBef>
                <a:spcPct val="0"/>
              </a:spcBef>
              <a:spcAft>
                <a:spcPct val="0"/>
              </a:spcAft>
              <a:defRPr>
                <a:solidFill>
                  <a:schemeClr val="tx1"/>
                </a:solidFill>
                <a:latin typeface="Arial" charset="0"/>
                <a:ea typeface="宋体" pitchFamily="2" charset="-122"/>
              </a:defRPr>
            </a:lvl8pPr>
            <a:lvl9pPr marL="3886200" indent="-228600" defTabSz="912813"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dirty="0">
                <a:solidFill>
                  <a:srgbClr val="0000CC"/>
                </a:solidFill>
                <a:ea typeface="黑体" pitchFamily="49" charset="-122"/>
              </a:rPr>
              <a:t>字典攻击</a:t>
            </a:r>
          </a:p>
        </p:txBody>
      </p:sp>
      <p:sp>
        <p:nvSpPr>
          <p:cNvPr id="19" name="AutoShape 92"/>
          <p:cNvSpPr>
            <a:spLocks/>
          </p:cNvSpPr>
          <p:nvPr/>
        </p:nvSpPr>
        <p:spPr bwMode="auto">
          <a:xfrm>
            <a:off x="8325645" y="5174620"/>
            <a:ext cx="541867" cy="2704818"/>
          </a:xfrm>
          <a:prstGeom prst="leftBrace">
            <a:avLst>
              <a:gd name="adj1" fmla="val 43319"/>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30046" tIns="65023" rIns="130046" bIns="65023" anchor="ctr"/>
          <a:lstStyle/>
          <a:p>
            <a:endParaRPr lang="zh-CN" altLang="en-US">
              <a:ea typeface="黑体" pitchFamily="49" charset="-122"/>
            </a:endParaRPr>
          </a:p>
        </p:txBody>
      </p:sp>
      <p:sp>
        <p:nvSpPr>
          <p:cNvPr id="20" name="Text Box 94"/>
          <p:cNvSpPr txBox="1">
            <a:spLocks noChangeArrowheads="1"/>
          </p:cNvSpPr>
          <p:nvPr/>
        </p:nvSpPr>
        <p:spPr bwMode="auto">
          <a:xfrm>
            <a:off x="6790432" y="3082030"/>
            <a:ext cx="1698923" cy="56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lIns="130046" tIns="65023" rIns="130046" bIns="65023">
            <a:spAutoFit/>
          </a:bodyPr>
          <a:lstStyle>
            <a:lvl1pPr marL="457200" indent="-457200" defTabSz="912813" eaLnBrk="0" hangingPunct="0">
              <a:defRPr>
                <a:solidFill>
                  <a:schemeClr val="tx1"/>
                </a:solidFill>
                <a:latin typeface="Arial" charset="0"/>
                <a:ea typeface="宋体" pitchFamily="2" charset="-122"/>
              </a:defRPr>
            </a:lvl1pPr>
            <a:lvl2pPr marL="742950" indent="-285750" defTabSz="912813" eaLnBrk="0" hangingPunct="0">
              <a:defRPr>
                <a:solidFill>
                  <a:schemeClr val="tx1"/>
                </a:solidFill>
                <a:latin typeface="Arial" charset="0"/>
                <a:ea typeface="宋体" pitchFamily="2" charset="-122"/>
              </a:defRPr>
            </a:lvl2pPr>
            <a:lvl3pPr marL="1143000" indent="-228600" defTabSz="912813" eaLnBrk="0" hangingPunct="0">
              <a:defRPr>
                <a:solidFill>
                  <a:schemeClr val="tx1"/>
                </a:solidFill>
                <a:latin typeface="Arial" charset="0"/>
                <a:ea typeface="宋体" pitchFamily="2" charset="-122"/>
              </a:defRPr>
            </a:lvl3pPr>
            <a:lvl4pPr marL="1600200" indent="-228600" defTabSz="912813" eaLnBrk="0" hangingPunct="0">
              <a:defRPr>
                <a:solidFill>
                  <a:schemeClr val="tx1"/>
                </a:solidFill>
                <a:latin typeface="Arial" charset="0"/>
                <a:ea typeface="宋体" pitchFamily="2" charset="-122"/>
              </a:defRPr>
            </a:lvl4pPr>
            <a:lvl5pPr marL="2057400" indent="-228600" defTabSz="912813" eaLnBrk="0" hangingPunct="0">
              <a:defRPr>
                <a:solidFill>
                  <a:schemeClr val="tx1"/>
                </a:solidFill>
                <a:latin typeface="Arial" charset="0"/>
                <a:ea typeface="宋体" pitchFamily="2" charset="-122"/>
              </a:defRPr>
            </a:lvl5pPr>
            <a:lvl6pPr marL="2514600" indent="-228600" defTabSz="912813" eaLnBrk="0" fontAlgn="base" hangingPunct="0">
              <a:spcBef>
                <a:spcPct val="0"/>
              </a:spcBef>
              <a:spcAft>
                <a:spcPct val="0"/>
              </a:spcAft>
              <a:defRPr>
                <a:solidFill>
                  <a:schemeClr val="tx1"/>
                </a:solidFill>
                <a:latin typeface="Arial" charset="0"/>
                <a:ea typeface="宋体" pitchFamily="2" charset="-122"/>
              </a:defRPr>
            </a:lvl6pPr>
            <a:lvl7pPr marL="2971800" indent="-228600" defTabSz="912813" eaLnBrk="0" fontAlgn="base" hangingPunct="0">
              <a:spcBef>
                <a:spcPct val="0"/>
              </a:spcBef>
              <a:spcAft>
                <a:spcPct val="0"/>
              </a:spcAft>
              <a:defRPr>
                <a:solidFill>
                  <a:schemeClr val="tx1"/>
                </a:solidFill>
                <a:latin typeface="Arial" charset="0"/>
                <a:ea typeface="宋体" pitchFamily="2" charset="-122"/>
              </a:defRPr>
            </a:lvl7pPr>
            <a:lvl8pPr marL="3429000" indent="-228600" defTabSz="912813" eaLnBrk="0" fontAlgn="base" hangingPunct="0">
              <a:spcBef>
                <a:spcPct val="0"/>
              </a:spcBef>
              <a:spcAft>
                <a:spcPct val="0"/>
              </a:spcAft>
              <a:defRPr>
                <a:solidFill>
                  <a:schemeClr val="tx1"/>
                </a:solidFill>
                <a:latin typeface="Arial" charset="0"/>
                <a:ea typeface="宋体" pitchFamily="2" charset="-122"/>
              </a:defRPr>
            </a:lvl8pPr>
            <a:lvl9pPr marL="3886200" indent="-228600" defTabSz="912813"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dirty="0">
                <a:solidFill>
                  <a:srgbClr val="0000CC"/>
                </a:solidFill>
                <a:ea typeface="黑体" pitchFamily="49" charset="-122"/>
              </a:rPr>
              <a:t>强力攻击</a:t>
            </a:r>
          </a:p>
        </p:txBody>
      </p:sp>
      <p:sp>
        <p:nvSpPr>
          <p:cNvPr id="21" name="Text Box 94"/>
          <p:cNvSpPr txBox="1">
            <a:spLocks noChangeArrowheads="1"/>
          </p:cNvSpPr>
          <p:nvPr/>
        </p:nvSpPr>
        <p:spPr bwMode="auto">
          <a:xfrm>
            <a:off x="6790432" y="6221259"/>
            <a:ext cx="1698923" cy="56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lIns="130046" tIns="65023" rIns="130046" bIns="65023">
            <a:spAutoFit/>
          </a:bodyPr>
          <a:lstStyle>
            <a:lvl1pPr marL="457200" indent="-457200" defTabSz="912813" eaLnBrk="0" hangingPunct="0">
              <a:defRPr>
                <a:solidFill>
                  <a:schemeClr val="tx1"/>
                </a:solidFill>
                <a:latin typeface="Arial" charset="0"/>
                <a:ea typeface="宋体" pitchFamily="2" charset="-122"/>
              </a:defRPr>
            </a:lvl1pPr>
            <a:lvl2pPr marL="742950" indent="-285750" defTabSz="912813" eaLnBrk="0" hangingPunct="0">
              <a:defRPr>
                <a:solidFill>
                  <a:schemeClr val="tx1"/>
                </a:solidFill>
                <a:latin typeface="Arial" charset="0"/>
                <a:ea typeface="宋体" pitchFamily="2" charset="-122"/>
              </a:defRPr>
            </a:lvl2pPr>
            <a:lvl3pPr marL="1143000" indent="-228600" defTabSz="912813" eaLnBrk="0" hangingPunct="0">
              <a:defRPr>
                <a:solidFill>
                  <a:schemeClr val="tx1"/>
                </a:solidFill>
                <a:latin typeface="Arial" charset="0"/>
                <a:ea typeface="宋体" pitchFamily="2" charset="-122"/>
              </a:defRPr>
            </a:lvl3pPr>
            <a:lvl4pPr marL="1600200" indent="-228600" defTabSz="912813" eaLnBrk="0" hangingPunct="0">
              <a:defRPr>
                <a:solidFill>
                  <a:schemeClr val="tx1"/>
                </a:solidFill>
                <a:latin typeface="Arial" charset="0"/>
                <a:ea typeface="宋体" pitchFamily="2" charset="-122"/>
              </a:defRPr>
            </a:lvl4pPr>
            <a:lvl5pPr marL="2057400" indent="-228600" defTabSz="912813" eaLnBrk="0" hangingPunct="0">
              <a:defRPr>
                <a:solidFill>
                  <a:schemeClr val="tx1"/>
                </a:solidFill>
                <a:latin typeface="Arial" charset="0"/>
                <a:ea typeface="宋体" pitchFamily="2" charset="-122"/>
              </a:defRPr>
            </a:lvl5pPr>
            <a:lvl6pPr marL="2514600" indent="-228600" defTabSz="912813" eaLnBrk="0" fontAlgn="base" hangingPunct="0">
              <a:spcBef>
                <a:spcPct val="0"/>
              </a:spcBef>
              <a:spcAft>
                <a:spcPct val="0"/>
              </a:spcAft>
              <a:defRPr>
                <a:solidFill>
                  <a:schemeClr val="tx1"/>
                </a:solidFill>
                <a:latin typeface="Arial" charset="0"/>
                <a:ea typeface="宋体" pitchFamily="2" charset="-122"/>
              </a:defRPr>
            </a:lvl6pPr>
            <a:lvl7pPr marL="2971800" indent="-228600" defTabSz="912813" eaLnBrk="0" fontAlgn="base" hangingPunct="0">
              <a:spcBef>
                <a:spcPct val="0"/>
              </a:spcBef>
              <a:spcAft>
                <a:spcPct val="0"/>
              </a:spcAft>
              <a:defRPr>
                <a:solidFill>
                  <a:schemeClr val="tx1"/>
                </a:solidFill>
                <a:latin typeface="Arial" charset="0"/>
                <a:ea typeface="宋体" pitchFamily="2" charset="-122"/>
              </a:defRPr>
            </a:lvl7pPr>
            <a:lvl8pPr marL="3429000" indent="-228600" defTabSz="912813" eaLnBrk="0" fontAlgn="base" hangingPunct="0">
              <a:spcBef>
                <a:spcPct val="0"/>
              </a:spcBef>
              <a:spcAft>
                <a:spcPct val="0"/>
              </a:spcAft>
              <a:defRPr>
                <a:solidFill>
                  <a:schemeClr val="tx1"/>
                </a:solidFill>
                <a:latin typeface="Arial" charset="0"/>
                <a:ea typeface="宋体" pitchFamily="2" charset="-122"/>
              </a:defRPr>
            </a:lvl8pPr>
            <a:lvl9pPr marL="3886200" indent="-228600" defTabSz="912813"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dirty="0">
                <a:solidFill>
                  <a:srgbClr val="0000CC"/>
                </a:solidFill>
                <a:ea typeface="黑体" pitchFamily="49" charset="-122"/>
              </a:rPr>
              <a:t>数学分析</a:t>
            </a:r>
          </a:p>
        </p:txBody>
      </p:sp>
      <p:sp>
        <p:nvSpPr>
          <p:cNvPr id="22" name="AutoShape 92"/>
          <p:cNvSpPr>
            <a:spLocks/>
          </p:cNvSpPr>
          <p:nvPr/>
        </p:nvSpPr>
        <p:spPr bwMode="auto">
          <a:xfrm>
            <a:off x="8386538" y="1985668"/>
            <a:ext cx="541867" cy="2704818"/>
          </a:xfrm>
          <a:prstGeom prst="leftBrace">
            <a:avLst>
              <a:gd name="adj1" fmla="val 43319"/>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30046" tIns="65023" rIns="130046" bIns="65023" anchor="ctr"/>
          <a:lstStyle/>
          <a:p>
            <a:endParaRPr lang="zh-CN" altLang="en-US">
              <a:ea typeface="黑体" pitchFamily="49" charset="-122"/>
            </a:endParaRPr>
          </a:p>
        </p:txBody>
      </p:sp>
      <p:sp>
        <p:nvSpPr>
          <p:cNvPr id="23" name="Text Box 95"/>
          <p:cNvSpPr txBox="1">
            <a:spLocks noChangeArrowheads="1"/>
          </p:cNvSpPr>
          <p:nvPr/>
        </p:nvSpPr>
        <p:spPr bwMode="auto">
          <a:xfrm>
            <a:off x="8762016" y="4180369"/>
            <a:ext cx="1698923" cy="56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lIns="130046" tIns="65023" rIns="130046" bIns="65023">
            <a:spAutoFit/>
          </a:bodyPr>
          <a:lstStyle>
            <a:lvl1pPr marL="457200" indent="-457200" defTabSz="912813" eaLnBrk="0" hangingPunct="0">
              <a:defRPr>
                <a:solidFill>
                  <a:schemeClr val="tx1"/>
                </a:solidFill>
                <a:latin typeface="Arial" charset="0"/>
                <a:ea typeface="宋体" pitchFamily="2" charset="-122"/>
              </a:defRPr>
            </a:lvl1pPr>
            <a:lvl2pPr marL="742950" indent="-285750" defTabSz="912813" eaLnBrk="0" hangingPunct="0">
              <a:defRPr>
                <a:solidFill>
                  <a:schemeClr val="tx1"/>
                </a:solidFill>
                <a:latin typeface="Arial" charset="0"/>
                <a:ea typeface="宋体" pitchFamily="2" charset="-122"/>
              </a:defRPr>
            </a:lvl2pPr>
            <a:lvl3pPr marL="1143000" indent="-228600" defTabSz="912813" eaLnBrk="0" hangingPunct="0">
              <a:defRPr>
                <a:solidFill>
                  <a:schemeClr val="tx1"/>
                </a:solidFill>
                <a:latin typeface="Arial" charset="0"/>
                <a:ea typeface="宋体" pitchFamily="2" charset="-122"/>
              </a:defRPr>
            </a:lvl3pPr>
            <a:lvl4pPr marL="1600200" indent="-228600" defTabSz="912813" eaLnBrk="0" hangingPunct="0">
              <a:defRPr>
                <a:solidFill>
                  <a:schemeClr val="tx1"/>
                </a:solidFill>
                <a:latin typeface="Arial" charset="0"/>
                <a:ea typeface="宋体" pitchFamily="2" charset="-122"/>
              </a:defRPr>
            </a:lvl4pPr>
            <a:lvl5pPr marL="2057400" indent="-228600" defTabSz="912813" eaLnBrk="0" hangingPunct="0">
              <a:defRPr>
                <a:solidFill>
                  <a:schemeClr val="tx1"/>
                </a:solidFill>
                <a:latin typeface="Arial" charset="0"/>
                <a:ea typeface="宋体" pitchFamily="2" charset="-122"/>
              </a:defRPr>
            </a:lvl5pPr>
            <a:lvl6pPr marL="2514600" indent="-228600" defTabSz="912813" eaLnBrk="0" fontAlgn="base" hangingPunct="0">
              <a:spcBef>
                <a:spcPct val="0"/>
              </a:spcBef>
              <a:spcAft>
                <a:spcPct val="0"/>
              </a:spcAft>
              <a:defRPr>
                <a:solidFill>
                  <a:schemeClr val="tx1"/>
                </a:solidFill>
                <a:latin typeface="Arial" charset="0"/>
                <a:ea typeface="宋体" pitchFamily="2" charset="-122"/>
              </a:defRPr>
            </a:lvl6pPr>
            <a:lvl7pPr marL="2971800" indent="-228600" defTabSz="912813" eaLnBrk="0" fontAlgn="base" hangingPunct="0">
              <a:spcBef>
                <a:spcPct val="0"/>
              </a:spcBef>
              <a:spcAft>
                <a:spcPct val="0"/>
              </a:spcAft>
              <a:defRPr>
                <a:solidFill>
                  <a:schemeClr val="tx1"/>
                </a:solidFill>
                <a:latin typeface="Arial" charset="0"/>
                <a:ea typeface="宋体" pitchFamily="2" charset="-122"/>
              </a:defRPr>
            </a:lvl7pPr>
            <a:lvl8pPr marL="3429000" indent="-228600" defTabSz="912813" eaLnBrk="0" fontAlgn="base" hangingPunct="0">
              <a:spcBef>
                <a:spcPct val="0"/>
              </a:spcBef>
              <a:spcAft>
                <a:spcPct val="0"/>
              </a:spcAft>
              <a:defRPr>
                <a:solidFill>
                  <a:schemeClr val="tx1"/>
                </a:solidFill>
                <a:latin typeface="Arial" charset="0"/>
                <a:ea typeface="宋体" pitchFamily="2" charset="-122"/>
              </a:defRPr>
            </a:lvl8pPr>
            <a:lvl9pPr marL="3886200" indent="-228600" defTabSz="912813"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dirty="0">
                <a:solidFill>
                  <a:srgbClr val="0000CC"/>
                </a:solidFill>
                <a:ea typeface="黑体" pitchFamily="49" charset="-122"/>
              </a:rPr>
              <a:t>折中攻击</a:t>
            </a:r>
          </a:p>
        </p:txBody>
      </p:sp>
      <p:sp>
        <p:nvSpPr>
          <p:cNvPr id="24" name="Text Box 94"/>
          <p:cNvSpPr txBox="1">
            <a:spLocks noChangeArrowheads="1"/>
          </p:cNvSpPr>
          <p:nvPr/>
        </p:nvSpPr>
        <p:spPr bwMode="auto">
          <a:xfrm>
            <a:off x="8747851" y="5202373"/>
            <a:ext cx="1715911" cy="56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lIns="130046" tIns="65023" rIns="130046" bIns="65023">
            <a:spAutoFit/>
          </a:bodyPr>
          <a:lstStyle>
            <a:lvl1pPr marL="457200" indent="-457200" defTabSz="912813" eaLnBrk="0" hangingPunct="0">
              <a:defRPr>
                <a:solidFill>
                  <a:schemeClr val="tx1"/>
                </a:solidFill>
                <a:latin typeface="Arial" charset="0"/>
                <a:ea typeface="宋体" pitchFamily="2" charset="-122"/>
              </a:defRPr>
            </a:lvl1pPr>
            <a:lvl2pPr marL="742950" indent="-285750" defTabSz="912813" eaLnBrk="0" hangingPunct="0">
              <a:defRPr>
                <a:solidFill>
                  <a:schemeClr val="tx1"/>
                </a:solidFill>
                <a:latin typeface="Arial" charset="0"/>
                <a:ea typeface="宋体" pitchFamily="2" charset="-122"/>
              </a:defRPr>
            </a:lvl2pPr>
            <a:lvl3pPr marL="1143000" indent="-228600" defTabSz="912813" eaLnBrk="0" hangingPunct="0">
              <a:defRPr>
                <a:solidFill>
                  <a:schemeClr val="tx1"/>
                </a:solidFill>
                <a:latin typeface="Arial" charset="0"/>
                <a:ea typeface="宋体" pitchFamily="2" charset="-122"/>
              </a:defRPr>
            </a:lvl3pPr>
            <a:lvl4pPr marL="1600200" indent="-228600" defTabSz="912813" eaLnBrk="0" hangingPunct="0">
              <a:defRPr>
                <a:solidFill>
                  <a:schemeClr val="tx1"/>
                </a:solidFill>
                <a:latin typeface="Arial" charset="0"/>
                <a:ea typeface="宋体" pitchFamily="2" charset="-122"/>
              </a:defRPr>
            </a:lvl4pPr>
            <a:lvl5pPr marL="2057400" indent="-228600" defTabSz="912813" eaLnBrk="0" hangingPunct="0">
              <a:defRPr>
                <a:solidFill>
                  <a:schemeClr val="tx1"/>
                </a:solidFill>
                <a:latin typeface="Arial" charset="0"/>
                <a:ea typeface="宋体" pitchFamily="2" charset="-122"/>
              </a:defRPr>
            </a:lvl5pPr>
            <a:lvl6pPr marL="2514600" indent="-228600" defTabSz="912813" eaLnBrk="0" fontAlgn="base" hangingPunct="0">
              <a:spcBef>
                <a:spcPct val="0"/>
              </a:spcBef>
              <a:spcAft>
                <a:spcPct val="0"/>
              </a:spcAft>
              <a:defRPr>
                <a:solidFill>
                  <a:schemeClr val="tx1"/>
                </a:solidFill>
                <a:latin typeface="Arial" charset="0"/>
                <a:ea typeface="宋体" pitchFamily="2" charset="-122"/>
              </a:defRPr>
            </a:lvl6pPr>
            <a:lvl7pPr marL="2971800" indent="-228600" defTabSz="912813" eaLnBrk="0" fontAlgn="base" hangingPunct="0">
              <a:spcBef>
                <a:spcPct val="0"/>
              </a:spcBef>
              <a:spcAft>
                <a:spcPct val="0"/>
              </a:spcAft>
              <a:defRPr>
                <a:solidFill>
                  <a:schemeClr val="tx1"/>
                </a:solidFill>
                <a:latin typeface="Arial" charset="0"/>
                <a:ea typeface="宋体" pitchFamily="2" charset="-122"/>
              </a:defRPr>
            </a:lvl7pPr>
            <a:lvl8pPr marL="3429000" indent="-228600" defTabSz="912813" eaLnBrk="0" fontAlgn="base" hangingPunct="0">
              <a:spcBef>
                <a:spcPct val="0"/>
              </a:spcBef>
              <a:spcAft>
                <a:spcPct val="0"/>
              </a:spcAft>
              <a:defRPr>
                <a:solidFill>
                  <a:schemeClr val="tx1"/>
                </a:solidFill>
                <a:latin typeface="Arial" charset="0"/>
                <a:ea typeface="宋体" pitchFamily="2" charset="-122"/>
              </a:defRPr>
            </a:lvl8pPr>
            <a:lvl9pPr marL="3886200" indent="-228600" defTabSz="912813"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dirty="0">
                <a:solidFill>
                  <a:srgbClr val="0000CC"/>
                </a:solidFill>
                <a:ea typeface="黑体" pitchFamily="49" charset="-122"/>
              </a:rPr>
              <a:t>差分分析</a:t>
            </a:r>
          </a:p>
        </p:txBody>
      </p:sp>
      <p:sp>
        <p:nvSpPr>
          <p:cNvPr id="25" name="Text Box 95"/>
          <p:cNvSpPr txBox="1">
            <a:spLocks noChangeArrowheads="1"/>
          </p:cNvSpPr>
          <p:nvPr/>
        </p:nvSpPr>
        <p:spPr bwMode="auto">
          <a:xfrm>
            <a:off x="8758617" y="5872932"/>
            <a:ext cx="1715911" cy="56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lIns="130046" tIns="65023" rIns="130046" bIns="65023">
            <a:spAutoFit/>
          </a:bodyPr>
          <a:lstStyle>
            <a:lvl1pPr marL="457200" indent="-457200" defTabSz="912813" eaLnBrk="0" hangingPunct="0">
              <a:defRPr>
                <a:solidFill>
                  <a:schemeClr val="tx1"/>
                </a:solidFill>
                <a:latin typeface="Arial" charset="0"/>
                <a:ea typeface="宋体" pitchFamily="2" charset="-122"/>
              </a:defRPr>
            </a:lvl1pPr>
            <a:lvl2pPr marL="742950" indent="-285750" defTabSz="912813" eaLnBrk="0" hangingPunct="0">
              <a:defRPr>
                <a:solidFill>
                  <a:schemeClr val="tx1"/>
                </a:solidFill>
                <a:latin typeface="Arial" charset="0"/>
                <a:ea typeface="宋体" pitchFamily="2" charset="-122"/>
              </a:defRPr>
            </a:lvl2pPr>
            <a:lvl3pPr marL="1143000" indent="-228600" defTabSz="912813" eaLnBrk="0" hangingPunct="0">
              <a:defRPr>
                <a:solidFill>
                  <a:schemeClr val="tx1"/>
                </a:solidFill>
                <a:latin typeface="Arial" charset="0"/>
                <a:ea typeface="宋体" pitchFamily="2" charset="-122"/>
              </a:defRPr>
            </a:lvl3pPr>
            <a:lvl4pPr marL="1600200" indent="-228600" defTabSz="912813" eaLnBrk="0" hangingPunct="0">
              <a:defRPr>
                <a:solidFill>
                  <a:schemeClr val="tx1"/>
                </a:solidFill>
                <a:latin typeface="Arial" charset="0"/>
                <a:ea typeface="宋体" pitchFamily="2" charset="-122"/>
              </a:defRPr>
            </a:lvl4pPr>
            <a:lvl5pPr marL="2057400" indent="-228600" defTabSz="912813" eaLnBrk="0" hangingPunct="0">
              <a:defRPr>
                <a:solidFill>
                  <a:schemeClr val="tx1"/>
                </a:solidFill>
                <a:latin typeface="Arial" charset="0"/>
                <a:ea typeface="宋体" pitchFamily="2" charset="-122"/>
              </a:defRPr>
            </a:lvl5pPr>
            <a:lvl6pPr marL="2514600" indent="-228600" defTabSz="912813" eaLnBrk="0" fontAlgn="base" hangingPunct="0">
              <a:spcBef>
                <a:spcPct val="0"/>
              </a:spcBef>
              <a:spcAft>
                <a:spcPct val="0"/>
              </a:spcAft>
              <a:defRPr>
                <a:solidFill>
                  <a:schemeClr val="tx1"/>
                </a:solidFill>
                <a:latin typeface="Arial" charset="0"/>
                <a:ea typeface="宋体" pitchFamily="2" charset="-122"/>
              </a:defRPr>
            </a:lvl6pPr>
            <a:lvl7pPr marL="2971800" indent="-228600" defTabSz="912813" eaLnBrk="0" fontAlgn="base" hangingPunct="0">
              <a:spcBef>
                <a:spcPct val="0"/>
              </a:spcBef>
              <a:spcAft>
                <a:spcPct val="0"/>
              </a:spcAft>
              <a:defRPr>
                <a:solidFill>
                  <a:schemeClr val="tx1"/>
                </a:solidFill>
                <a:latin typeface="Arial" charset="0"/>
                <a:ea typeface="宋体" pitchFamily="2" charset="-122"/>
              </a:defRPr>
            </a:lvl7pPr>
            <a:lvl8pPr marL="3429000" indent="-228600" defTabSz="912813" eaLnBrk="0" fontAlgn="base" hangingPunct="0">
              <a:spcBef>
                <a:spcPct val="0"/>
              </a:spcBef>
              <a:spcAft>
                <a:spcPct val="0"/>
              </a:spcAft>
              <a:defRPr>
                <a:solidFill>
                  <a:schemeClr val="tx1"/>
                </a:solidFill>
                <a:latin typeface="Arial" charset="0"/>
                <a:ea typeface="宋体" pitchFamily="2" charset="-122"/>
              </a:defRPr>
            </a:lvl8pPr>
            <a:lvl9pPr marL="3886200" indent="-228600" defTabSz="912813"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dirty="0">
                <a:solidFill>
                  <a:srgbClr val="0000CC"/>
                </a:solidFill>
                <a:ea typeface="黑体" pitchFamily="49" charset="-122"/>
              </a:rPr>
              <a:t>线性分析</a:t>
            </a:r>
          </a:p>
        </p:txBody>
      </p:sp>
      <p:sp>
        <p:nvSpPr>
          <p:cNvPr id="26" name="Text Box 97"/>
          <p:cNvSpPr txBox="1">
            <a:spLocks noChangeArrowheads="1"/>
          </p:cNvSpPr>
          <p:nvPr/>
        </p:nvSpPr>
        <p:spPr bwMode="auto">
          <a:xfrm>
            <a:off x="8818937" y="7305206"/>
            <a:ext cx="1715911" cy="56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lIns="130046" tIns="65023" rIns="130046" bIns="65023">
            <a:spAutoFit/>
          </a:bodyPr>
          <a:lstStyle>
            <a:lvl1pPr marL="457200" indent="-457200" defTabSz="912813" eaLnBrk="0" hangingPunct="0">
              <a:defRPr>
                <a:solidFill>
                  <a:schemeClr val="tx1"/>
                </a:solidFill>
                <a:latin typeface="Arial" charset="0"/>
                <a:ea typeface="宋体" pitchFamily="2" charset="-122"/>
              </a:defRPr>
            </a:lvl1pPr>
            <a:lvl2pPr marL="742950" indent="-285750" defTabSz="912813" eaLnBrk="0" hangingPunct="0">
              <a:defRPr>
                <a:solidFill>
                  <a:schemeClr val="tx1"/>
                </a:solidFill>
                <a:latin typeface="Arial" charset="0"/>
                <a:ea typeface="宋体" pitchFamily="2" charset="-122"/>
              </a:defRPr>
            </a:lvl2pPr>
            <a:lvl3pPr marL="1143000" indent="-228600" defTabSz="912813" eaLnBrk="0" hangingPunct="0">
              <a:defRPr>
                <a:solidFill>
                  <a:schemeClr val="tx1"/>
                </a:solidFill>
                <a:latin typeface="Arial" charset="0"/>
                <a:ea typeface="宋体" pitchFamily="2" charset="-122"/>
              </a:defRPr>
            </a:lvl3pPr>
            <a:lvl4pPr marL="1600200" indent="-228600" defTabSz="912813" eaLnBrk="0" hangingPunct="0">
              <a:defRPr>
                <a:solidFill>
                  <a:schemeClr val="tx1"/>
                </a:solidFill>
                <a:latin typeface="Arial" charset="0"/>
                <a:ea typeface="宋体" pitchFamily="2" charset="-122"/>
              </a:defRPr>
            </a:lvl4pPr>
            <a:lvl5pPr marL="2057400" indent="-228600" defTabSz="912813" eaLnBrk="0" hangingPunct="0">
              <a:defRPr>
                <a:solidFill>
                  <a:schemeClr val="tx1"/>
                </a:solidFill>
                <a:latin typeface="Arial" charset="0"/>
                <a:ea typeface="宋体" pitchFamily="2" charset="-122"/>
              </a:defRPr>
            </a:lvl5pPr>
            <a:lvl6pPr marL="2514600" indent="-228600" defTabSz="912813" eaLnBrk="0" fontAlgn="base" hangingPunct="0">
              <a:spcBef>
                <a:spcPct val="0"/>
              </a:spcBef>
              <a:spcAft>
                <a:spcPct val="0"/>
              </a:spcAft>
              <a:defRPr>
                <a:solidFill>
                  <a:schemeClr val="tx1"/>
                </a:solidFill>
                <a:latin typeface="Arial" charset="0"/>
                <a:ea typeface="宋体" pitchFamily="2" charset="-122"/>
              </a:defRPr>
            </a:lvl6pPr>
            <a:lvl7pPr marL="2971800" indent="-228600" defTabSz="912813" eaLnBrk="0" fontAlgn="base" hangingPunct="0">
              <a:spcBef>
                <a:spcPct val="0"/>
              </a:spcBef>
              <a:spcAft>
                <a:spcPct val="0"/>
              </a:spcAft>
              <a:defRPr>
                <a:solidFill>
                  <a:schemeClr val="tx1"/>
                </a:solidFill>
                <a:latin typeface="Arial" charset="0"/>
                <a:ea typeface="宋体" pitchFamily="2" charset="-122"/>
              </a:defRPr>
            </a:lvl7pPr>
            <a:lvl8pPr marL="3429000" indent="-228600" defTabSz="912813" eaLnBrk="0" fontAlgn="base" hangingPunct="0">
              <a:spcBef>
                <a:spcPct val="0"/>
              </a:spcBef>
              <a:spcAft>
                <a:spcPct val="0"/>
              </a:spcAft>
              <a:defRPr>
                <a:solidFill>
                  <a:schemeClr val="tx1"/>
                </a:solidFill>
                <a:latin typeface="Arial" charset="0"/>
                <a:ea typeface="宋体" pitchFamily="2" charset="-122"/>
              </a:defRPr>
            </a:lvl8pPr>
            <a:lvl9pPr marL="3886200" indent="-228600" defTabSz="912813"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dirty="0">
                <a:solidFill>
                  <a:srgbClr val="0000CC"/>
                </a:solidFill>
                <a:ea typeface="黑体" pitchFamily="49" charset="-122"/>
              </a:rPr>
              <a:t>代数分析</a:t>
            </a:r>
          </a:p>
        </p:txBody>
      </p:sp>
      <p:sp>
        <p:nvSpPr>
          <p:cNvPr id="27" name="Text Box 95"/>
          <p:cNvSpPr txBox="1">
            <a:spLocks noChangeArrowheads="1"/>
          </p:cNvSpPr>
          <p:nvPr/>
        </p:nvSpPr>
        <p:spPr bwMode="auto">
          <a:xfrm>
            <a:off x="8740628" y="6678959"/>
            <a:ext cx="1698923" cy="56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lIns="130046" tIns="65023" rIns="130046" bIns="65023">
            <a:spAutoFit/>
          </a:bodyPr>
          <a:lstStyle>
            <a:lvl1pPr marL="457200" indent="-457200" defTabSz="912813" eaLnBrk="0" hangingPunct="0">
              <a:defRPr>
                <a:solidFill>
                  <a:schemeClr val="tx1"/>
                </a:solidFill>
                <a:latin typeface="Arial" charset="0"/>
                <a:ea typeface="宋体" pitchFamily="2" charset="-122"/>
              </a:defRPr>
            </a:lvl1pPr>
            <a:lvl2pPr marL="742950" indent="-285750" defTabSz="912813" eaLnBrk="0" hangingPunct="0">
              <a:defRPr>
                <a:solidFill>
                  <a:schemeClr val="tx1"/>
                </a:solidFill>
                <a:latin typeface="Arial" charset="0"/>
                <a:ea typeface="宋体" pitchFamily="2" charset="-122"/>
              </a:defRPr>
            </a:lvl2pPr>
            <a:lvl3pPr marL="1143000" indent="-228600" defTabSz="912813" eaLnBrk="0" hangingPunct="0">
              <a:defRPr>
                <a:solidFill>
                  <a:schemeClr val="tx1"/>
                </a:solidFill>
                <a:latin typeface="Arial" charset="0"/>
                <a:ea typeface="宋体" pitchFamily="2" charset="-122"/>
              </a:defRPr>
            </a:lvl3pPr>
            <a:lvl4pPr marL="1600200" indent="-228600" defTabSz="912813" eaLnBrk="0" hangingPunct="0">
              <a:defRPr>
                <a:solidFill>
                  <a:schemeClr val="tx1"/>
                </a:solidFill>
                <a:latin typeface="Arial" charset="0"/>
                <a:ea typeface="宋体" pitchFamily="2" charset="-122"/>
              </a:defRPr>
            </a:lvl4pPr>
            <a:lvl5pPr marL="2057400" indent="-228600" defTabSz="912813" eaLnBrk="0" hangingPunct="0">
              <a:defRPr>
                <a:solidFill>
                  <a:schemeClr val="tx1"/>
                </a:solidFill>
                <a:latin typeface="Arial" charset="0"/>
                <a:ea typeface="宋体" pitchFamily="2" charset="-122"/>
              </a:defRPr>
            </a:lvl5pPr>
            <a:lvl6pPr marL="2514600" indent="-228600" defTabSz="912813" eaLnBrk="0" fontAlgn="base" hangingPunct="0">
              <a:spcBef>
                <a:spcPct val="0"/>
              </a:spcBef>
              <a:spcAft>
                <a:spcPct val="0"/>
              </a:spcAft>
              <a:defRPr>
                <a:solidFill>
                  <a:schemeClr val="tx1"/>
                </a:solidFill>
                <a:latin typeface="Arial" charset="0"/>
                <a:ea typeface="宋体" pitchFamily="2" charset="-122"/>
              </a:defRPr>
            </a:lvl6pPr>
            <a:lvl7pPr marL="2971800" indent="-228600" defTabSz="912813" eaLnBrk="0" fontAlgn="base" hangingPunct="0">
              <a:spcBef>
                <a:spcPct val="0"/>
              </a:spcBef>
              <a:spcAft>
                <a:spcPct val="0"/>
              </a:spcAft>
              <a:defRPr>
                <a:solidFill>
                  <a:schemeClr val="tx1"/>
                </a:solidFill>
                <a:latin typeface="Arial" charset="0"/>
                <a:ea typeface="宋体" pitchFamily="2" charset="-122"/>
              </a:defRPr>
            </a:lvl7pPr>
            <a:lvl8pPr marL="3429000" indent="-228600" defTabSz="912813" eaLnBrk="0" fontAlgn="base" hangingPunct="0">
              <a:spcBef>
                <a:spcPct val="0"/>
              </a:spcBef>
              <a:spcAft>
                <a:spcPct val="0"/>
              </a:spcAft>
              <a:defRPr>
                <a:solidFill>
                  <a:schemeClr val="tx1"/>
                </a:solidFill>
                <a:latin typeface="Arial" charset="0"/>
                <a:ea typeface="宋体" pitchFamily="2" charset="-122"/>
              </a:defRPr>
            </a:lvl8pPr>
            <a:lvl9pPr marL="3886200" indent="-228600" defTabSz="912813"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dirty="0">
                <a:solidFill>
                  <a:srgbClr val="0000CC"/>
                </a:solidFill>
                <a:ea typeface="黑体" pitchFamily="49" charset="-122"/>
              </a:rPr>
              <a:t>相关分析</a:t>
            </a:r>
          </a:p>
        </p:txBody>
      </p:sp>
    </p:spTree>
    <p:extLst>
      <p:ext uri="{BB962C8B-B14F-4D97-AF65-F5344CB8AC3E}">
        <p14:creationId xmlns:p14="http://schemas.microsoft.com/office/powerpoint/2010/main" val="28121337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31" name="组合 4"/>
          <p:cNvGrpSpPr>
            <a:grpSpLocks/>
          </p:cNvGrpSpPr>
          <p:nvPr/>
        </p:nvGrpSpPr>
        <p:grpSpPr bwMode="auto">
          <a:xfrm>
            <a:off x="8494634" y="129028"/>
            <a:ext cx="4344470" cy="589281"/>
            <a:chOff x="288838" y="21598"/>
            <a:chExt cx="4278985" cy="590400"/>
          </a:xfrm>
        </p:grpSpPr>
        <p:sp>
          <p:nvSpPr>
            <p:cNvPr id="32" name="圆角矩形 3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pSp>
        <p:nvGrpSpPr>
          <p:cNvPr id="34" name="组合 33"/>
          <p:cNvGrpSpPr/>
          <p:nvPr/>
        </p:nvGrpSpPr>
        <p:grpSpPr>
          <a:xfrm>
            <a:off x="1821880" y="1235756"/>
            <a:ext cx="6349241" cy="457846"/>
            <a:chOff x="3868912" y="3356174"/>
            <a:chExt cx="4491037" cy="323850"/>
          </a:xfrm>
        </p:grpSpPr>
        <p:grpSp>
          <p:nvGrpSpPr>
            <p:cNvPr id="35" name="Group 50"/>
            <p:cNvGrpSpPr>
              <a:grpSpLocks/>
            </p:cNvGrpSpPr>
            <p:nvPr/>
          </p:nvGrpSpPr>
          <p:grpSpPr bwMode="auto">
            <a:xfrm rot="4976862" flipH="1">
              <a:off x="3862562" y="3362524"/>
              <a:ext cx="323850" cy="311150"/>
              <a:chOff x="1944" y="1111"/>
              <a:chExt cx="204" cy="196"/>
            </a:xfrm>
          </p:grpSpPr>
          <p:pic>
            <p:nvPicPr>
              <p:cNvPr id="37" name="Picture 5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58" name="Group 53"/>
              <p:cNvGrpSpPr>
                <a:grpSpLocks/>
              </p:cNvGrpSpPr>
              <p:nvPr/>
            </p:nvGrpSpPr>
            <p:grpSpPr bwMode="auto">
              <a:xfrm rot="1297425" flipV="1">
                <a:off x="1971" y="1258"/>
                <a:ext cx="151" cy="37"/>
                <a:chOff x="2532" y="1051"/>
                <a:chExt cx="893" cy="246"/>
              </a:xfrm>
            </p:grpSpPr>
            <p:grpSp>
              <p:nvGrpSpPr>
                <p:cNvPr id="61" name="Group 54"/>
                <p:cNvGrpSpPr>
                  <a:grpSpLocks/>
                </p:cNvGrpSpPr>
                <p:nvPr/>
              </p:nvGrpSpPr>
              <p:grpSpPr bwMode="auto">
                <a:xfrm>
                  <a:off x="2532" y="1051"/>
                  <a:ext cx="743" cy="185"/>
                  <a:chOff x="1565" y="2568"/>
                  <a:chExt cx="1118" cy="279"/>
                </a:xfrm>
              </p:grpSpPr>
              <p:sp>
                <p:nvSpPr>
                  <p:cNvPr id="67"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2" name="Group 59"/>
                <p:cNvGrpSpPr>
                  <a:grpSpLocks/>
                </p:cNvGrpSpPr>
                <p:nvPr/>
              </p:nvGrpSpPr>
              <p:grpSpPr bwMode="auto">
                <a:xfrm rot="1353540">
                  <a:off x="2682" y="1111"/>
                  <a:ext cx="743" cy="186"/>
                  <a:chOff x="1565" y="2568"/>
                  <a:chExt cx="1118" cy="279"/>
                </a:xfrm>
              </p:grpSpPr>
              <p:sp>
                <p:nvSpPr>
                  <p:cNvPr id="63"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59"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Picture 65" descr="light_shadow1"/>
              <p:cNvPicPr>
                <a:picLocks noChangeAspect="1" noChangeArrowheads="1"/>
              </p:cNvPicPr>
              <p:nvPr/>
            </p:nvPicPr>
            <p:blipFill>
              <a:blip r:embed="rId4">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 name="AutoShape 6"/>
          <p:cNvSpPr>
            <a:spLocks noChangeArrowheads="1"/>
          </p:cNvSpPr>
          <p:nvPr/>
        </p:nvSpPr>
        <p:spPr bwMode="gray">
          <a:xfrm>
            <a:off x="2372067" y="1132384"/>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电磁攻击原理与实例分析</a:t>
            </a:r>
            <a:endParaRPr lang="en-US" altLang="zh-CN" sz="2800" dirty="0">
              <a:solidFill>
                <a:srgbClr val="000000"/>
              </a:solidFill>
              <a:latin typeface="华文中宋" pitchFamily="2" charset="-122"/>
              <a:ea typeface="华文中宋" pitchFamily="2" charset="-122"/>
            </a:endParaRPr>
          </a:p>
        </p:txBody>
      </p:sp>
      <p:sp>
        <p:nvSpPr>
          <p:cNvPr id="72" name="内容占位符 2"/>
          <p:cNvSpPr txBox="1">
            <a:spLocks/>
          </p:cNvSpPr>
          <p:nvPr/>
        </p:nvSpPr>
        <p:spPr>
          <a:xfrm>
            <a:off x="1020484" y="1778288"/>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73" name="矩形 3"/>
          <p:cNvSpPr>
            <a:spLocks noChangeArrowheads="1"/>
          </p:cNvSpPr>
          <p:nvPr/>
        </p:nvSpPr>
        <p:spPr bwMode="auto">
          <a:xfrm>
            <a:off x="5620232" y="1897102"/>
            <a:ext cx="432048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密码差分功耗攻击</a:t>
            </a:r>
            <a:endParaRPr lang="zh-CN" altLang="en-US" dirty="0">
              <a:latin typeface="华文中宋" pitchFamily="2" charset="-122"/>
              <a:ea typeface="华文中宋"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666426519"/>
              </p:ext>
            </p:extLst>
          </p:nvPr>
        </p:nvGraphicFramePr>
        <p:xfrm>
          <a:off x="3188620" y="2644552"/>
          <a:ext cx="5993655" cy="1620965"/>
        </p:xfrm>
        <a:graphic>
          <a:graphicData uri="http://schemas.openxmlformats.org/presentationml/2006/ole">
            <mc:AlternateContent xmlns:mc="http://schemas.openxmlformats.org/markup-compatibility/2006">
              <mc:Choice xmlns:v="urn:schemas-microsoft-com:vml" Requires="v">
                <p:oleObj spid="_x0000_s11266" name="Visio" r:id="rId5" imgW="1675253" imgH="510174" progId="Visio.Drawing.11">
                  <p:embed/>
                </p:oleObj>
              </mc:Choice>
              <mc:Fallback>
                <p:oleObj name="Visio" r:id="rId5" imgW="1675253" imgH="510174" progId="Visio.Drawing.11">
                  <p:embed/>
                  <p:pic>
                    <p:nvPicPr>
                      <p:cNvPr id="3" name="对象 2"/>
                      <p:cNvPicPr>
                        <a:picLocks noChangeAspect="1" noChangeArrowheads="1"/>
                      </p:cNvPicPr>
                      <p:nvPr/>
                    </p:nvPicPr>
                    <p:blipFill>
                      <a:blip r:embed="rId6"/>
                      <a:srcRect/>
                      <a:stretch>
                        <a:fillRect/>
                      </a:stretch>
                    </p:blipFill>
                    <p:spPr bwMode="auto">
                      <a:xfrm>
                        <a:off x="3188620" y="2644552"/>
                        <a:ext cx="5993655" cy="1620965"/>
                      </a:xfrm>
                      <a:prstGeom prst="rect">
                        <a:avLst/>
                      </a:prstGeom>
                      <a:noFill/>
                      <a:ln>
                        <a:noFill/>
                      </a:ln>
                    </p:spPr>
                  </p:pic>
                </p:oleObj>
              </mc:Fallback>
            </mc:AlternateContent>
          </a:graphicData>
        </a:graphic>
      </p:graphicFrame>
      <p:sp>
        <p:nvSpPr>
          <p:cNvPr id="77" name="矩形 3"/>
          <p:cNvSpPr>
            <a:spLocks noChangeArrowheads="1"/>
          </p:cNvSpPr>
          <p:nvPr/>
        </p:nvSpPr>
        <p:spPr bwMode="auto">
          <a:xfrm>
            <a:off x="1245816" y="5088287"/>
            <a:ext cx="568329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zh-CN" altLang="en-US" kern="0" dirty="0">
                <a:solidFill>
                  <a:srgbClr val="3333FF"/>
                </a:solidFill>
                <a:latin typeface="华文中宋" pitchFamily="2" charset="-122"/>
                <a:ea typeface="华文中宋" pitchFamily="2" charset="-122"/>
              </a:rPr>
              <a:t>步骤</a:t>
            </a:r>
            <a:r>
              <a:rPr lang="en-US" altLang="zh-CN" kern="0" dirty="0">
                <a:solidFill>
                  <a:srgbClr val="3333FF"/>
                </a:solidFill>
                <a:latin typeface="华文中宋" pitchFamily="2" charset="-122"/>
                <a:ea typeface="华文中宋" pitchFamily="2" charset="-122"/>
              </a:rPr>
              <a:t>1</a:t>
            </a:r>
            <a:r>
              <a:rPr lang="zh-CN" altLang="en-US" kern="0" dirty="0">
                <a:solidFill>
                  <a:srgbClr val="3333FF"/>
                </a:solidFill>
                <a:latin typeface="华文中宋" pitchFamily="2" charset="-122"/>
                <a:ea typeface="华文中宋" pitchFamily="2" charset="-122"/>
              </a:rPr>
              <a:t>、攻击者采集</a:t>
            </a:r>
            <a:r>
              <a:rPr lang="en-US" altLang="zh-CN" i="1" kern="0" dirty="0">
                <a:solidFill>
                  <a:srgbClr val="3333FF"/>
                </a:solidFill>
                <a:latin typeface="Times New Roman" pitchFamily="18" charset="0"/>
                <a:ea typeface="华文中宋" pitchFamily="2" charset="-122"/>
                <a:cs typeface="Times New Roman" pitchFamily="18" charset="0"/>
              </a:rPr>
              <a:t>l</a:t>
            </a:r>
            <a:r>
              <a:rPr lang="zh-CN" altLang="en-US" kern="0" dirty="0">
                <a:solidFill>
                  <a:srgbClr val="3333FF"/>
                </a:solidFill>
                <a:latin typeface="华文中宋" pitchFamily="2" charset="-122"/>
                <a:ea typeface="华文中宋" pitchFamily="2" charset="-122"/>
              </a:rPr>
              <a:t>条加密功耗曲线</a:t>
            </a:r>
            <a:endParaRPr lang="zh-CN" altLang="en-US" dirty="0">
              <a:latin typeface="华文中宋" pitchFamily="2" charset="-122"/>
              <a:ea typeface="华文中宋" pitchFamily="2" charset="-122"/>
            </a:endParaRPr>
          </a:p>
        </p:txBody>
      </p:sp>
      <p:pic>
        <p:nvPicPr>
          <p:cNvPr id="190468" name="Picture 4"/>
          <p:cNvPicPr>
            <a:picLocks noChangeAspect="1" noChangeArrowheads="1"/>
          </p:cNvPicPr>
          <p:nvPr/>
        </p:nvPicPr>
        <p:blipFill rotWithShape="1">
          <a:blip r:embed="rId7">
            <a:extLst>
              <a:ext uri="{28A0092B-C50C-407E-A947-70E740481C1C}">
                <a14:useLocalDpi xmlns:a14="http://schemas.microsoft.com/office/drawing/2010/main" val="0"/>
              </a:ext>
            </a:extLst>
          </a:blip>
          <a:srcRect t="4368" r="4744"/>
          <a:stretch/>
        </p:blipFill>
        <p:spPr bwMode="auto">
          <a:xfrm rot="5400000">
            <a:off x="7400452" y="4238156"/>
            <a:ext cx="2144407" cy="223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46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330864" y="5890734"/>
            <a:ext cx="1728192" cy="27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228320" y="6432558"/>
            <a:ext cx="4550926" cy="523220"/>
          </a:xfrm>
          <a:prstGeom prst="rect">
            <a:avLst/>
          </a:prstGeom>
        </p:spPr>
        <p:txBody>
          <a:bodyPr wrap="none">
            <a:spAutoFit/>
          </a:bodyPr>
          <a:lstStyle/>
          <a:p>
            <a:pPr marL="17145" algn="just">
              <a:spcAft>
                <a:spcPts val="0"/>
              </a:spcAft>
            </a:pPr>
            <a:r>
              <a:rPr lang="en-US" altLang="zh-CN" sz="2800" kern="100" dirty="0">
                <a:latin typeface="华文中宋" pitchFamily="2" charset="-122"/>
                <a:ea typeface="华文中宋" pitchFamily="2" charset="-122"/>
              </a:rPr>
              <a:t>D=LSB(x)</a:t>
            </a:r>
            <a:r>
              <a:rPr lang="zh-CN" altLang="en-US" sz="2800" kern="100" dirty="0">
                <a:latin typeface="华文中宋" pitchFamily="2" charset="-122"/>
                <a:ea typeface="华文中宋" pitchFamily="2" charset="-122"/>
              </a:rPr>
              <a:t>表示</a:t>
            </a:r>
            <a:r>
              <a:rPr lang="en-US" altLang="zh-CN" sz="2800" kern="100" dirty="0">
                <a:latin typeface="华文中宋" pitchFamily="2" charset="-122"/>
                <a:ea typeface="华文中宋" pitchFamily="2" charset="-122"/>
              </a:rPr>
              <a:t>x</a:t>
            </a:r>
            <a:r>
              <a:rPr lang="zh-CN" altLang="en-US" sz="2800" kern="100" dirty="0">
                <a:latin typeface="华文中宋" pitchFamily="2" charset="-122"/>
                <a:ea typeface="华文中宋" pitchFamily="2" charset="-122"/>
              </a:rPr>
              <a:t>的最低位值</a:t>
            </a:r>
            <a:endParaRPr lang="zh-CN" altLang="zh-CN" sz="2800" kern="100" dirty="0">
              <a:latin typeface="华文中宋" pitchFamily="2" charset="-122"/>
              <a:ea typeface="华文中宋" pitchFamily="2" charset="-122"/>
            </a:endParaRPr>
          </a:p>
        </p:txBody>
      </p:sp>
    </p:spTree>
    <p:extLst>
      <p:ext uri="{BB962C8B-B14F-4D97-AF65-F5344CB8AC3E}">
        <p14:creationId xmlns:p14="http://schemas.microsoft.com/office/powerpoint/2010/main" val="1280669528"/>
      </p:ext>
    </p:extLst>
  </p:cSld>
  <p:clrMapOvr>
    <a:masterClrMapping/>
  </p:clrMapOvr>
  <p:transition>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31" name="组合 4"/>
          <p:cNvGrpSpPr>
            <a:grpSpLocks/>
          </p:cNvGrpSpPr>
          <p:nvPr/>
        </p:nvGrpSpPr>
        <p:grpSpPr bwMode="auto">
          <a:xfrm>
            <a:off x="8494634" y="129028"/>
            <a:ext cx="4344470" cy="589281"/>
            <a:chOff x="288838" y="21598"/>
            <a:chExt cx="4278985" cy="590400"/>
          </a:xfrm>
        </p:grpSpPr>
        <p:sp>
          <p:nvSpPr>
            <p:cNvPr id="32" name="圆角矩形 3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pSp>
        <p:nvGrpSpPr>
          <p:cNvPr id="34" name="组合 33"/>
          <p:cNvGrpSpPr/>
          <p:nvPr/>
        </p:nvGrpSpPr>
        <p:grpSpPr>
          <a:xfrm>
            <a:off x="1821880" y="1235756"/>
            <a:ext cx="6349241" cy="457846"/>
            <a:chOff x="3868912" y="3356174"/>
            <a:chExt cx="4491037" cy="323850"/>
          </a:xfrm>
        </p:grpSpPr>
        <p:grpSp>
          <p:nvGrpSpPr>
            <p:cNvPr id="35" name="Group 50"/>
            <p:cNvGrpSpPr>
              <a:grpSpLocks/>
            </p:cNvGrpSpPr>
            <p:nvPr/>
          </p:nvGrpSpPr>
          <p:grpSpPr bwMode="auto">
            <a:xfrm rot="4976862" flipH="1">
              <a:off x="3862562" y="3362524"/>
              <a:ext cx="323850" cy="311150"/>
              <a:chOff x="1944" y="1111"/>
              <a:chExt cx="204" cy="196"/>
            </a:xfrm>
          </p:grpSpPr>
          <p:pic>
            <p:nvPicPr>
              <p:cNvPr id="37"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58" name="Group 53"/>
              <p:cNvGrpSpPr>
                <a:grpSpLocks/>
              </p:cNvGrpSpPr>
              <p:nvPr/>
            </p:nvGrpSpPr>
            <p:grpSpPr bwMode="auto">
              <a:xfrm rot="1297425" flipV="1">
                <a:off x="1971" y="1258"/>
                <a:ext cx="151" cy="37"/>
                <a:chOff x="2532" y="1051"/>
                <a:chExt cx="893" cy="246"/>
              </a:xfrm>
            </p:grpSpPr>
            <p:grpSp>
              <p:nvGrpSpPr>
                <p:cNvPr id="61" name="Group 54"/>
                <p:cNvGrpSpPr>
                  <a:grpSpLocks/>
                </p:cNvGrpSpPr>
                <p:nvPr/>
              </p:nvGrpSpPr>
              <p:grpSpPr bwMode="auto">
                <a:xfrm>
                  <a:off x="2532" y="1051"/>
                  <a:ext cx="743" cy="185"/>
                  <a:chOff x="1565" y="2568"/>
                  <a:chExt cx="1118" cy="279"/>
                </a:xfrm>
              </p:grpSpPr>
              <p:sp>
                <p:nvSpPr>
                  <p:cNvPr id="67"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2" name="Group 59"/>
                <p:cNvGrpSpPr>
                  <a:grpSpLocks/>
                </p:cNvGrpSpPr>
                <p:nvPr/>
              </p:nvGrpSpPr>
              <p:grpSpPr bwMode="auto">
                <a:xfrm rot="1353540">
                  <a:off x="2682" y="1111"/>
                  <a:ext cx="743" cy="186"/>
                  <a:chOff x="1565" y="2568"/>
                  <a:chExt cx="1118" cy="279"/>
                </a:xfrm>
              </p:grpSpPr>
              <p:sp>
                <p:nvSpPr>
                  <p:cNvPr id="63"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59"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 name="AutoShape 6"/>
          <p:cNvSpPr>
            <a:spLocks noChangeArrowheads="1"/>
          </p:cNvSpPr>
          <p:nvPr/>
        </p:nvSpPr>
        <p:spPr bwMode="gray">
          <a:xfrm>
            <a:off x="2372067" y="1132384"/>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电磁攻击原理与实例分析</a:t>
            </a:r>
            <a:endParaRPr lang="en-US" altLang="zh-CN" sz="2800" dirty="0">
              <a:solidFill>
                <a:srgbClr val="000000"/>
              </a:solidFill>
              <a:latin typeface="华文中宋" pitchFamily="2" charset="-122"/>
              <a:ea typeface="华文中宋" pitchFamily="2" charset="-122"/>
            </a:endParaRPr>
          </a:p>
        </p:txBody>
      </p:sp>
      <p:sp>
        <p:nvSpPr>
          <p:cNvPr id="72" name="内容占位符 2"/>
          <p:cNvSpPr txBox="1">
            <a:spLocks/>
          </p:cNvSpPr>
          <p:nvPr/>
        </p:nvSpPr>
        <p:spPr>
          <a:xfrm>
            <a:off x="1020484" y="1778288"/>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73" name="矩形 3"/>
          <p:cNvSpPr>
            <a:spLocks noChangeArrowheads="1"/>
          </p:cNvSpPr>
          <p:nvPr/>
        </p:nvSpPr>
        <p:spPr bwMode="auto">
          <a:xfrm>
            <a:off x="5620232" y="1897102"/>
            <a:ext cx="432048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密码差分功耗攻击</a:t>
            </a:r>
            <a:endParaRPr lang="zh-CN" altLang="en-US" dirty="0">
              <a:latin typeface="华文中宋" pitchFamily="2" charset="-122"/>
              <a:ea typeface="华文中宋" pitchFamily="2" charset="-122"/>
            </a:endParaRPr>
          </a:p>
        </p:txBody>
      </p:sp>
      <p:sp>
        <p:nvSpPr>
          <p:cNvPr id="77" name="矩形 3"/>
          <p:cNvSpPr>
            <a:spLocks noChangeArrowheads="1"/>
          </p:cNvSpPr>
          <p:nvPr/>
        </p:nvSpPr>
        <p:spPr bwMode="auto">
          <a:xfrm>
            <a:off x="1265468" y="2770634"/>
            <a:ext cx="11357612"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zh-CN" altLang="en-US" kern="0" dirty="0">
                <a:solidFill>
                  <a:srgbClr val="3333FF"/>
                </a:solidFill>
                <a:latin typeface="华文中宋" pitchFamily="2" charset="-122"/>
                <a:ea typeface="华文中宋" pitchFamily="2" charset="-122"/>
              </a:rPr>
              <a:t>步骤</a:t>
            </a:r>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、攻击者猜测一个密钥字节，根据某样本计算出的</a:t>
            </a:r>
            <a:r>
              <a:rPr lang="en-US" altLang="zh-CN" kern="0" dirty="0">
                <a:solidFill>
                  <a:srgbClr val="3333FF"/>
                </a:solidFill>
                <a:latin typeface="华文中宋" pitchFamily="2" charset="-122"/>
                <a:ea typeface="华文中宋" pitchFamily="2" charset="-122"/>
              </a:rPr>
              <a:t>D</a:t>
            </a:r>
            <a:r>
              <a:rPr lang="zh-CN" altLang="en-US" kern="0" dirty="0">
                <a:solidFill>
                  <a:srgbClr val="3333FF"/>
                </a:solidFill>
                <a:latin typeface="华文中宋" pitchFamily="2" charset="-122"/>
                <a:ea typeface="华文中宋" pitchFamily="2" charset="-122"/>
              </a:rPr>
              <a:t>值将曲线分堆</a:t>
            </a:r>
            <a:endParaRPr lang="zh-CN" altLang="en-US" dirty="0">
              <a:latin typeface="华文中宋" pitchFamily="2" charset="-122"/>
              <a:ea typeface="华文中宋" pitchFamily="2" charset="-122"/>
            </a:endParaRPr>
          </a:p>
        </p:txBody>
      </p:sp>
      <p:sp>
        <p:nvSpPr>
          <p:cNvPr id="38" name="矩形 3"/>
          <p:cNvSpPr>
            <a:spLocks noChangeArrowheads="1"/>
          </p:cNvSpPr>
          <p:nvPr/>
        </p:nvSpPr>
        <p:spPr bwMode="auto">
          <a:xfrm>
            <a:off x="2544979" y="3220616"/>
            <a:ext cx="568329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dirty="0">
                <a:latin typeface="华文中宋" pitchFamily="2" charset="-122"/>
                <a:ea typeface="华文中宋" pitchFamily="2" charset="-122"/>
              </a:rPr>
              <a:t>k=0x00??</a:t>
            </a:r>
            <a:endParaRPr lang="zh-CN" altLang="en-US" dirty="0">
              <a:latin typeface="华文中宋" pitchFamily="2" charset="-122"/>
              <a:ea typeface="华文中宋" pitchFamily="2" charset="-122"/>
            </a:endParaRPr>
          </a:p>
        </p:txBody>
      </p:sp>
      <p:graphicFrame>
        <p:nvGraphicFramePr>
          <p:cNvPr id="39" name="内容占位符 11"/>
          <p:cNvGraphicFramePr>
            <a:graphicFrameLocks/>
          </p:cNvGraphicFramePr>
          <p:nvPr>
            <p:extLst>
              <p:ext uri="{D42A27DB-BD31-4B8C-83A1-F6EECF244321}">
                <p14:modId xmlns:p14="http://schemas.microsoft.com/office/powerpoint/2010/main" val="885076799"/>
              </p:ext>
            </p:extLst>
          </p:nvPr>
        </p:nvGraphicFramePr>
        <p:xfrm>
          <a:off x="1468956" y="3814614"/>
          <a:ext cx="9197913" cy="1944215"/>
        </p:xfrm>
        <a:graphic>
          <a:graphicData uri="http://schemas.openxmlformats.org/drawingml/2006/table">
            <a:tbl>
              <a:tblPr/>
              <a:tblGrid>
                <a:gridCol w="1213049">
                  <a:extLst>
                    <a:ext uri="{9D8B030D-6E8A-4147-A177-3AD203B41FA5}">
                      <a16:colId xmlns:a16="http://schemas.microsoft.com/office/drawing/2014/main" val="20000"/>
                    </a:ext>
                  </a:extLst>
                </a:gridCol>
                <a:gridCol w="1448857">
                  <a:extLst>
                    <a:ext uri="{9D8B030D-6E8A-4147-A177-3AD203B41FA5}">
                      <a16:colId xmlns:a16="http://schemas.microsoft.com/office/drawing/2014/main" val="20001"/>
                    </a:ext>
                  </a:extLst>
                </a:gridCol>
                <a:gridCol w="1008985">
                  <a:extLst>
                    <a:ext uri="{9D8B030D-6E8A-4147-A177-3AD203B41FA5}">
                      <a16:colId xmlns:a16="http://schemas.microsoft.com/office/drawing/2014/main" val="20002"/>
                    </a:ext>
                  </a:extLst>
                </a:gridCol>
                <a:gridCol w="1126889">
                  <a:extLst>
                    <a:ext uri="{9D8B030D-6E8A-4147-A177-3AD203B41FA5}">
                      <a16:colId xmlns:a16="http://schemas.microsoft.com/office/drawing/2014/main" val="20003"/>
                    </a:ext>
                  </a:extLst>
                </a:gridCol>
                <a:gridCol w="1428450">
                  <a:extLst>
                    <a:ext uri="{9D8B030D-6E8A-4147-A177-3AD203B41FA5}">
                      <a16:colId xmlns:a16="http://schemas.microsoft.com/office/drawing/2014/main" val="20004"/>
                    </a:ext>
                  </a:extLst>
                </a:gridCol>
                <a:gridCol w="1227367">
                  <a:extLst>
                    <a:ext uri="{9D8B030D-6E8A-4147-A177-3AD203B41FA5}">
                      <a16:colId xmlns:a16="http://schemas.microsoft.com/office/drawing/2014/main" val="20005"/>
                    </a:ext>
                  </a:extLst>
                </a:gridCol>
                <a:gridCol w="996752">
                  <a:extLst>
                    <a:ext uri="{9D8B030D-6E8A-4147-A177-3AD203B41FA5}">
                      <a16:colId xmlns:a16="http://schemas.microsoft.com/office/drawing/2014/main" val="20006"/>
                    </a:ext>
                  </a:extLst>
                </a:gridCol>
                <a:gridCol w="747564">
                  <a:extLst>
                    <a:ext uri="{9D8B030D-6E8A-4147-A177-3AD203B41FA5}">
                      <a16:colId xmlns:a16="http://schemas.microsoft.com/office/drawing/2014/main" val="20007"/>
                    </a:ext>
                  </a:extLst>
                </a:gridCol>
              </a:tblGrid>
              <a:tr h="427774">
                <a:tc>
                  <a:txBody>
                    <a:bodyPr/>
                    <a:lstStyle/>
                    <a:p>
                      <a:pPr algn="just">
                        <a:spcAft>
                          <a:spcPts val="0"/>
                        </a:spcAft>
                      </a:pPr>
                      <a:r>
                        <a:rPr lang="zh-CN" altLang="en-US" sz="2400" kern="100" dirty="0">
                          <a:latin typeface="华文中宋" pitchFamily="2" charset="-122"/>
                          <a:ea typeface="华文中宋" pitchFamily="2" charset="-122"/>
                        </a:rPr>
                        <a:t>样本</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solidFill>
                            <a:srgbClr val="FF0000"/>
                          </a:solidFill>
                          <a:latin typeface="华文中宋" pitchFamily="2" charset="-122"/>
                          <a:ea typeface="华文中宋" pitchFamily="2" charset="-122"/>
                        </a:rPr>
                        <a:t>1</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5875" indent="-54610" algn="just">
                        <a:spcAft>
                          <a:spcPts val="0"/>
                        </a:spcAft>
                      </a:pPr>
                      <a:r>
                        <a:rPr lang="en-US" altLang="zh-CN" sz="2400" kern="100">
                          <a:latin typeface="华文中宋" pitchFamily="2" charset="-122"/>
                          <a:ea typeface="华文中宋" pitchFamily="2" charset="-122"/>
                        </a:rPr>
                        <a:t>2</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400" kern="100">
                          <a:latin typeface="华文中宋" pitchFamily="2" charset="-122"/>
                          <a:ea typeface="华文中宋" pitchFamily="2" charset="-122"/>
                        </a:rPr>
                        <a:t>3</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0" algn="just">
                        <a:spcAft>
                          <a:spcPts val="0"/>
                        </a:spcAft>
                      </a:pPr>
                      <a:r>
                        <a:rPr lang="en-US" altLang="zh-CN" sz="2400" kern="100">
                          <a:latin typeface="华文中宋" pitchFamily="2" charset="-122"/>
                          <a:ea typeface="华文中宋" pitchFamily="2" charset="-122"/>
                        </a:rPr>
                        <a:t>4</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a:latin typeface="华文中宋" pitchFamily="2" charset="-122"/>
                          <a:ea typeface="华文中宋" pitchFamily="2" charset="-122"/>
                        </a:rPr>
                        <a:t>5</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a:latin typeface="华文中宋" pitchFamily="2" charset="-122"/>
                          <a:ea typeface="华文中宋" pitchFamily="2" charset="-122"/>
                        </a:rPr>
                        <a:t>6</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a:latin typeface="华文中宋" pitchFamily="2" charset="-122"/>
                          <a:ea typeface="华文中宋" pitchFamily="2" charset="-122"/>
                        </a:rPr>
                        <a:t>7…</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9110">
                <a:tc>
                  <a:txBody>
                    <a:bodyPr/>
                    <a:lstStyle/>
                    <a:p>
                      <a:pPr marL="17145" algn="just">
                        <a:spcAft>
                          <a:spcPts val="0"/>
                        </a:spcAft>
                      </a:pPr>
                      <a:r>
                        <a:rPr lang="en-US" altLang="zh-CN" sz="2400" kern="100" dirty="0">
                          <a:latin typeface="华文中宋" pitchFamily="2" charset="-122"/>
                          <a:ea typeface="华文中宋" pitchFamily="2" charset="-122"/>
                        </a:rPr>
                        <a:t>p</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en-US" altLang="zh-CN" sz="2400" kern="100" dirty="0">
                          <a:solidFill>
                            <a:srgbClr val="FF0000"/>
                          </a:solidFill>
                          <a:latin typeface="华文中宋" pitchFamily="2" charset="-122"/>
                          <a:ea typeface="华文中宋" pitchFamily="2" charset="-122"/>
                        </a:rPr>
                        <a:t>0x70</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45720" algn="l">
                        <a:spcAft>
                          <a:spcPts val="0"/>
                        </a:spcAft>
                        <a:tabLst>
                          <a:tab pos="676910" algn="l"/>
                        </a:tabLst>
                      </a:pP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25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5240" algn="ctr">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79110">
                <a:tc>
                  <a:txBody>
                    <a:bodyPr/>
                    <a:lstStyle/>
                    <a:p>
                      <a:pPr marL="17145" algn="just">
                        <a:spcAft>
                          <a:spcPts val="0"/>
                        </a:spcAft>
                      </a:pPr>
                      <a:r>
                        <a:rPr lang="en-US" altLang="zh-CN" sz="2400" kern="100" dirty="0">
                          <a:latin typeface="华文中宋" pitchFamily="2" charset="-122"/>
                          <a:ea typeface="华文中宋" pitchFamily="2" charset="-122"/>
                        </a:rPr>
                        <a:t>x</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solidFill>
                            <a:srgbClr val="FF0000"/>
                          </a:solidFill>
                          <a:latin typeface="华文中宋" pitchFamily="2" charset="-122"/>
                          <a:ea typeface="华文中宋" pitchFamily="2" charset="-122"/>
                        </a:rPr>
                        <a:t>0x51</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45720" algn="l">
                        <a:spcAft>
                          <a:spcPts val="0"/>
                        </a:spcAft>
                        <a:tabLst>
                          <a:tab pos="676910" algn="l"/>
                        </a:tabLs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25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ctr">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extLst>
                  <a:ext uri="{0D108BD9-81ED-4DB2-BD59-A6C34878D82A}">
                    <a16:rowId xmlns:a16="http://schemas.microsoft.com/office/drawing/2014/main" val="10002"/>
                  </a:ext>
                </a:extLst>
              </a:tr>
              <a:tr h="758221">
                <a:tc>
                  <a:txBody>
                    <a:bodyPr/>
                    <a:lstStyle/>
                    <a:p>
                      <a:pPr marL="17145" algn="just">
                        <a:spcAft>
                          <a:spcPts val="0"/>
                        </a:spcAft>
                      </a:pPr>
                      <a:r>
                        <a:rPr lang="en-US" altLang="zh-CN" sz="2400" kern="100" dirty="0">
                          <a:latin typeface="华文中宋" pitchFamily="2" charset="-122"/>
                          <a:ea typeface="华文中宋" pitchFamily="2" charset="-122"/>
                        </a:rPr>
                        <a:t>D</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l">
                        <a:spcAft>
                          <a:spcPts val="0"/>
                        </a:spcAft>
                      </a:pPr>
                      <a:r>
                        <a:rPr lang="en-US" altLang="zh-CN" sz="2400" kern="100" dirty="0">
                          <a:solidFill>
                            <a:srgbClr val="FF0000"/>
                          </a:solidFill>
                          <a:latin typeface="华文中宋" pitchFamily="2" charset="-122"/>
                          <a:ea typeface="华文中宋" pitchFamily="2" charset="-122"/>
                        </a:rPr>
                        <a:t>1</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indent="45720" algn="l">
                        <a:spcAft>
                          <a:spcPts val="0"/>
                        </a:spcAft>
                        <a:tabLst>
                          <a:tab pos="676910" algn="l"/>
                        </a:tabLs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indent="25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indent="-15240" algn="ctr">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1914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469" y="6028928"/>
            <a:ext cx="3819525"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649003" y="8333184"/>
            <a:ext cx="1210588" cy="523220"/>
          </a:xfrm>
          <a:prstGeom prst="rect">
            <a:avLst/>
          </a:prstGeom>
        </p:spPr>
        <p:txBody>
          <a:bodyPr wrap="none">
            <a:spAutoFit/>
          </a:bodyPr>
          <a:lstStyle/>
          <a:p>
            <a:r>
              <a:rPr lang="en-US" altLang="zh-CN" sz="2800" kern="100" dirty="0">
                <a:latin typeface="华文中宋" pitchFamily="2" charset="-122"/>
                <a:ea typeface="华文中宋" pitchFamily="2" charset="-122"/>
              </a:rPr>
              <a:t>LSB(x</a:t>
            </a:r>
            <a:endParaRPr lang="zh-CN" altLang="en-US" dirty="0"/>
          </a:p>
        </p:txBody>
      </p:sp>
    </p:spTree>
    <p:extLst>
      <p:ext uri="{BB962C8B-B14F-4D97-AF65-F5344CB8AC3E}">
        <p14:creationId xmlns:p14="http://schemas.microsoft.com/office/powerpoint/2010/main" val="2971059495"/>
      </p:ext>
    </p:extLst>
  </p:cSld>
  <p:clrMapOvr>
    <a:masterClrMapping/>
  </p:clrMapOvr>
  <p:transition>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31" name="组合 4"/>
          <p:cNvGrpSpPr>
            <a:grpSpLocks/>
          </p:cNvGrpSpPr>
          <p:nvPr/>
        </p:nvGrpSpPr>
        <p:grpSpPr bwMode="auto">
          <a:xfrm>
            <a:off x="8494634" y="129028"/>
            <a:ext cx="4344470" cy="589281"/>
            <a:chOff x="288838" y="21598"/>
            <a:chExt cx="4278985" cy="590400"/>
          </a:xfrm>
        </p:grpSpPr>
        <p:sp>
          <p:nvSpPr>
            <p:cNvPr id="32" name="圆角矩形 3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pSp>
        <p:nvGrpSpPr>
          <p:cNvPr id="34" name="组合 33"/>
          <p:cNvGrpSpPr/>
          <p:nvPr/>
        </p:nvGrpSpPr>
        <p:grpSpPr>
          <a:xfrm>
            <a:off x="1821880" y="1235756"/>
            <a:ext cx="6349241" cy="457846"/>
            <a:chOff x="3868912" y="3356174"/>
            <a:chExt cx="4491037" cy="323850"/>
          </a:xfrm>
        </p:grpSpPr>
        <p:grpSp>
          <p:nvGrpSpPr>
            <p:cNvPr id="35" name="Group 50"/>
            <p:cNvGrpSpPr>
              <a:grpSpLocks/>
            </p:cNvGrpSpPr>
            <p:nvPr/>
          </p:nvGrpSpPr>
          <p:grpSpPr bwMode="auto">
            <a:xfrm rot="4976862" flipH="1">
              <a:off x="3862562" y="3362524"/>
              <a:ext cx="323850" cy="311150"/>
              <a:chOff x="1944" y="1111"/>
              <a:chExt cx="204" cy="196"/>
            </a:xfrm>
          </p:grpSpPr>
          <p:pic>
            <p:nvPicPr>
              <p:cNvPr id="37"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58" name="Group 53"/>
              <p:cNvGrpSpPr>
                <a:grpSpLocks/>
              </p:cNvGrpSpPr>
              <p:nvPr/>
            </p:nvGrpSpPr>
            <p:grpSpPr bwMode="auto">
              <a:xfrm rot="1297425" flipV="1">
                <a:off x="1971" y="1258"/>
                <a:ext cx="151" cy="37"/>
                <a:chOff x="2532" y="1051"/>
                <a:chExt cx="893" cy="246"/>
              </a:xfrm>
            </p:grpSpPr>
            <p:grpSp>
              <p:nvGrpSpPr>
                <p:cNvPr id="61" name="Group 54"/>
                <p:cNvGrpSpPr>
                  <a:grpSpLocks/>
                </p:cNvGrpSpPr>
                <p:nvPr/>
              </p:nvGrpSpPr>
              <p:grpSpPr bwMode="auto">
                <a:xfrm>
                  <a:off x="2532" y="1051"/>
                  <a:ext cx="743" cy="185"/>
                  <a:chOff x="1565" y="2568"/>
                  <a:chExt cx="1118" cy="279"/>
                </a:xfrm>
              </p:grpSpPr>
              <p:sp>
                <p:nvSpPr>
                  <p:cNvPr id="67"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2" name="Group 59"/>
                <p:cNvGrpSpPr>
                  <a:grpSpLocks/>
                </p:cNvGrpSpPr>
                <p:nvPr/>
              </p:nvGrpSpPr>
              <p:grpSpPr bwMode="auto">
                <a:xfrm rot="1353540">
                  <a:off x="2682" y="1111"/>
                  <a:ext cx="743" cy="186"/>
                  <a:chOff x="1565" y="2568"/>
                  <a:chExt cx="1118" cy="279"/>
                </a:xfrm>
              </p:grpSpPr>
              <p:sp>
                <p:nvSpPr>
                  <p:cNvPr id="63"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59"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 name="AutoShape 6"/>
          <p:cNvSpPr>
            <a:spLocks noChangeArrowheads="1"/>
          </p:cNvSpPr>
          <p:nvPr/>
        </p:nvSpPr>
        <p:spPr bwMode="gray">
          <a:xfrm>
            <a:off x="2372067" y="1132384"/>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电磁攻击原理与实例分析</a:t>
            </a:r>
            <a:endParaRPr lang="en-US" altLang="zh-CN" sz="2800" dirty="0">
              <a:solidFill>
                <a:srgbClr val="000000"/>
              </a:solidFill>
              <a:latin typeface="华文中宋" pitchFamily="2" charset="-122"/>
              <a:ea typeface="华文中宋" pitchFamily="2" charset="-122"/>
            </a:endParaRPr>
          </a:p>
        </p:txBody>
      </p:sp>
      <p:sp>
        <p:nvSpPr>
          <p:cNvPr id="72" name="内容占位符 2"/>
          <p:cNvSpPr txBox="1">
            <a:spLocks/>
          </p:cNvSpPr>
          <p:nvPr/>
        </p:nvSpPr>
        <p:spPr>
          <a:xfrm>
            <a:off x="1020484" y="1778288"/>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73" name="矩形 3"/>
          <p:cNvSpPr>
            <a:spLocks noChangeArrowheads="1"/>
          </p:cNvSpPr>
          <p:nvPr/>
        </p:nvSpPr>
        <p:spPr bwMode="auto">
          <a:xfrm>
            <a:off x="5620232" y="1897102"/>
            <a:ext cx="432048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密码差分功耗攻击</a:t>
            </a:r>
            <a:endParaRPr lang="zh-CN" altLang="en-US" dirty="0">
              <a:latin typeface="华文中宋" pitchFamily="2" charset="-122"/>
              <a:ea typeface="华文中宋" pitchFamily="2" charset="-122"/>
            </a:endParaRPr>
          </a:p>
        </p:txBody>
      </p:sp>
      <p:sp>
        <p:nvSpPr>
          <p:cNvPr id="38" name="矩形 3"/>
          <p:cNvSpPr>
            <a:spLocks noChangeArrowheads="1"/>
          </p:cNvSpPr>
          <p:nvPr/>
        </p:nvSpPr>
        <p:spPr bwMode="auto">
          <a:xfrm>
            <a:off x="2544979" y="3652664"/>
            <a:ext cx="568329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dirty="0">
                <a:latin typeface="华文中宋" pitchFamily="2" charset="-122"/>
                <a:ea typeface="华文中宋" pitchFamily="2" charset="-122"/>
              </a:rPr>
              <a:t>k=0x00??</a:t>
            </a:r>
            <a:endParaRPr lang="zh-CN" altLang="en-US" dirty="0">
              <a:latin typeface="华文中宋" pitchFamily="2" charset="-122"/>
              <a:ea typeface="华文中宋" pitchFamily="2" charset="-122"/>
            </a:endParaRPr>
          </a:p>
        </p:txBody>
      </p:sp>
      <p:graphicFrame>
        <p:nvGraphicFramePr>
          <p:cNvPr id="39" name="内容占位符 11"/>
          <p:cNvGraphicFramePr>
            <a:graphicFrameLocks/>
          </p:cNvGraphicFramePr>
          <p:nvPr>
            <p:extLst>
              <p:ext uri="{D42A27DB-BD31-4B8C-83A1-F6EECF244321}">
                <p14:modId xmlns:p14="http://schemas.microsoft.com/office/powerpoint/2010/main" val="595247086"/>
              </p:ext>
            </p:extLst>
          </p:nvPr>
        </p:nvGraphicFramePr>
        <p:xfrm>
          <a:off x="1468956" y="4372744"/>
          <a:ext cx="9197913" cy="1944215"/>
        </p:xfrm>
        <a:graphic>
          <a:graphicData uri="http://schemas.openxmlformats.org/drawingml/2006/table">
            <a:tbl>
              <a:tblPr/>
              <a:tblGrid>
                <a:gridCol w="1213049">
                  <a:extLst>
                    <a:ext uri="{9D8B030D-6E8A-4147-A177-3AD203B41FA5}">
                      <a16:colId xmlns:a16="http://schemas.microsoft.com/office/drawing/2014/main" val="20000"/>
                    </a:ext>
                  </a:extLst>
                </a:gridCol>
                <a:gridCol w="1448857">
                  <a:extLst>
                    <a:ext uri="{9D8B030D-6E8A-4147-A177-3AD203B41FA5}">
                      <a16:colId xmlns:a16="http://schemas.microsoft.com/office/drawing/2014/main" val="20001"/>
                    </a:ext>
                  </a:extLst>
                </a:gridCol>
                <a:gridCol w="1008985">
                  <a:extLst>
                    <a:ext uri="{9D8B030D-6E8A-4147-A177-3AD203B41FA5}">
                      <a16:colId xmlns:a16="http://schemas.microsoft.com/office/drawing/2014/main" val="20002"/>
                    </a:ext>
                  </a:extLst>
                </a:gridCol>
                <a:gridCol w="1126889">
                  <a:extLst>
                    <a:ext uri="{9D8B030D-6E8A-4147-A177-3AD203B41FA5}">
                      <a16:colId xmlns:a16="http://schemas.microsoft.com/office/drawing/2014/main" val="20003"/>
                    </a:ext>
                  </a:extLst>
                </a:gridCol>
                <a:gridCol w="1428450">
                  <a:extLst>
                    <a:ext uri="{9D8B030D-6E8A-4147-A177-3AD203B41FA5}">
                      <a16:colId xmlns:a16="http://schemas.microsoft.com/office/drawing/2014/main" val="20004"/>
                    </a:ext>
                  </a:extLst>
                </a:gridCol>
                <a:gridCol w="1227367">
                  <a:extLst>
                    <a:ext uri="{9D8B030D-6E8A-4147-A177-3AD203B41FA5}">
                      <a16:colId xmlns:a16="http://schemas.microsoft.com/office/drawing/2014/main" val="20005"/>
                    </a:ext>
                  </a:extLst>
                </a:gridCol>
                <a:gridCol w="996752">
                  <a:extLst>
                    <a:ext uri="{9D8B030D-6E8A-4147-A177-3AD203B41FA5}">
                      <a16:colId xmlns:a16="http://schemas.microsoft.com/office/drawing/2014/main" val="20006"/>
                    </a:ext>
                  </a:extLst>
                </a:gridCol>
                <a:gridCol w="747564">
                  <a:extLst>
                    <a:ext uri="{9D8B030D-6E8A-4147-A177-3AD203B41FA5}">
                      <a16:colId xmlns:a16="http://schemas.microsoft.com/office/drawing/2014/main" val="20007"/>
                    </a:ext>
                  </a:extLst>
                </a:gridCol>
              </a:tblGrid>
              <a:tr h="427774">
                <a:tc>
                  <a:txBody>
                    <a:bodyPr/>
                    <a:lstStyle/>
                    <a:p>
                      <a:pPr algn="just">
                        <a:spcAft>
                          <a:spcPts val="0"/>
                        </a:spcAft>
                      </a:pPr>
                      <a:r>
                        <a:rPr lang="zh-CN" altLang="en-US" sz="2400" kern="100" dirty="0">
                          <a:latin typeface="华文中宋" pitchFamily="2" charset="-122"/>
                          <a:ea typeface="华文中宋" pitchFamily="2" charset="-122"/>
                        </a:rPr>
                        <a:t>样本</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latin typeface="华文中宋" pitchFamily="2" charset="-122"/>
                          <a:ea typeface="华文中宋" pitchFamily="2" charset="-122"/>
                        </a:rPr>
                        <a:t>1</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5875" indent="-54610" algn="just">
                        <a:spcAft>
                          <a:spcPts val="0"/>
                        </a:spcAft>
                      </a:pPr>
                      <a:r>
                        <a:rPr lang="en-US" altLang="zh-CN" sz="2400" kern="100" dirty="0">
                          <a:solidFill>
                            <a:srgbClr val="FF0000"/>
                          </a:solidFill>
                          <a:latin typeface="华文中宋" pitchFamily="2" charset="-122"/>
                          <a:ea typeface="华文中宋" pitchFamily="2" charset="-122"/>
                        </a:rPr>
                        <a:t>2</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400" kern="100" dirty="0">
                          <a:latin typeface="华文中宋" pitchFamily="2" charset="-122"/>
                          <a:ea typeface="华文中宋" pitchFamily="2" charset="-122"/>
                        </a:rPr>
                        <a:t>3</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0" algn="just">
                        <a:spcAft>
                          <a:spcPts val="0"/>
                        </a:spcAft>
                      </a:pPr>
                      <a:r>
                        <a:rPr lang="en-US" altLang="zh-CN" sz="2400" kern="100" dirty="0">
                          <a:latin typeface="华文中宋" pitchFamily="2" charset="-122"/>
                          <a:ea typeface="华文中宋" pitchFamily="2" charset="-122"/>
                        </a:rPr>
                        <a:t>4</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latin typeface="华文中宋" pitchFamily="2" charset="-122"/>
                          <a:ea typeface="华文中宋" pitchFamily="2" charset="-122"/>
                        </a:rPr>
                        <a:t>5</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latin typeface="华文中宋" pitchFamily="2" charset="-122"/>
                          <a:ea typeface="华文中宋" pitchFamily="2" charset="-122"/>
                        </a:rPr>
                        <a:t>6</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latin typeface="华文中宋" pitchFamily="2" charset="-122"/>
                          <a:ea typeface="华文中宋" pitchFamily="2" charset="-122"/>
                        </a:rPr>
                        <a:t>7…</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9110">
                <a:tc>
                  <a:txBody>
                    <a:bodyPr/>
                    <a:lstStyle/>
                    <a:p>
                      <a:pPr marL="17145" algn="just">
                        <a:spcAft>
                          <a:spcPts val="0"/>
                        </a:spcAft>
                      </a:pPr>
                      <a:r>
                        <a:rPr lang="en-US" altLang="zh-CN" sz="2400" kern="100" dirty="0">
                          <a:latin typeface="华文中宋" pitchFamily="2" charset="-122"/>
                          <a:ea typeface="华文中宋" pitchFamily="2" charset="-122"/>
                        </a:rPr>
                        <a:t>p</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en-US" altLang="zh-CN" sz="2400" kern="100" dirty="0">
                          <a:latin typeface="华文中宋" pitchFamily="2" charset="-122"/>
                          <a:ea typeface="华文中宋" pitchFamily="2" charset="-122"/>
                        </a:rPr>
                        <a:t>0x70</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en-US" altLang="zh-CN" sz="2400" kern="100" dirty="0">
                          <a:solidFill>
                            <a:srgbClr val="FF0000"/>
                          </a:solidFill>
                          <a:latin typeface="华文中宋" pitchFamily="2" charset="-122"/>
                          <a:ea typeface="华文中宋" pitchFamily="2" charset="-122"/>
                        </a:rPr>
                        <a:t>0x22</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45720" algn="l">
                        <a:spcAft>
                          <a:spcPts val="0"/>
                        </a:spcAft>
                        <a:tabLst>
                          <a:tab pos="676910" algn="l"/>
                        </a:tabLst>
                      </a:pP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25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5240" algn="ctr">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79110">
                <a:tc>
                  <a:txBody>
                    <a:bodyPr/>
                    <a:lstStyle/>
                    <a:p>
                      <a:pPr marL="17145" algn="just">
                        <a:spcAft>
                          <a:spcPts val="0"/>
                        </a:spcAft>
                      </a:pPr>
                      <a:r>
                        <a:rPr lang="en-US" altLang="zh-CN" sz="2400" kern="100" dirty="0">
                          <a:latin typeface="华文中宋" pitchFamily="2" charset="-122"/>
                          <a:ea typeface="华文中宋" pitchFamily="2" charset="-122"/>
                        </a:rPr>
                        <a:t>x</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latin typeface="华文中宋" pitchFamily="2" charset="-122"/>
                          <a:ea typeface="华文中宋" pitchFamily="2" charset="-122"/>
                        </a:rPr>
                        <a:t>0x51</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solidFill>
                            <a:srgbClr val="FF0000"/>
                          </a:solidFill>
                          <a:latin typeface="华文中宋" pitchFamily="2" charset="-122"/>
                          <a:ea typeface="华文中宋" pitchFamily="2" charset="-122"/>
                        </a:rPr>
                        <a:t>0x93</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45720" algn="l">
                        <a:spcAft>
                          <a:spcPts val="0"/>
                        </a:spcAft>
                        <a:tabLst>
                          <a:tab pos="676910" algn="l"/>
                        </a:tabLs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25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ctr">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extLst>
                  <a:ext uri="{0D108BD9-81ED-4DB2-BD59-A6C34878D82A}">
                    <a16:rowId xmlns:a16="http://schemas.microsoft.com/office/drawing/2014/main" val="10002"/>
                  </a:ext>
                </a:extLst>
              </a:tr>
              <a:tr h="758221">
                <a:tc>
                  <a:txBody>
                    <a:bodyPr/>
                    <a:lstStyle/>
                    <a:p>
                      <a:pPr marL="17145" algn="just">
                        <a:spcAft>
                          <a:spcPts val="0"/>
                        </a:spcAft>
                      </a:pPr>
                      <a:r>
                        <a:rPr lang="en-US" altLang="zh-CN" sz="2400" kern="100" dirty="0">
                          <a:latin typeface="华文中宋" pitchFamily="2" charset="-122"/>
                          <a:ea typeface="华文中宋" pitchFamily="2" charset="-122"/>
                        </a:rPr>
                        <a:t>D</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l">
                        <a:spcAft>
                          <a:spcPts val="0"/>
                        </a:spcAft>
                      </a:pPr>
                      <a:r>
                        <a:rPr lang="en-US" altLang="zh-CN" sz="2400" kern="100" dirty="0">
                          <a:latin typeface="华文中宋" pitchFamily="2" charset="-122"/>
                          <a:ea typeface="华文中宋" pitchFamily="2" charset="-122"/>
                        </a:rPr>
                        <a:t>1</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l">
                        <a:spcAft>
                          <a:spcPts val="0"/>
                        </a:spcAft>
                      </a:pPr>
                      <a:r>
                        <a:rPr lang="en-US" altLang="zh-CN" sz="2400" kern="100" dirty="0">
                          <a:solidFill>
                            <a:srgbClr val="FF0000"/>
                          </a:solidFill>
                          <a:latin typeface="华文中宋" pitchFamily="2" charset="-122"/>
                          <a:ea typeface="华文中宋" pitchFamily="2" charset="-122"/>
                        </a:rPr>
                        <a:t>1</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indent="45720" algn="l">
                        <a:spcAft>
                          <a:spcPts val="0"/>
                        </a:spcAft>
                        <a:tabLst>
                          <a:tab pos="676910" algn="l"/>
                        </a:tabLs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indent="25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indent="-15240" algn="ctr">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561" y="6574482"/>
            <a:ext cx="3819525"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矩形 3"/>
          <p:cNvSpPr>
            <a:spLocks noChangeArrowheads="1"/>
          </p:cNvSpPr>
          <p:nvPr/>
        </p:nvSpPr>
        <p:spPr bwMode="auto">
          <a:xfrm>
            <a:off x="1265468" y="2770634"/>
            <a:ext cx="11357612"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zh-CN" altLang="en-US" kern="0" dirty="0">
                <a:solidFill>
                  <a:srgbClr val="3333FF"/>
                </a:solidFill>
                <a:latin typeface="华文中宋" pitchFamily="2" charset="-122"/>
                <a:ea typeface="华文中宋" pitchFamily="2" charset="-122"/>
              </a:rPr>
              <a:t>步骤</a:t>
            </a:r>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、攻击者猜测一个密钥字节，根据某样本计算出的</a:t>
            </a:r>
            <a:r>
              <a:rPr lang="en-US" altLang="zh-CN" kern="0" dirty="0">
                <a:solidFill>
                  <a:srgbClr val="3333FF"/>
                </a:solidFill>
                <a:latin typeface="华文中宋" pitchFamily="2" charset="-122"/>
                <a:ea typeface="华文中宋" pitchFamily="2" charset="-122"/>
              </a:rPr>
              <a:t>D</a:t>
            </a:r>
            <a:r>
              <a:rPr lang="zh-CN" altLang="en-US" kern="0" dirty="0">
                <a:solidFill>
                  <a:srgbClr val="3333FF"/>
                </a:solidFill>
                <a:latin typeface="华文中宋" pitchFamily="2" charset="-122"/>
                <a:ea typeface="华文中宋" pitchFamily="2" charset="-122"/>
              </a:rPr>
              <a:t>值将曲线分堆</a:t>
            </a:r>
            <a:endParaRPr lang="zh-CN" altLang="en-US" dirty="0">
              <a:latin typeface="华文中宋" pitchFamily="2" charset="-122"/>
              <a:ea typeface="华文中宋" pitchFamily="2" charset="-122"/>
            </a:endParaRPr>
          </a:p>
        </p:txBody>
      </p:sp>
    </p:spTree>
    <p:extLst>
      <p:ext uri="{BB962C8B-B14F-4D97-AF65-F5344CB8AC3E}">
        <p14:creationId xmlns:p14="http://schemas.microsoft.com/office/powerpoint/2010/main" val="488208827"/>
      </p:ext>
    </p:extLst>
  </p:cSld>
  <p:clrMapOvr>
    <a:masterClrMapping/>
  </p:clrMapOvr>
  <p:transition>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31" name="组合 4"/>
          <p:cNvGrpSpPr>
            <a:grpSpLocks/>
          </p:cNvGrpSpPr>
          <p:nvPr/>
        </p:nvGrpSpPr>
        <p:grpSpPr bwMode="auto">
          <a:xfrm>
            <a:off x="8494634" y="129028"/>
            <a:ext cx="4344470" cy="589281"/>
            <a:chOff x="288838" y="21598"/>
            <a:chExt cx="4278985" cy="590400"/>
          </a:xfrm>
        </p:grpSpPr>
        <p:sp>
          <p:nvSpPr>
            <p:cNvPr id="32" name="圆角矩形 3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pSp>
        <p:nvGrpSpPr>
          <p:cNvPr id="34" name="组合 33"/>
          <p:cNvGrpSpPr/>
          <p:nvPr/>
        </p:nvGrpSpPr>
        <p:grpSpPr>
          <a:xfrm>
            <a:off x="1821880" y="1235756"/>
            <a:ext cx="6349241" cy="457846"/>
            <a:chOff x="3868912" y="3356174"/>
            <a:chExt cx="4491037" cy="323850"/>
          </a:xfrm>
        </p:grpSpPr>
        <p:grpSp>
          <p:nvGrpSpPr>
            <p:cNvPr id="35" name="Group 50"/>
            <p:cNvGrpSpPr>
              <a:grpSpLocks/>
            </p:cNvGrpSpPr>
            <p:nvPr/>
          </p:nvGrpSpPr>
          <p:grpSpPr bwMode="auto">
            <a:xfrm rot="4976862" flipH="1">
              <a:off x="3862562" y="3362524"/>
              <a:ext cx="323850" cy="311150"/>
              <a:chOff x="1944" y="1111"/>
              <a:chExt cx="204" cy="196"/>
            </a:xfrm>
          </p:grpSpPr>
          <p:pic>
            <p:nvPicPr>
              <p:cNvPr id="37"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58" name="Group 53"/>
              <p:cNvGrpSpPr>
                <a:grpSpLocks/>
              </p:cNvGrpSpPr>
              <p:nvPr/>
            </p:nvGrpSpPr>
            <p:grpSpPr bwMode="auto">
              <a:xfrm rot="1297425" flipV="1">
                <a:off x="1971" y="1258"/>
                <a:ext cx="151" cy="37"/>
                <a:chOff x="2532" y="1051"/>
                <a:chExt cx="893" cy="246"/>
              </a:xfrm>
            </p:grpSpPr>
            <p:grpSp>
              <p:nvGrpSpPr>
                <p:cNvPr id="61" name="Group 54"/>
                <p:cNvGrpSpPr>
                  <a:grpSpLocks/>
                </p:cNvGrpSpPr>
                <p:nvPr/>
              </p:nvGrpSpPr>
              <p:grpSpPr bwMode="auto">
                <a:xfrm>
                  <a:off x="2532" y="1051"/>
                  <a:ext cx="743" cy="185"/>
                  <a:chOff x="1565" y="2568"/>
                  <a:chExt cx="1118" cy="279"/>
                </a:xfrm>
              </p:grpSpPr>
              <p:sp>
                <p:nvSpPr>
                  <p:cNvPr id="67"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2" name="Group 59"/>
                <p:cNvGrpSpPr>
                  <a:grpSpLocks/>
                </p:cNvGrpSpPr>
                <p:nvPr/>
              </p:nvGrpSpPr>
              <p:grpSpPr bwMode="auto">
                <a:xfrm rot="1353540">
                  <a:off x="2682" y="1111"/>
                  <a:ext cx="743" cy="186"/>
                  <a:chOff x="1565" y="2568"/>
                  <a:chExt cx="1118" cy="279"/>
                </a:xfrm>
              </p:grpSpPr>
              <p:sp>
                <p:nvSpPr>
                  <p:cNvPr id="63"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59"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 name="AutoShape 6"/>
          <p:cNvSpPr>
            <a:spLocks noChangeArrowheads="1"/>
          </p:cNvSpPr>
          <p:nvPr/>
        </p:nvSpPr>
        <p:spPr bwMode="gray">
          <a:xfrm>
            <a:off x="2372067" y="1132384"/>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电磁攻击原理与实例分析</a:t>
            </a:r>
            <a:endParaRPr lang="en-US" altLang="zh-CN" sz="2800" dirty="0">
              <a:solidFill>
                <a:srgbClr val="000000"/>
              </a:solidFill>
              <a:latin typeface="华文中宋" pitchFamily="2" charset="-122"/>
              <a:ea typeface="华文中宋" pitchFamily="2" charset="-122"/>
            </a:endParaRPr>
          </a:p>
        </p:txBody>
      </p:sp>
      <p:sp>
        <p:nvSpPr>
          <p:cNvPr id="72" name="内容占位符 2"/>
          <p:cNvSpPr txBox="1">
            <a:spLocks/>
          </p:cNvSpPr>
          <p:nvPr/>
        </p:nvSpPr>
        <p:spPr>
          <a:xfrm>
            <a:off x="1020484" y="1778288"/>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73" name="矩形 3"/>
          <p:cNvSpPr>
            <a:spLocks noChangeArrowheads="1"/>
          </p:cNvSpPr>
          <p:nvPr/>
        </p:nvSpPr>
        <p:spPr bwMode="auto">
          <a:xfrm>
            <a:off x="5620232" y="1897102"/>
            <a:ext cx="432048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密码差分功耗攻击</a:t>
            </a:r>
            <a:endParaRPr lang="zh-CN" altLang="en-US" dirty="0">
              <a:latin typeface="华文中宋" pitchFamily="2" charset="-122"/>
              <a:ea typeface="华文中宋" pitchFamily="2" charset="-122"/>
            </a:endParaRPr>
          </a:p>
        </p:txBody>
      </p:sp>
      <p:sp>
        <p:nvSpPr>
          <p:cNvPr id="38" name="矩形 3"/>
          <p:cNvSpPr>
            <a:spLocks noChangeArrowheads="1"/>
          </p:cNvSpPr>
          <p:nvPr/>
        </p:nvSpPr>
        <p:spPr bwMode="auto">
          <a:xfrm>
            <a:off x="2544979" y="3868688"/>
            <a:ext cx="568329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dirty="0">
                <a:latin typeface="华文中宋" pitchFamily="2" charset="-122"/>
                <a:ea typeface="华文中宋" pitchFamily="2" charset="-122"/>
              </a:rPr>
              <a:t>k=0x00??</a:t>
            </a:r>
            <a:endParaRPr lang="zh-CN" altLang="en-US" dirty="0">
              <a:latin typeface="华文中宋" pitchFamily="2" charset="-122"/>
              <a:ea typeface="华文中宋" pitchFamily="2" charset="-122"/>
            </a:endParaRPr>
          </a:p>
        </p:txBody>
      </p:sp>
      <p:graphicFrame>
        <p:nvGraphicFramePr>
          <p:cNvPr id="39" name="内容占位符 11"/>
          <p:cNvGraphicFramePr>
            <a:graphicFrameLocks/>
          </p:cNvGraphicFramePr>
          <p:nvPr>
            <p:extLst>
              <p:ext uri="{D42A27DB-BD31-4B8C-83A1-F6EECF244321}">
                <p14:modId xmlns:p14="http://schemas.microsoft.com/office/powerpoint/2010/main" val="247263869"/>
              </p:ext>
            </p:extLst>
          </p:nvPr>
        </p:nvGraphicFramePr>
        <p:xfrm>
          <a:off x="1468956" y="4588768"/>
          <a:ext cx="9197913" cy="1944215"/>
        </p:xfrm>
        <a:graphic>
          <a:graphicData uri="http://schemas.openxmlformats.org/drawingml/2006/table">
            <a:tbl>
              <a:tblPr/>
              <a:tblGrid>
                <a:gridCol w="1213049">
                  <a:extLst>
                    <a:ext uri="{9D8B030D-6E8A-4147-A177-3AD203B41FA5}">
                      <a16:colId xmlns:a16="http://schemas.microsoft.com/office/drawing/2014/main" val="20000"/>
                    </a:ext>
                  </a:extLst>
                </a:gridCol>
                <a:gridCol w="1448857">
                  <a:extLst>
                    <a:ext uri="{9D8B030D-6E8A-4147-A177-3AD203B41FA5}">
                      <a16:colId xmlns:a16="http://schemas.microsoft.com/office/drawing/2014/main" val="20001"/>
                    </a:ext>
                  </a:extLst>
                </a:gridCol>
                <a:gridCol w="1008985">
                  <a:extLst>
                    <a:ext uri="{9D8B030D-6E8A-4147-A177-3AD203B41FA5}">
                      <a16:colId xmlns:a16="http://schemas.microsoft.com/office/drawing/2014/main" val="20002"/>
                    </a:ext>
                  </a:extLst>
                </a:gridCol>
                <a:gridCol w="1126889">
                  <a:extLst>
                    <a:ext uri="{9D8B030D-6E8A-4147-A177-3AD203B41FA5}">
                      <a16:colId xmlns:a16="http://schemas.microsoft.com/office/drawing/2014/main" val="20003"/>
                    </a:ext>
                  </a:extLst>
                </a:gridCol>
                <a:gridCol w="1428450">
                  <a:extLst>
                    <a:ext uri="{9D8B030D-6E8A-4147-A177-3AD203B41FA5}">
                      <a16:colId xmlns:a16="http://schemas.microsoft.com/office/drawing/2014/main" val="20004"/>
                    </a:ext>
                  </a:extLst>
                </a:gridCol>
                <a:gridCol w="1227367">
                  <a:extLst>
                    <a:ext uri="{9D8B030D-6E8A-4147-A177-3AD203B41FA5}">
                      <a16:colId xmlns:a16="http://schemas.microsoft.com/office/drawing/2014/main" val="20005"/>
                    </a:ext>
                  </a:extLst>
                </a:gridCol>
                <a:gridCol w="996752">
                  <a:extLst>
                    <a:ext uri="{9D8B030D-6E8A-4147-A177-3AD203B41FA5}">
                      <a16:colId xmlns:a16="http://schemas.microsoft.com/office/drawing/2014/main" val="20006"/>
                    </a:ext>
                  </a:extLst>
                </a:gridCol>
                <a:gridCol w="747564">
                  <a:extLst>
                    <a:ext uri="{9D8B030D-6E8A-4147-A177-3AD203B41FA5}">
                      <a16:colId xmlns:a16="http://schemas.microsoft.com/office/drawing/2014/main" val="20007"/>
                    </a:ext>
                  </a:extLst>
                </a:gridCol>
              </a:tblGrid>
              <a:tr h="427774">
                <a:tc>
                  <a:txBody>
                    <a:bodyPr/>
                    <a:lstStyle/>
                    <a:p>
                      <a:pPr algn="just">
                        <a:spcAft>
                          <a:spcPts val="0"/>
                        </a:spcAft>
                      </a:pPr>
                      <a:r>
                        <a:rPr lang="zh-CN" altLang="en-US" sz="2400" kern="100" dirty="0">
                          <a:latin typeface="华文中宋" pitchFamily="2" charset="-122"/>
                          <a:ea typeface="华文中宋" pitchFamily="2" charset="-122"/>
                        </a:rPr>
                        <a:t>样本</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latin typeface="华文中宋" pitchFamily="2" charset="-122"/>
                          <a:ea typeface="华文中宋" pitchFamily="2" charset="-122"/>
                        </a:rPr>
                        <a:t>1</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5875" indent="-54610" algn="just">
                        <a:spcAft>
                          <a:spcPts val="0"/>
                        </a:spcAft>
                      </a:pPr>
                      <a:r>
                        <a:rPr lang="en-US" altLang="zh-CN" sz="2400" kern="100" dirty="0">
                          <a:latin typeface="华文中宋" pitchFamily="2" charset="-122"/>
                          <a:ea typeface="华文中宋" pitchFamily="2" charset="-122"/>
                        </a:rPr>
                        <a:t>2</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400" kern="100" dirty="0">
                          <a:solidFill>
                            <a:srgbClr val="FF0000"/>
                          </a:solidFill>
                          <a:latin typeface="华文中宋" pitchFamily="2" charset="-122"/>
                          <a:ea typeface="华文中宋" pitchFamily="2" charset="-122"/>
                        </a:rPr>
                        <a:t>3</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0" algn="just">
                        <a:spcAft>
                          <a:spcPts val="0"/>
                        </a:spcAft>
                      </a:pPr>
                      <a:r>
                        <a:rPr lang="en-US" altLang="zh-CN" sz="2400" kern="100" dirty="0">
                          <a:latin typeface="华文中宋" pitchFamily="2" charset="-122"/>
                          <a:ea typeface="华文中宋" pitchFamily="2" charset="-122"/>
                        </a:rPr>
                        <a:t>4</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latin typeface="华文中宋" pitchFamily="2" charset="-122"/>
                          <a:ea typeface="华文中宋" pitchFamily="2" charset="-122"/>
                        </a:rPr>
                        <a:t>5</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latin typeface="华文中宋" pitchFamily="2" charset="-122"/>
                          <a:ea typeface="华文中宋" pitchFamily="2" charset="-122"/>
                        </a:rPr>
                        <a:t>6</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latin typeface="华文中宋" pitchFamily="2" charset="-122"/>
                          <a:ea typeface="华文中宋" pitchFamily="2" charset="-122"/>
                        </a:rPr>
                        <a:t>7…</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9110">
                <a:tc>
                  <a:txBody>
                    <a:bodyPr/>
                    <a:lstStyle/>
                    <a:p>
                      <a:pPr marL="17145" algn="just">
                        <a:spcAft>
                          <a:spcPts val="0"/>
                        </a:spcAft>
                      </a:pPr>
                      <a:r>
                        <a:rPr lang="en-US" altLang="zh-CN" sz="2400" kern="100" dirty="0">
                          <a:latin typeface="华文中宋" pitchFamily="2" charset="-122"/>
                          <a:ea typeface="华文中宋" pitchFamily="2" charset="-122"/>
                        </a:rPr>
                        <a:t>p</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en-US" altLang="zh-CN" sz="2400" kern="100" dirty="0">
                          <a:latin typeface="华文中宋" pitchFamily="2" charset="-122"/>
                          <a:ea typeface="华文中宋" pitchFamily="2" charset="-122"/>
                        </a:rPr>
                        <a:t>0x70</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en-US" altLang="zh-CN" sz="2400" kern="100" dirty="0">
                          <a:latin typeface="华文中宋" pitchFamily="2" charset="-122"/>
                          <a:ea typeface="华文中宋" pitchFamily="2" charset="-122"/>
                        </a:rPr>
                        <a:t>0x22</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45720" algn="l">
                        <a:spcAft>
                          <a:spcPts val="0"/>
                        </a:spcAft>
                        <a:tabLst>
                          <a:tab pos="676910" algn="l"/>
                        </a:tabLst>
                      </a:pPr>
                      <a:r>
                        <a:rPr lang="en-US" altLang="zh-CN" sz="2400" kern="100" dirty="0">
                          <a:solidFill>
                            <a:srgbClr val="FF0000"/>
                          </a:solidFill>
                          <a:latin typeface="华文中宋" pitchFamily="2" charset="-122"/>
                          <a:ea typeface="华文中宋" pitchFamily="2" charset="-122"/>
                        </a:rPr>
                        <a:t>0xAB</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25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5240" algn="ctr">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79110">
                <a:tc>
                  <a:txBody>
                    <a:bodyPr/>
                    <a:lstStyle/>
                    <a:p>
                      <a:pPr marL="17145" algn="just">
                        <a:spcAft>
                          <a:spcPts val="0"/>
                        </a:spcAft>
                      </a:pPr>
                      <a:r>
                        <a:rPr lang="en-US" altLang="zh-CN" sz="2400" kern="100" dirty="0">
                          <a:latin typeface="华文中宋" pitchFamily="2" charset="-122"/>
                          <a:ea typeface="华文中宋" pitchFamily="2" charset="-122"/>
                        </a:rPr>
                        <a:t>x</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latin typeface="华文中宋" pitchFamily="2" charset="-122"/>
                          <a:ea typeface="华文中宋" pitchFamily="2" charset="-122"/>
                        </a:rPr>
                        <a:t>0x51</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latin typeface="华文中宋" pitchFamily="2" charset="-122"/>
                          <a:ea typeface="华文中宋" pitchFamily="2" charset="-122"/>
                        </a:rPr>
                        <a:t>0x93</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45720" algn="l">
                        <a:spcAft>
                          <a:spcPts val="0"/>
                        </a:spcAft>
                        <a:tabLst>
                          <a:tab pos="676910" algn="l"/>
                        </a:tabLst>
                      </a:pPr>
                      <a:r>
                        <a:rPr lang="en-US" altLang="zh-CN" sz="2400" kern="100" dirty="0">
                          <a:solidFill>
                            <a:srgbClr val="FF0000"/>
                          </a:solidFill>
                          <a:latin typeface="华文中宋" pitchFamily="2" charset="-122"/>
                          <a:ea typeface="华文中宋" pitchFamily="2" charset="-122"/>
                        </a:rPr>
                        <a:t>0x62</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25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ctr">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extLst>
                  <a:ext uri="{0D108BD9-81ED-4DB2-BD59-A6C34878D82A}">
                    <a16:rowId xmlns:a16="http://schemas.microsoft.com/office/drawing/2014/main" val="10002"/>
                  </a:ext>
                </a:extLst>
              </a:tr>
              <a:tr h="758221">
                <a:tc>
                  <a:txBody>
                    <a:bodyPr/>
                    <a:lstStyle/>
                    <a:p>
                      <a:pPr marL="17145" algn="just">
                        <a:spcAft>
                          <a:spcPts val="0"/>
                        </a:spcAft>
                      </a:pPr>
                      <a:r>
                        <a:rPr lang="en-US" altLang="zh-CN" sz="2400" kern="100" dirty="0">
                          <a:latin typeface="华文中宋" pitchFamily="2" charset="-122"/>
                          <a:ea typeface="华文中宋" pitchFamily="2" charset="-122"/>
                        </a:rPr>
                        <a:t>D</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latin typeface="华文中宋" pitchFamily="2" charset="-122"/>
                          <a:ea typeface="华文中宋" pitchFamily="2" charset="-122"/>
                        </a:rPr>
                        <a:t>1</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latin typeface="华文中宋" pitchFamily="2" charset="-122"/>
                          <a:ea typeface="华文中宋" pitchFamily="2" charset="-122"/>
                        </a:rPr>
                        <a:t>1</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45720" algn="l">
                        <a:spcAft>
                          <a:spcPts val="0"/>
                        </a:spcAft>
                        <a:tabLst>
                          <a:tab pos="676910" algn="l"/>
                        </a:tabLst>
                      </a:pPr>
                      <a:r>
                        <a:rPr lang="en-US" altLang="zh-CN" sz="2400" kern="100" dirty="0">
                          <a:solidFill>
                            <a:srgbClr val="FF0000"/>
                          </a:solidFill>
                          <a:latin typeface="华文中宋" pitchFamily="2" charset="-122"/>
                          <a:ea typeface="华文中宋" pitchFamily="2" charset="-122"/>
                        </a:rPr>
                        <a:t>0</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25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ctr">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extLst>
                  <a:ext uri="{0D108BD9-81ED-4DB2-BD59-A6C34878D82A}">
                    <a16:rowId xmlns:a16="http://schemas.microsoft.com/office/drawing/2014/main" val="10003"/>
                  </a:ext>
                </a:extLst>
              </a:tr>
            </a:tbl>
          </a:graphicData>
        </a:graphic>
      </p:graphicFrame>
      <p:pic>
        <p:nvPicPr>
          <p:cNvPr id="1925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5219" y="6677000"/>
            <a:ext cx="401002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矩形 3"/>
          <p:cNvSpPr>
            <a:spLocks noChangeArrowheads="1"/>
          </p:cNvSpPr>
          <p:nvPr/>
        </p:nvSpPr>
        <p:spPr bwMode="auto">
          <a:xfrm>
            <a:off x="1265468" y="2770634"/>
            <a:ext cx="11357612"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zh-CN" altLang="en-US" kern="0" dirty="0">
                <a:solidFill>
                  <a:srgbClr val="3333FF"/>
                </a:solidFill>
                <a:latin typeface="华文中宋" pitchFamily="2" charset="-122"/>
                <a:ea typeface="华文中宋" pitchFamily="2" charset="-122"/>
              </a:rPr>
              <a:t>步骤</a:t>
            </a:r>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、攻击者猜测一个密钥字节，根据某样本计算出的</a:t>
            </a:r>
            <a:r>
              <a:rPr lang="en-US" altLang="zh-CN" kern="0" dirty="0">
                <a:solidFill>
                  <a:srgbClr val="3333FF"/>
                </a:solidFill>
                <a:latin typeface="华文中宋" pitchFamily="2" charset="-122"/>
                <a:ea typeface="华文中宋" pitchFamily="2" charset="-122"/>
              </a:rPr>
              <a:t>D</a:t>
            </a:r>
            <a:r>
              <a:rPr lang="zh-CN" altLang="en-US" kern="0" dirty="0">
                <a:solidFill>
                  <a:srgbClr val="3333FF"/>
                </a:solidFill>
                <a:latin typeface="华文中宋" pitchFamily="2" charset="-122"/>
                <a:ea typeface="华文中宋" pitchFamily="2" charset="-122"/>
              </a:rPr>
              <a:t>值将曲线分堆</a:t>
            </a:r>
            <a:endParaRPr lang="zh-CN" altLang="en-US" dirty="0">
              <a:latin typeface="华文中宋" pitchFamily="2" charset="-122"/>
              <a:ea typeface="华文中宋" pitchFamily="2" charset="-122"/>
            </a:endParaRPr>
          </a:p>
        </p:txBody>
      </p:sp>
    </p:spTree>
    <p:extLst>
      <p:ext uri="{BB962C8B-B14F-4D97-AF65-F5344CB8AC3E}">
        <p14:creationId xmlns:p14="http://schemas.microsoft.com/office/powerpoint/2010/main" val="488208827"/>
      </p:ext>
    </p:extLst>
  </p:cSld>
  <p:clrMapOvr>
    <a:masterClrMapping/>
  </p:clrMapOvr>
  <p:transition>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31" name="组合 4"/>
          <p:cNvGrpSpPr>
            <a:grpSpLocks/>
          </p:cNvGrpSpPr>
          <p:nvPr/>
        </p:nvGrpSpPr>
        <p:grpSpPr bwMode="auto">
          <a:xfrm>
            <a:off x="8494634" y="129028"/>
            <a:ext cx="4344470" cy="589281"/>
            <a:chOff x="288838" y="21598"/>
            <a:chExt cx="4278985" cy="590400"/>
          </a:xfrm>
        </p:grpSpPr>
        <p:sp>
          <p:nvSpPr>
            <p:cNvPr id="32" name="圆角矩形 3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pSp>
        <p:nvGrpSpPr>
          <p:cNvPr id="34" name="组合 33"/>
          <p:cNvGrpSpPr/>
          <p:nvPr/>
        </p:nvGrpSpPr>
        <p:grpSpPr>
          <a:xfrm>
            <a:off x="1821880" y="1235756"/>
            <a:ext cx="6349241" cy="457846"/>
            <a:chOff x="3868912" y="3356174"/>
            <a:chExt cx="4491037" cy="323850"/>
          </a:xfrm>
        </p:grpSpPr>
        <p:grpSp>
          <p:nvGrpSpPr>
            <p:cNvPr id="35" name="Group 50"/>
            <p:cNvGrpSpPr>
              <a:grpSpLocks/>
            </p:cNvGrpSpPr>
            <p:nvPr/>
          </p:nvGrpSpPr>
          <p:grpSpPr bwMode="auto">
            <a:xfrm rot="4976862" flipH="1">
              <a:off x="3862562" y="3362524"/>
              <a:ext cx="323850" cy="311150"/>
              <a:chOff x="1944" y="1111"/>
              <a:chExt cx="204" cy="196"/>
            </a:xfrm>
          </p:grpSpPr>
          <p:pic>
            <p:nvPicPr>
              <p:cNvPr id="37"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58" name="Group 53"/>
              <p:cNvGrpSpPr>
                <a:grpSpLocks/>
              </p:cNvGrpSpPr>
              <p:nvPr/>
            </p:nvGrpSpPr>
            <p:grpSpPr bwMode="auto">
              <a:xfrm rot="1297425" flipV="1">
                <a:off x="1971" y="1258"/>
                <a:ext cx="151" cy="37"/>
                <a:chOff x="2532" y="1051"/>
                <a:chExt cx="893" cy="246"/>
              </a:xfrm>
            </p:grpSpPr>
            <p:grpSp>
              <p:nvGrpSpPr>
                <p:cNvPr id="61" name="Group 54"/>
                <p:cNvGrpSpPr>
                  <a:grpSpLocks/>
                </p:cNvGrpSpPr>
                <p:nvPr/>
              </p:nvGrpSpPr>
              <p:grpSpPr bwMode="auto">
                <a:xfrm>
                  <a:off x="2532" y="1051"/>
                  <a:ext cx="743" cy="185"/>
                  <a:chOff x="1565" y="2568"/>
                  <a:chExt cx="1118" cy="279"/>
                </a:xfrm>
              </p:grpSpPr>
              <p:sp>
                <p:nvSpPr>
                  <p:cNvPr id="67"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2" name="Group 59"/>
                <p:cNvGrpSpPr>
                  <a:grpSpLocks/>
                </p:cNvGrpSpPr>
                <p:nvPr/>
              </p:nvGrpSpPr>
              <p:grpSpPr bwMode="auto">
                <a:xfrm rot="1353540">
                  <a:off x="2682" y="1111"/>
                  <a:ext cx="743" cy="186"/>
                  <a:chOff x="1565" y="2568"/>
                  <a:chExt cx="1118" cy="279"/>
                </a:xfrm>
              </p:grpSpPr>
              <p:sp>
                <p:nvSpPr>
                  <p:cNvPr id="63"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59"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 name="AutoShape 6"/>
          <p:cNvSpPr>
            <a:spLocks noChangeArrowheads="1"/>
          </p:cNvSpPr>
          <p:nvPr/>
        </p:nvSpPr>
        <p:spPr bwMode="gray">
          <a:xfrm>
            <a:off x="2372067" y="1132384"/>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电磁攻击原理与实例分析</a:t>
            </a:r>
            <a:endParaRPr lang="en-US" altLang="zh-CN" sz="2800" dirty="0">
              <a:solidFill>
                <a:srgbClr val="000000"/>
              </a:solidFill>
              <a:latin typeface="华文中宋" pitchFamily="2" charset="-122"/>
              <a:ea typeface="华文中宋" pitchFamily="2" charset="-122"/>
            </a:endParaRPr>
          </a:p>
        </p:txBody>
      </p:sp>
      <p:sp>
        <p:nvSpPr>
          <p:cNvPr id="72" name="内容占位符 2"/>
          <p:cNvSpPr txBox="1">
            <a:spLocks/>
          </p:cNvSpPr>
          <p:nvPr/>
        </p:nvSpPr>
        <p:spPr>
          <a:xfrm>
            <a:off x="1020484" y="1778288"/>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73" name="矩形 3"/>
          <p:cNvSpPr>
            <a:spLocks noChangeArrowheads="1"/>
          </p:cNvSpPr>
          <p:nvPr/>
        </p:nvSpPr>
        <p:spPr bwMode="auto">
          <a:xfrm>
            <a:off x="5620232" y="1897102"/>
            <a:ext cx="432048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密码差分功耗攻击</a:t>
            </a:r>
            <a:endParaRPr lang="zh-CN" altLang="en-US" dirty="0">
              <a:latin typeface="华文中宋" pitchFamily="2" charset="-122"/>
              <a:ea typeface="华文中宋" pitchFamily="2" charset="-122"/>
            </a:endParaRPr>
          </a:p>
        </p:txBody>
      </p:sp>
      <p:sp>
        <p:nvSpPr>
          <p:cNvPr id="38" name="矩形 3"/>
          <p:cNvSpPr>
            <a:spLocks noChangeArrowheads="1"/>
          </p:cNvSpPr>
          <p:nvPr/>
        </p:nvSpPr>
        <p:spPr bwMode="auto">
          <a:xfrm>
            <a:off x="2544979" y="3868688"/>
            <a:ext cx="568329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dirty="0">
                <a:latin typeface="华文中宋" pitchFamily="2" charset="-122"/>
                <a:ea typeface="华文中宋" pitchFamily="2" charset="-122"/>
              </a:rPr>
              <a:t>k=0x00??</a:t>
            </a:r>
            <a:endParaRPr lang="zh-CN" altLang="en-US" dirty="0">
              <a:latin typeface="华文中宋" pitchFamily="2" charset="-122"/>
              <a:ea typeface="华文中宋" pitchFamily="2" charset="-122"/>
            </a:endParaRPr>
          </a:p>
        </p:txBody>
      </p:sp>
      <p:graphicFrame>
        <p:nvGraphicFramePr>
          <p:cNvPr id="39" name="内容占位符 11"/>
          <p:cNvGraphicFramePr>
            <a:graphicFrameLocks/>
          </p:cNvGraphicFramePr>
          <p:nvPr>
            <p:extLst>
              <p:ext uri="{D42A27DB-BD31-4B8C-83A1-F6EECF244321}">
                <p14:modId xmlns:p14="http://schemas.microsoft.com/office/powerpoint/2010/main" val="2205773563"/>
              </p:ext>
            </p:extLst>
          </p:nvPr>
        </p:nvGraphicFramePr>
        <p:xfrm>
          <a:off x="1468956" y="4588768"/>
          <a:ext cx="9197913" cy="1944215"/>
        </p:xfrm>
        <a:graphic>
          <a:graphicData uri="http://schemas.openxmlformats.org/drawingml/2006/table">
            <a:tbl>
              <a:tblPr/>
              <a:tblGrid>
                <a:gridCol w="1213049">
                  <a:extLst>
                    <a:ext uri="{9D8B030D-6E8A-4147-A177-3AD203B41FA5}">
                      <a16:colId xmlns:a16="http://schemas.microsoft.com/office/drawing/2014/main" val="20000"/>
                    </a:ext>
                  </a:extLst>
                </a:gridCol>
                <a:gridCol w="1448857">
                  <a:extLst>
                    <a:ext uri="{9D8B030D-6E8A-4147-A177-3AD203B41FA5}">
                      <a16:colId xmlns:a16="http://schemas.microsoft.com/office/drawing/2014/main" val="20001"/>
                    </a:ext>
                  </a:extLst>
                </a:gridCol>
                <a:gridCol w="1008985">
                  <a:extLst>
                    <a:ext uri="{9D8B030D-6E8A-4147-A177-3AD203B41FA5}">
                      <a16:colId xmlns:a16="http://schemas.microsoft.com/office/drawing/2014/main" val="20002"/>
                    </a:ext>
                  </a:extLst>
                </a:gridCol>
                <a:gridCol w="1126889">
                  <a:extLst>
                    <a:ext uri="{9D8B030D-6E8A-4147-A177-3AD203B41FA5}">
                      <a16:colId xmlns:a16="http://schemas.microsoft.com/office/drawing/2014/main" val="20003"/>
                    </a:ext>
                  </a:extLst>
                </a:gridCol>
                <a:gridCol w="1428450">
                  <a:extLst>
                    <a:ext uri="{9D8B030D-6E8A-4147-A177-3AD203B41FA5}">
                      <a16:colId xmlns:a16="http://schemas.microsoft.com/office/drawing/2014/main" val="20004"/>
                    </a:ext>
                  </a:extLst>
                </a:gridCol>
                <a:gridCol w="1227367">
                  <a:extLst>
                    <a:ext uri="{9D8B030D-6E8A-4147-A177-3AD203B41FA5}">
                      <a16:colId xmlns:a16="http://schemas.microsoft.com/office/drawing/2014/main" val="20005"/>
                    </a:ext>
                  </a:extLst>
                </a:gridCol>
                <a:gridCol w="996752">
                  <a:extLst>
                    <a:ext uri="{9D8B030D-6E8A-4147-A177-3AD203B41FA5}">
                      <a16:colId xmlns:a16="http://schemas.microsoft.com/office/drawing/2014/main" val="20006"/>
                    </a:ext>
                  </a:extLst>
                </a:gridCol>
                <a:gridCol w="747564">
                  <a:extLst>
                    <a:ext uri="{9D8B030D-6E8A-4147-A177-3AD203B41FA5}">
                      <a16:colId xmlns:a16="http://schemas.microsoft.com/office/drawing/2014/main" val="20007"/>
                    </a:ext>
                  </a:extLst>
                </a:gridCol>
              </a:tblGrid>
              <a:tr h="427774">
                <a:tc>
                  <a:txBody>
                    <a:bodyPr/>
                    <a:lstStyle/>
                    <a:p>
                      <a:pPr algn="just">
                        <a:spcAft>
                          <a:spcPts val="0"/>
                        </a:spcAft>
                      </a:pPr>
                      <a:r>
                        <a:rPr lang="zh-CN" altLang="en-US" sz="2400" kern="100" dirty="0">
                          <a:latin typeface="华文中宋" pitchFamily="2" charset="-122"/>
                          <a:ea typeface="华文中宋" pitchFamily="2" charset="-122"/>
                        </a:rPr>
                        <a:t>样本</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latin typeface="华文中宋" pitchFamily="2" charset="-122"/>
                          <a:ea typeface="华文中宋" pitchFamily="2" charset="-122"/>
                        </a:rPr>
                        <a:t>1</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5875" indent="-54610" algn="just">
                        <a:spcAft>
                          <a:spcPts val="0"/>
                        </a:spcAft>
                      </a:pPr>
                      <a:r>
                        <a:rPr lang="en-US" altLang="zh-CN" sz="2400" kern="100" dirty="0">
                          <a:latin typeface="华文中宋" pitchFamily="2" charset="-122"/>
                          <a:ea typeface="华文中宋" pitchFamily="2" charset="-122"/>
                        </a:rPr>
                        <a:t>2</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400" kern="100" dirty="0">
                          <a:latin typeface="华文中宋" pitchFamily="2" charset="-122"/>
                          <a:ea typeface="华文中宋" pitchFamily="2" charset="-122"/>
                        </a:rPr>
                        <a:t>3</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0" algn="just">
                        <a:spcAft>
                          <a:spcPts val="0"/>
                        </a:spcAft>
                      </a:pPr>
                      <a:r>
                        <a:rPr lang="en-US" altLang="zh-CN" sz="2400" kern="100" dirty="0">
                          <a:solidFill>
                            <a:srgbClr val="FF0000"/>
                          </a:solidFill>
                          <a:latin typeface="华文中宋" pitchFamily="2" charset="-122"/>
                          <a:ea typeface="华文中宋" pitchFamily="2" charset="-122"/>
                        </a:rPr>
                        <a:t>4</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latin typeface="华文中宋" pitchFamily="2" charset="-122"/>
                          <a:ea typeface="华文中宋" pitchFamily="2" charset="-122"/>
                        </a:rPr>
                        <a:t>5</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latin typeface="华文中宋" pitchFamily="2" charset="-122"/>
                          <a:ea typeface="华文中宋" pitchFamily="2" charset="-122"/>
                        </a:rPr>
                        <a:t>6</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latin typeface="华文中宋" pitchFamily="2" charset="-122"/>
                          <a:ea typeface="华文中宋" pitchFamily="2" charset="-122"/>
                        </a:rPr>
                        <a:t>7…</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9110">
                <a:tc>
                  <a:txBody>
                    <a:bodyPr/>
                    <a:lstStyle/>
                    <a:p>
                      <a:pPr marL="17145" algn="just">
                        <a:spcAft>
                          <a:spcPts val="0"/>
                        </a:spcAft>
                      </a:pPr>
                      <a:r>
                        <a:rPr lang="en-US" altLang="zh-CN" sz="2400" kern="100" dirty="0">
                          <a:latin typeface="华文中宋" pitchFamily="2" charset="-122"/>
                          <a:ea typeface="华文中宋" pitchFamily="2" charset="-122"/>
                        </a:rPr>
                        <a:t>p</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en-US" altLang="zh-CN" sz="2400" kern="100" dirty="0">
                          <a:latin typeface="华文中宋" pitchFamily="2" charset="-122"/>
                          <a:ea typeface="华文中宋" pitchFamily="2" charset="-122"/>
                        </a:rPr>
                        <a:t>0x70</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en-US" altLang="zh-CN" sz="2400" kern="100" dirty="0">
                          <a:latin typeface="华文中宋" pitchFamily="2" charset="-122"/>
                          <a:ea typeface="华文中宋" pitchFamily="2" charset="-122"/>
                        </a:rPr>
                        <a:t>0x22</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45720" algn="l">
                        <a:spcAft>
                          <a:spcPts val="0"/>
                        </a:spcAft>
                        <a:tabLst>
                          <a:tab pos="676910" algn="l"/>
                        </a:tabLst>
                      </a:pPr>
                      <a:r>
                        <a:rPr lang="en-US" altLang="zh-CN" sz="2400" kern="100" dirty="0">
                          <a:latin typeface="华文中宋" pitchFamily="2" charset="-122"/>
                          <a:ea typeface="华文中宋" pitchFamily="2" charset="-122"/>
                        </a:rPr>
                        <a:t>0xAB</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2540" algn="l">
                        <a:spcAft>
                          <a:spcPts val="0"/>
                        </a:spcAft>
                      </a:pPr>
                      <a:r>
                        <a:rPr lang="en-US" altLang="zh-CN" sz="2400" kern="100" dirty="0">
                          <a:solidFill>
                            <a:srgbClr val="FF0000"/>
                          </a:solidFill>
                          <a:latin typeface="华文中宋" pitchFamily="2" charset="-122"/>
                          <a:ea typeface="华文中宋" pitchFamily="2" charset="-122"/>
                        </a:rPr>
                        <a:t>0xFF</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5240" algn="ctr">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79110">
                <a:tc>
                  <a:txBody>
                    <a:bodyPr/>
                    <a:lstStyle/>
                    <a:p>
                      <a:pPr marL="17145" algn="just">
                        <a:spcAft>
                          <a:spcPts val="0"/>
                        </a:spcAft>
                      </a:pPr>
                      <a:r>
                        <a:rPr lang="en-US" altLang="zh-CN" sz="2400" kern="100" dirty="0">
                          <a:latin typeface="华文中宋" pitchFamily="2" charset="-122"/>
                          <a:ea typeface="华文中宋" pitchFamily="2" charset="-122"/>
                        </a:rPr>
                        <a:t>x</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latin typeface="华文中宋" pitchFamily="2" charset="-122"/>
                          <a:ea typeface="华文中宋" pitchFamily="2" charset="-122"/>
                        </a:rPr>
                        <a:t>0x51</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latin typeface="华文中宋" pitchFamily="2" charset="-122"/>
                          <a:ea typeface="华文中宋" pitchFamily="2" charset="-122"/>
                        </a:rPr>
                        <a:t>0x93</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45720" algn="l">
                        <a:spcAft>
                          <a:spcPts val="0"/>
                        </a:spcAft>
                        <a:tabLst>
                          <a:tab pos="676910" algn="l"/>
                        </a:tabLst>
                      </a:pPr>
                      <a:r>
                        <a:rPr lang="en-US" altLang="zh-CN" sz="2400" kern="100" dirty="0">
                          <a:latin typeface="华文中宋" pitchFamily="2" charset="-122"/>
                          <a:ea typeface="华文中宋" pitchFamily="2" charset="-122"/>
                        </a:rPr>
                        <a:t>0x62</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2540" algn="l">
                        <a:spcAft>
                          <a:spcPts val="0"/>
                        </a:spcAft>
                      </a:pPr>
                      <a:r>
                        <a:rPr lang="en-US" altLang="zh-CN" sz="2400" kern="100" dirty="0">
                          <a:solidFill>
                            <a:srgbClr val="FF0000"/>
                          </a:solidFill>
                          <a:latin typeface="华文中宋" pitchFamily="2" charset="-122"/>
                          <a:ea typeface="华文中宋" pitchFamily="2" charset="-122"/>
                        </a:rPr>
                        <a:t>0x16</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ctr">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extLst>
                  <a:ext uri="{0D108BD9-81ED-4DB2-BD59-A6C34878D82A}">
                    <a16:rowId xmlns:a16="http://schemas.microsoft.com/office/drawing/2014/main" val="10002"/>
                  </a:ext>
                </a:extLst>
              </a:tr>
              <a:tr h="758221">
                <a:tc>
                  <a:txBody>
                    <a:bodyPr/>
                    <a:lstStyle/>
                    <a:p>
                      <a:pPr marL="17145" algn="just">
                        <a:spcAft>
                          <a:spcPts val="0"/>
                        </a:spcAft>
                      </a:pPr>
                      <a:r>
                        <a:rPr lang="en-US" altLang="zh-CN" sz="2400" kern="100" dirty="0">
                          <a:latin typeface="华文中宋" pitchFamily="2" charset="-122"/>
                          <a:ea typeface="华文中宋" pitchFamily="2" charset="-122"/>
                        </a:rPr>
                        <a:t>D</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latin typeface="华文中宋" pitchFamily="2" charset="-122"/>
                          <a:ea typeface="华文中宋" pitchFamily="2" charset="-122"/>
                        </a:rPr>
                        <a:t>1</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latin typeface="华文中宋" pitchFamily="2" charset="-122"/>
                          <a:ea typeface="华文中宋" pitchFamily="2" charset="-122"/>
                        </a:rPr>
                        <a:t>1</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45720" algn="l">
                        <a:spcAft>
                          <a:spcPts val="0"/>
                        </a:spcAft>
                        <a:tabLst>
                          <a:tab pos="676910" algn="l"/>
                        </a:tabLst>
                      </a:pPr>
                      <a:r>
                        <a:rPr lang="en-US" altLang="zh-CN" sz="2400" kern="100" dirty="0">
                          <a:latin typeface="华文中宋" pitchFamily="2" charset="-122"/>
                          <a:ea typeface="华文中宋" pitchFamily="2" charset="-122"/>
                        </a:rPr>
                        <a:t>0</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2540" algn="l">
                        <a:spcAft>
                          <a:spcPts val="0"/>
                        </a:spcAft>
                      </a:pPr>
                      <a:r>
                        <a:rPr lang="en-US" altLang="zh-CN" sz="2400" kern="100" dirty="0">
                          <a:solidFill>
                            <a:srgbClr val="FF0000"/>
                          </a:solidFill>
                          <a:latin typeface="华文中宋" pitchFamily="2" charset="-122"/>
                          <a:ea typeface="华文中宋" pitchFamily="2" charset="-122"/>
                        </a:rPr>
                        <a:t>0</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ctr">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extLst>
                  <a:ext uri="{0D108BD9-81ED-4DB2-BD59-A6C34878D82A}">
                    <a16:rowId xmlns:a16="http://schemas.microsoft.com/office/drawing/2014/main" val="10003"/>
                  </a:ext>
                </a:extLst>
              </a:tr>
            </a:tbl>
          </a:graphicData>
        </a:graphic>
      </p:graphicFrame>
      <p:pic>
        <p:nvPicPr>
          <p:cNvPr id="1935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2065" y="6676999"/>
            <a:ext cx="3857625"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矩形 3"/>
          <p:cNvSpPr>
            <a:spLocks noChangeArrowheads="1"/>
          </p:cNvSpPr>
          <p:nvPr/>
        </p:nvSpPr>
        <p:spPr bwMode="auto">
          <a:xfrm>
            <a:off x="1265468" y="2770634"/>
            <a:ext cx="11357612"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zh-CN" altLang="en-US" kern="0" dirty="0">
                <a:solidFill>
                  <a:srgbClr val="3333FF"/>
                </a:solidFill>
                <a:latin typeface="华文中宋" pitchFamily="2" charset="-122"/>
                <a:ea typeface="华文中宋" pitchFamily="2" charset="-122"/>
              </a:rPr>
              <a:t>步骤</a:t>
            </a:r>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、攻击者猜测一个密钥字节，根据某样本计算出的</a:t>
            </a:r>
            <a:r>
              <a:rPr lang="en-US" altLang="zh-CN" kern="0" dirty="0">
                <a:solidFill>
                  <a:srgbClr val="3333FF"/>
                </a:solidFill>
                <a:latin typeface="华文中宋" pitchFamily="2" charset="-122"/>
                <a:ea typeface="华文中宋" pitchFamily="2" charset="-122"/>
              </a:rPr>
              <a:t>D</a:t>
            </a:r>
            <a:r>
              <a:rPr lang="zh-CN" altLang="en-US" kern="0" dirty="0">
                <a:solidFill>
                  <a:srgbClr val="3333FF"/>
                </a:solidFill>
                <a:latin typeface="华文中宋" pitchFamily="2" charset="-122"/>
                <a:ea typeface="华文中宋" pitchFamily="2" charset="-122"/>
              </a:rPr>
              <a:t>值将曲线分堆</a:t>
            </a:r>
            <a:endParaRPr lang="zh-CN" altLang="en-US" dirty="0">
              <a:latin typeface="华文中宋" pitchFamily="2" charset="-122"/>
              <a:ea typeface="华文中宋" pitchFamily="2" charset="-122"/>
            </a:endParaRPr>
          </a:p>
        </p:txBody>
      </p:sp>
    </p:spTree>
    <p:extLst>
      <p:ext uri="{BB962C8B-B14F-4D97-AF65-F5344CB8AC3E}">
        <p14:creationId xmlns:p14="http://schemas.microsoft.com/office/powerpoint/2010/main" val="488208827"/>
      </p:ext>
    </p:extLst>
  </p:cSld>
  <p:clrMapOvr>
    <a:masterClrMapping/>
  </p:clrMapOvr>
  <p:transition>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31" name="组合 4"/>
          <p:cNvGrpSpPr>
            <a:grpSpLocks/>
          </p:cNvGrpSpPr>
          <p:nvPr/>
        </p:nvGrpSpPr>
        <p:grpSpPr bwMode="auto">
          <a:xfrm>
            <a:off x="8494634" y="129028"/>
            <a:ext cx="4344470" cy="589281"/>
            <a:chOff x="288838" y="21598"/>
            <a:chExt cx="4278985" cy="590400"/>
          </a:xfrm>
        </p:grpSpPr>
        <p:sp>
          <p:nvSpPr>
            <p:cNvPr id="32" name="圆角矩形 3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pSp>
        <p:nvGrpSpPr>
          <p:cNvPr id="34" name="组合 33"/>
          <p:cNvGrpSpPr/>
          <p:nvPr/>
        </p:nvGrpSpPr>
        <p:grpSpPr>
          <a:xfrm>
            <a:off x="1821880" y="1235756"/>
            <a:ext cx="6349241" cy="457846"/>
            <a:chOff x="3868912" y="3356174"/>
            <a:chExt cx="4491037" cy="323850"/>
          </a:xfrm>
        </p:grpSpPr>
        <p:grpSp>
          <p:nvGrpSpPr>
            <p:cNvPr id="35" name="Group 50"/>
            <p:cNvGrpSpPr>
              <a:grpSpLocks/>
            </p:cNvGrpSpPr>
            <p:nvPr/>
          </p:nvGrpSpPr>
          <p:grpSpPr bwMode="auto">
            <a:xfrm rot="4976862" flipH="1">
              <a:off x="3862562" y="3362524"/>
              <a:ext cx="323850" cy="311150"/>
              <a:chOff x="1944" y="1111"/>
              <a:chExt cx="204" cy="196"/>
            </a:xfrm>
          </p:grpSpPr>
          <p:pic>
            <p:nvPicPr>
              <p:cNvPr id="37"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58" name="Group 53"/>
              <p:cNvGrpSpPr>
                <a:grpSpLocks/>
              </p:cNvGrpSpPr>
              <p:nvPr/>
            </p:nvGrpSpPr>
            <p:grpSpPr bwMode="auto">
              <a:xfrm rot="1297425" flipV="1">
                <a:off x="1971" y="1258"/>
                <a:ext cx="151" cy="37"/>
                <a:chOff x="2532" y="1051"/>
                <a:chExt cx="893" cy="246"/>
              </a:xfrm>
            </p:grpSpPr>
            <p:grpSp>
              <p:nvGrpSpPr>
                <p:cNvPr id="61" name="Group 54"/>
                <p:cNvGrpSpPr>
                  <a:grpSpLocks/>
                </p:cNvGrpSpPr>
                <p:nvPr/>
              </p:nvGrpSpPr>
              <p:grpSpPr bwMode="auto">
                <a:xfrm>
                  <a:off x="2532" y="1051"/>
                  <a:ext cx="743" cy="185"/>
                  <a:chOff x="1565" y="2568"/>
                  <a:chExt cx="1118" cy="279"/>
                </a:xfrm>
              </p:grpSpPr>
              <p:sp>
                <p:nvSpPr>
                  <p:cNvPr id="67"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2" name="Group 59"/>
                <p:cNvGrpSpPr>
                  <a:grpSpLocks/>
                </p:cNvGrpSpPr>
                <p:nvPr/>
              </p:nvGrpSpPr>
              <p:grpSpPr bwMode="auto">
                <a:xfrm rot="1353540">
                  <a:off x="2682" y="1111"/>
                  <a:ext cx="743" cy="186"/>
                  <a:chOff x="1565" y="2568"/>
                  <a:chExt cx="1118" cy="279"/>
                </a:xfrm>
              </p:grpSpPr>
              <p:sp>
                <p:nvSpPr>
                  <p:cNvPr id="63"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59"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 name="AutoShape 6"/>
          <p:cNvSpPr>
            <a:spLocks noChangeArrowheads="1"/>
          </p:cNvSpPr>
          <p:nvPr/>
        </p:nvSpPr>
        <p:spPr bwMode="gray">
          <a:xfrm>
            <a:off x="2372067" y="1132384"/>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电磁攻击原理与实例分析</a:t>
            </a:r>
            <a:endParaRPr lang="en-US" altLang="zh-CN" sz="2800" dirty="0">
              <a:solidFill>
                <a:srgbClr val="000000"/>
              </a:solidFill>
              <a:latin typeface="华文中宋" pitchFamily="2" charset="-122"/>
              <a:ea typeface="华文中宋" pitchFamily="2" charset="-122"/>
            </a:endParaRPr>
          </a:p>
        </p:txBody>
      </p:sp>
      <p:sp>
        <p:nvSpPr>
          <p:cNvPr id="72" name="内容占位符 2"/>
          <p:cNvSpPr txBox="1">
            <a:spLocks/>
          </p:cNvSpPr>
          <p:nvPr/>
        </p:nvSpPr>
        <p:spPr>
          <a:xfrm>
            <a:off x="1020484" y="1778288"/>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73" name="矩形 3"/>
          <p:cNvSpPr>
            <a:spLocks noChangeArrowheads="1"/>
          </p:cNvSpPr>
          <p:nvPr/>
        </p:nvSpPr>
        <p:spPr bwMode="auto">
          <a:xfrm>
            <a:off x="5620232" y="1897102"/>
            <a:ext cx="432048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密码差分功耗攻击</a:t>
            </a:r>
            <a:endParaRPr lang="zh-CN" altLang="en-US" dirty="0">
              <a:latin typeface="华文中宋" pitchFamily="2" charset="-122"/>
              <a:ea typeface="华文中宋" pitchFamily="2" charset="-122"/>
            </a:endParaRPr>
          </a:p>
        </p:txBody>
      </p:sp>
      <p:sp>
        <p:nvSpPr>
          <p:cNvPr id="38" name="矩形 3"/>
          <p:cNvSpPr>
            <a:spLocks noChangeArrowheads="1"/>
          </p:cNvSpPr>
          <p:nvPr/>
        </p:nvSpPr>
        <p:spPr bwMode="auto">
          <a:xfrm>
            <a:off x="2544979" y="3868688"/>
            <a:ext cx="568329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dirty="0">
                <a:latin typeface="华文中宋" pitchFamily="2" charset="-122"/>
                <a:ea typeface="华文中宋" pitchFamily="2" charset="-122"/>
              </a:rPr>
              <a:t>k=0x00??</a:t>
            </a:r>
            <a:endParaRPr lang="zh-CN" altLang="en-US" dirty="0">
              <a:latin typeface="华文中宋" pitchFamily="2" charset="-122"/>
              <a:ea typeface="华文中宋" pitchFamily="2" charset="-122"/>
            </a:endParaRPr>
          </a:p>
        </p:txBody>
      </p:sp>
      <p:graphicFrame>
        <p:nvGraphicFramePr>
          <p:cNvPr id="39" name="内容占位符 11"/>
          <p:cNvGraphicFramePr>
            <a:graphicFrameLocks/>
          </p:cNvGraphicFramePr>
          <p:nvPr>
            <p:extLst>
              <p:ext uri="{D42A27DB-BD31-4B8C-83A1-F6EECF244321}">
                <p14:modId xmlns:p14="http://schemas.microsoft.com/office/powerpoint/2010/main" val="1742018829"/>
              </p:ext>
            </p:extLst>
          </p:nvPr>
        </p:nvGraphicFramePr>
        <p:xfrm>
          <a:off x="1468956" y="4588768"/>
          <a:ext cx="9197913" cy="1944215"/>
        </p:xfrm>
        <a:graphic>
          <a:graphicData uri="http://schemas.openxmlformats.org/drawingml/2006/table">
            <a:tbl>
              <a:tblPr/>
              <a:tblGrid>
                <a:gridCol w="1213049">
                  <a:extLst>
                    <a:ext uri="{9D8B030D-6E8A-4147-A177-3AD203B41FA5}">
                      <a16:colId xmlns:a16="http://schemas.microsoft.com/office/drawing/2014/main" val="20000"/>
                    </a:ext>
                  </a:extLst>
                </a:gridCol>
                <a:gridCol w="1448857">
                  <a:extLst>
                    <a:ext uri="{9D8B030D-6E8A-4147-A177-3AD203B41FA5}">
                      <a16:colId xmlns:a16="http://schemas.microsoft.com/office/drawing/2014/main" val="20001"/>
                    </a:ext>
                  </a:extLst>
                </a:gridCol>
                <a:gridCol w="1008985">
                  <a:extLst>
                    <a:ext uri="{9D8B030D-6E8A-4147-A177-3AD203B41FA5}">
                      <a16:colId xmlns:a16="http://schemas.microsoft.com/office/drawing/2014/main" val="20002"/>
                    </a:ext>
                  </a:extLst>
                </a:gridCol>
                <a:gridCol w="1126889">
                  <a:extLst>
                    <a:ext uri="{9D8B030D-6E8A-4147-A177-3AD203B41FA5}">
                      <a16:colId xmlns:a16="http://schemas.microsoft.com/office/drawing/2014/main" val="20003"/>
                    </a:ext>
                  </a:extLst>
                </a:gridCol>
                <a:gridCol w="1428450">
                  <a:extLst>
                    <a:ext uri="{9D8B030D-6E8A-4147-A177-3AD203B41FA5}">
                      <a16:colId xmlns:a16="http://schemas.microsoft.com/office/drawing/2014/main" val="20004"/>
                    </a:ext>
                  </a:extLst>
                </a:gridCol>
                <a:gridCol w="1227367">
                  <a:extLst>
                    <a:ext uri="{9D8B030D-6E8A-4147-A177-3AD203B41FA5}">
                      <a16:colId xmlns:a16="http://schemas.microsoft.com/office/drawing/2014/main" val="20005"/>
                    </a:ext>
                  </a:extLst>
                </a:gridCol>
                <a:gridCol w="996752">
                  <a:extLst>
                    <a:ext uri="{9D8B030D-6E8A-4147-A177-3AD203B41FA5}">
                      <a16:colId xmlns:a16="http://schemas.microsoft.com/office/drawing/2014/main" val="20006"/>
                    </a:ext>
                  </a:extLst>
                </a:gridCol>
                <a:gridCol w="747564">
                  <a:extLst>
                    <a:ext uri="{9D8B030D-6E8A-4147-A177-3AD203B41FA5}">
                      <a16:colId xmlns:a16="http://schemas.microsoft.com/office/drawing/2014/main" val="20007"/>
                    </a:ext>
                  </a:extLst>
                </a:gridCol>
              </a:tblGrid>
              <a:tr h="427774">
                <a:tc>
                  <a:txBody>
                    <a:bodyPr/>
                    <a:lstStyle/>
                    <a:p>
                      <a:pPr algn="just">
                        <a:spcAft>
                          <a:spcPts val="0"/>
                        </a:spcAft>
                      </a:pPr>
                      <a:r>
                        <a:rPr lang="zh-CN" altLang="en-US" sz="2400" kern="100" dirty="0">
                          <a:latin typeface="华文中宋" pitchFamily="2" charset="-122"/>
                          <a:ea typeface="华文中宋" pitchFamily="2" charset="-122"/>
                        </a:rPr>
                        <a:t>样本</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latin typeface="华文中宋" pitchFamily="2" charset="-122"/>
                          <a:ea typeface="华文中宋" pitchFamily="2" charset="-122"/>
                        </a:rPr>
                        <a:t>1</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5875" indent="-54610" algn="just">
                        <a:spcAft>
                          <a:spcPts val="0"/>
                        </a:spcAft>
                      </a:pPr>
                      <a:r>
                        <a:rPr lang="en-US" altLang="zh-CN" sz="2400" kern="100" dirty="0">
                          <a:latin typeface="华文中宋" pitchFamily="2" charset="-122"/>
                          <a:ea typeface="华文中宋" pitchFamily="2" charset="-122"/>
                        </a:rPr>
                        <a:t>2</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400" kern="100" dirty="0">
                          <a:latin typeface="华文中宋" pitchFamily="2" charset="-122"/>
                          <a:ea typeface="华文中宋" pitchFamily="2" charset="-122"/>
                        </a:rPr>
                        <a:t>3</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0" algn="just">
                        <a:spcAft>
                          <a:spcPts val="0"/>
                        </a:spcAft>
                      </a:pPr>
                      <a:r>
                        <a:rPr lang="en-US" altLang="zh-CN" sz="2400" kern="100" dirty="0">
                          <a:latin typeface="华文中宋" pitchFamily="2" charset="-122"/>
                          <a:ea typeface="华文中宋" pitchFamily="2" charset="-122"/>
                        </a:rPr>
                        <a:t>4</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solidFill>
                            <a:srgbClr val="FF0000"/>
                          </a:solidFill>
                          <a:latin typeface="华文中宋" pitchFamily="2" charset="-122"/>
                          <a:ea typeface="华文中宋" pitchFamily="2" charset="-122"/>
                        </a:rPr>
                        <a:t>5</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latin typeface="华文中宋" pitchFamily="2" charset="-122"/>
                          <a:ea typeface="华文中宋" pitchFamily="2" charset="-122"/>
                        </a:rPr>
                        <a:t>6</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latin typeface="华文中宋" pitchFamily="2" charset="-122"/>
                          <a:ea typeface="华文中宋" pitchFamily="2" charset="-122"/>
                        </a:rPr>
                        <a:t>7…</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9110">
                <a:tc>
                  <a:txBody>
                    <a:bodyPr/>
                    <a:lstStyle/>
                    <a:p>
                      <a:pPr marL="17145" algn="just">
                        <a:spcAft>
                          <a:spcPts val="0"/>
                        </a:spcAft>
                      </a:pPr>
                      <a:r>
                        <a:rPr lang="en-US" altLang="zh-CN" sz="2400" kern="100" dirty="0">
                          <a:latin typeface="华文中宋" pitchFamily="2" charset="-122"/>
                          <a:ea typeface="华文中宋" pitchFamily="2" charset="-122"/>
                        </a:rPr>
                        <a:t>p</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en-US" altLang="zh-CN" sz="2400" kern="100" dirty="0">
                          <a:latin typeface="华文中宋" pitchFamily="2" charset="-122"/>
                          <a:ea typeface="华文中宋" pitchFamily="2" charset="-122"/>
                        </a:rPr>
                        <a:t>0x70</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en-US" altLang="zh-CN" sz="2400" kern="100" dirty="0">
                          <a:latin typeface="华文中宋" pitchFamily="2" charset="-122"/>
                          <a:ea typeface="华文中宋" pitchFamily="2" charset="-122"/>
                        </a:rPr>
                        <a:t>0x22</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45720" algn="l">
                        <a:spcAft>
                          <a:spcPts val="0"/>
                        </a:spcAft>
                        <a:tabLst>
                          <a:tab pos="676910" algn="l"/>
                        </a:tabLst>
                      </a:pPr>
                      <a:r>
                        <a:rPr lang="en-US" altLang="zh-CN" sz="2400" kern="100" dirty="0">
                          <a:latin typeface="华文中宋" pitchFamily="2" charset="-122"/>
                          <a:ea typeface="华文中宋" pitchFamily="2" charset="-122"/>
                        </a:rPr>
                        <a:t>0xAB</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2540" algn="l">
                        <a:spcAft>
                          <a:spcPts val="0"/>
                        </a:spcAft>
                      </a:pPr>
                      <a:r>
                        <a:rPr lang="en-US" altLang="zh-CN" sz="2400" kern="100" dirty="0">
                          <a:latin typeface="华文中宋" pitchFamily="2" charset="-122"/>
                          <a:ea typeface="华文中宋" pitchFamily="2" charset="-122"/>
                        </a:rPr>
                        <a:t>0xFF</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5240" algn="l">
                        <a:spcAft>
                          <a:spcPts val="0"/>
                        </a:spcAft>
                      </a:pPr>
                      <a:r>
                        <a:rPr lang="en-US" altLang="zh-CN" sz="2400" kern="100" dirty="0">
                          <a:solidFill>
                            <a:srgbClr val="FF0000"/>
                          </a:solidFill>
                          <a:latin typeface="华文中宋" pitchFamily="2" charset="-122"/>
                          <a:ea typeface="华文中宋" pitchFamily="2" charset="-122"/>
                        </a:rPr>
                        <a:t>0x01</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5240" algn="ctr">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79110">
                <a:tc>
                  <a:txBody>
                    <a:bodyPr/>
                    <a:lstStyle/>
                    <a:p>
                      <a:pPr marL="17145" algn="just">
                        <a:spcAft>
                          <a:spcPts val="0"/>
                        </a:spcAft>
                      </a:pPr>
                      <a:r>
                        <a:rPr lang="en-US" altLang="zh-CN" sz="2400" kern="100" dirty="0">
                          <a:latin typeface="华文中宋" pitchFamily="2" charset="-122"/>
                          <a:ea typeface="华文中宋" pitchFamily="2" charset="-122"/>
                        </a:rPr>
                        <a:t>x</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latin typeface="华文中宋" pitchFamily="2" charset="-122"/>
                          <a:ea typeface="华文中宋" pitchFamily="2" charset="-122"/>
                        </a:rPr>
                        <a:t>0x51</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latin typeface="华文中宋" pitchFamily="2" charset="-122"/>
                          <a:ea typeface="华文中宋" pitchFamily="2" charset="-122"/>
                        </a:rPr>
                        <a:t>0x93</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45720" algn="l">
                        <a:spcAft>
                          <a:spcPts val="0"/>
                        </a:spcAft>
                        <a:tabLst>
                          <a:tab pos="676910" algn="l"/>
                        </a:tabLst>
                      </a:pPr>
                      <a:r>
                        <a:rPr lang="en-US" altLang="zh-CN" sz="2400" kern="100" dirty="0">
                          <a:latin typeface="华文中宋" pitchFamily="2" charset="-122"/>
                          <a:ea typeface="华文中宋" pitchFamily="2" charset="-122"/>
                        </a:rPr>
                        <a:t>0x62</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2540" algn="l">
                        <a:spcAft>
                          <a:spcPts val="0"/>
                        </a:spcAft>
                      </a:pPr>
                      <a:r>
                        <a:rPr lang="en-US" altLang="zh-CN" sz="2400" kern="100" dirty="0">
                          <a:latin typeface="华文中宋" pitchFamily="2" charset="-122"/>
                          <a:ea typeface="华文中宋" pitchFamily="2" charset="-122"/>
                        </a:rPr>
                        <a:t>0x16</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r>
                        <a:rPr lang="en-US" altLang="zh-CN" sz="2400" kern="100" dirty="0">
                          <a:solidFill>
                            <a:srgbClr val="FF0000"/>
                          </a:solidFill>
                          <a:latin typeface="华文中宋" pitchFamily="2" charset="-122"/>
                          <a:ea typeface="华文中宋" pitchFamily="2" charset="-122"/>
                        </a:rPr>
                        <a:t>0x7C</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ctr">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extLst>
                  <a:ext uri="{0D108BD9-81ED-4DB2-BD59-A6C34878D82A}">
                    <a16:rowId xmlns:a16="http://schemas.microsoft.com/office/drawing/2014/main" val="10002"/>
                  </a:ext>
                </a:extLst>
              </a:tr>
              <a:tr h="758221">
                <a:tc>
                  <a:txBody>
                    <a:bodyPr/>
                    <a:lstStyle/>
                    <a:p>
                      <a:pPr marL="17145" algn="just">
                        <a:spcAft>
                          <a:spcPts val="0"/>
                        </a:spcAft>
                      </a:pPr>
                      <a:r>
                        <a:rPr lang="en-US" altLang="zh-CN" sz="2400" kern="100" dirty="0">
                          <a:latin typeface="华文中宋" pitchFamily="2" charset="-122"/>
                          <a:ea typeface="华文中宋" pitchFamily="2" charset="-122"/>
                        </a:rPr>
                        <a:t>D</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latin typeface="华文中宋" pitchFamily="2" charset="-122"/>
                          <a:ea typeface="华文中宋" pitchFamily="2" charset="-122"/>
                        </a:rPr>
                        <a:t>1</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latin typeface="华文中宋" pitchFamily="2" charset="-122"/>
                          <a:ea typeface="华文中宋" pitchFamily="2" charset="-122"/>
                        </a:rPr>
                        <a:t>1</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45720" algn="l">
                        <a:spcAft>
                          <a:spcPts val="0"/>
                        </a:spcAft>
                        <a:tabLst>
                          <a:tab pos="676910" algn="l"/>
                        </a:tabLst>
                      </a:pPr>
                      <a:r>
                        <a:rPr lang="en-US" altLang="zh-CN" sz="2400" kern="100" dirty="0">
                          <a:latin typeface="华文中宋" pitchFamily="2" charset="-122"/>
                          <a:ea typeface="华文中宋" pitchFamily="2" charset="-122"/>
                        </a:rPr>
                        <a:t>0</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2540" algn="l">
                        <a:spcAft>
                          <a:spcPts val="0"/>
                        </a:spcAft>
                      </a:pPr>
                      <a:r>
                        <a:rPr lang="en-US" altLang="zh-CN" sz="2400" kern="100" dirty="0">
                          <a:latin typeface="华文中宋" pitchFamily="2" charset="-122"/>
                          <a:ea typeface="华文中宋" pitchFamily="2" charset="-122"/>
                        </a:rPr>
                        <a:t>0</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r>
                        <a:rPr lang="en-US" altLang="zh-CN" sz="2400" kern="100" dirty="0">
                          <a:solidFill>
                            <a:srgbClr val="FF0000"/>
                          </a:solidFill>
                          <a:latin typeface="华文中宋" pitchFamily="2" charset="-122"/>
                          <a:ea typeface="华文中宋" pitchFamily="2" charset="-122"/>
                        </a:rPr>
                        <a:t>0</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ctr">
                        <a:spcAft>
                          <a:spcPts val="0"/>
                        </a:spcAft>
                      </a:pP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extLst>
                  <a:ext uri="{0D108BD9-81ED-4DB2-BD59-A6C34878D82A}">
                    <a16:rowId xmlns:a16="http://schemas.microsoft.com/office/drawing/2014/main" val="10003"/>
                  </a:ext>
                </a:extLst>
              </a:tr>
            </a:tbl>
          </a:graphicData>
        </a:graphic>
      </p:graphicFrame>
      <p:pic>
        <p:nvPicPr>
          <p:cNvPr id="1945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519" y="6532984"/>
            <a:ext cx="3819525"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矩形 3"/>
          <p:cNvSpPr>
            <a:spLocks noChangeArrowheads="1"/>
          </p:cNvSpPr>
          <p:nvPr/>
        </p:nvSpPr>
        <p:spPr bwMode="auto">
          <a:xfrm>
            <a:off x="1265468" y="2770634"/>
            <a:ext cx="11357612"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zh-CN" altLang="en-US" kern="0" dirty="0">
                <a:solidFill>
                  <a:srgbClr val="3333FF"/>
                </a:solidFill>
                <a:latin typeface="华文中宋" pitchFamily="2" charset="-122"/>
                <a:ea typeface="华文中宋" pitchFamily="2" charset="-122"/>
              </a:rPr>
              <a:t>步骤</a:t>
            </a:r>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、攻击者猜测一个密钥字节，根据某样本计算出的</a:t>
            </a:r>
            <a:r>
              <a:rPr lang="en-US" altLang="zh-CN" kern="0" dirty="0">
                <a:solidFill>
                  <a:srgbClr val="3333FF"/>
                </a:solidFill>
                <a:latin typeface="华文中宋" pitchFamily="2" charset="-122"/>
                <a:ea typeface="华文中宋" pitchFamily="2" charset="-122"/>
              </a:rPr>
              <a:t>D</a:t>
            </a:r>
            <a:r>
              <a:rPr lang="zh-CN" altLang="en-US" kern="0" dirty="0">
                <a:solidFill>
                  <a:srgbClr val="3333FF"/>
                </a:solidFill>
                <a:latin typeface="华文中宋" pitchFamily="2" charset="-122"/>
                <a:ea typeface="华文中宋" pitchFamily="2" charset="-122"/>
              </a:rPr>
              <a:t>值将曲线分堆</a:t>
            </a:r>
            <a:endParaRPr lang="zh-CN" altLang="en-US" dirty="0">
              <a:latin typeface="华文中宋" pitchFamily="2" charset="-122"/>
              <a:ea typeface="华文中宋" pitchFamily="2" charset="-122"/>
            </a:endParaRPr>
          </a:p>
        </p:txBody>
      </p:sp>
    </p:spTree>
    <p:extLst>
      <p:ext uri="{BB962C8B-B14F-4D97-AF65-F5344CB8AC3E}">
        <p14:creationId xmlns:p14="http://schemas.microsoft.com/office/powerpoint/2010/main" val="488208827"/>
      </p:ext>
    </p:extLst>
  </p:cSld>
  <p:clrMapOvr>
    <a:masterClrMapping/>
  </p:clrMapOvr>
  <p:transition>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31" name="组合 4"/>
          <p:cNvGrpSpPr>
            <a:grpSpLocks/>
          </p:cNvGrpSpPr>
          <p:nvPr/>
        </p:nvGrpSpPr>
        <p:grpSpPr bwMode="auto">
          <a:xfrm>
            <a:off x="8494634" y="129028"/>
            <a:ext cx="4344470" cy="589281"/>
            <a:chOff x="288838" y="21598"/>
            <a:chExt cx="4278985" cy="590400"/>
          </a:xfrm>
        </p:grpSpPr>
        <p:sp>
          <p:nvSpPr>
            <p:cNvPr id="32" name="圆角矩形 3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pSp>
        <p:nvGrpSpPr>
          <p:cNvPr id="34" name="组合 33"/>
          <p:cNvGrpSpPr/>
          <p:nvPr/>
        </p:nvGrpSpPr>
        <p:grpSpPr>
          <a:xfrm>
            <a:off x="1821880" y="1235756"/>
            <a:ext cx="6349241" cy="457846"/>
            <a:chOff x="3868912" y="3356174"/>
            <a:chExt cx="4491037" cy="323850"/>
          </a:xfrm>
        </p:grpSpPr>
        <p:grpSp>
          <p:nvGrpSpPr>
            <p:cNvPr id="35" name="Group 50"/>
            <p:cNvGrpSpPr>
              <a:grpSpLocks/>
            </p:cNvGrpSpPr>
            <p:nvPr/>
          </p:nvGrpSpPr>
          <p:grpSpPr bwMode="auto">
            <a:xfrm rot="4976862" flipH="1">
              <a:off x="3862562" y="3362524"/>
              <a:ext cx="323850" cy="311150"/>
              <a:chOff x="1944" y="1111"/>
              <a:chExt cx="204" cy="196"/>
            </a:xfrm>
          </p:grpSpPr>
          <p:pic>
            <p:nvPicPr>
              <p:cNvPr id="37"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58" name="Group 53"/>
              <p:cNvGrpSpPr>
                <a:grpSpLocks/>
              </p:cNvGrpSpPr>
              <p:nvPr/>
            </p:nvGrpSpPr>
            <p:grpSpPr bwMode="auto">
              <a:xfrm rot="1297425" flipV="1">
                <a:off x="1971" y="1258"/>
                <a:ext cx="151" cy="37"/>
                <a:chOff x="2532" y="1051"/>
                <a:chExt cx="893" cy="246"/>
              </a:xfrm>
            </p:grpSpPr>
            <p:grpSp>
              <p:nvGrpSpPr>
                <p:cNvPr id="61" name="Group 54"/>
                <p:cNvGrpSpPr>
                  <a:grpSpLocks/>
                </p:cNvGrpSpPr>
                <p:nvPr/>
              </p:nvGrpSpPr>
              <p:grpSpPr bwMode="auto">
                <a:xfrm>
                  <a:off x="2532" y="1051"/>
                  <a:ext cx="743" cy="185"/>
                  <a:chOff x="1565" y="2568"/>
                  <a:chExt cx="1118" cy="279"/>
                </a:xfrm>
              </p:grpSpPr>
              <p:sp>
                <p:nvSpPr>
                  <p:cNvPr id="67"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2" name="Group 59"/>
                <p:cNvGrpSpPr>
                  <a:grpSpLocks/>
                </p:cNvGrpSpPr>
                <p:nvPr/>
              </p:nvGrpSpPr>
              <p:grpSpPr bwMode="auto">
                <a:xfrm rot="1353540">
                  <a:off x="2682" y="1111"/>
                  <a:ext cx="743" cy="186"/>
                  <a:chOff x="1565" y="2568"/>
                  <a:chExt cx="1118" cy="279"/>
                </a:xfrm>
              </p:grpSpPr>
              <p:sp>
                <p:nvSpPr>
                  <p:cNvPr id="63"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59"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 name="AutoShape 6"/>
          <p:cNvSpPr>
            <a:spLocks noChangeArrowheads="1"/>
          </p:cNvSpPr>
          <p:nvPr/>
        </p:nvSpPr>
        <p:spPr bwMode="gray">
          <a:xfrm>
            <a:off x="2372067" y="1132384"/>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电磁攻击原理与实例分析</a:t>
            </a:r>
            <a:endParaRPr lang="en-US" altLang="zh-CN" sz="2800" dirty="0">
              <a:solidFill>
                <a:srgbClr val="000000"/>
              </a:solidFill>
              <a:latin typeface="华文中宋" pitchFamily="2" charset="-122"/>
              <a:ea typeface="华文中宋" pitchFamily="2" charset="-122"/>
            </a:endParaRPr>
          </a:p>
        </p:txBody>
      </p:sp>
      <p:sp>
        <p:nvSpPr>
          <p:cNvPr id="72" name="内容占位符 2"/>
          <p:cNvSpPr txBox="1">
            <a:spLocks/>
          </p:cNvSpPr>
          <p:nvPr/>
        </p:nvSpPr>
        <p:spPr>
          <a:xfrm>
            <a:off x="1020484" y="1778288"/>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73" name="矩形 3"/>
          <p:cNvSpPr>
            <a:spLocks noChangeArrowheads="1"/>
          </p:cNvSpPr>
          <p:nvPr/>
        </p:nvSpPr>
        <p:spPr bwMode="auto">
          <a:xfrm>
            <a:off x="5620232" y="1897102"/>
            <a:ext cx="432048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密码差分功耗攻击</a:t>
            </a:r>
            <a:endParaRPr lang="zh-CN" altLang="en-US" dirty="0">
              <a:latin typeface="华文中宋" pitchFamily="2" charset="-122"/>
              <a:ea typeface="华文中宋" pitchFamily="2" charset="-122"/>
            </a:endParaRPr>
          </a:p>
        </p:txBody>
      </p:sp>
      <p:sp>
        <p:nvSpPr>
          <p:cNvPr id="38" name="矩形 3"/>
          <p:cNvSpPr>
            <a:spLocks noChangeArrowheads="1"/>
          </p:cNvSpPr>
          <p:nvPr/>
        </p:nvSpPr>
        <p:spPr bwMode="auto">
          <a:xfrm>
            <a:off x="2544979" y="3868688"/>
            <a:ext cx="568329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dirty="0">
                <a:latin typeface="华文中宋" pitchFamily="2" charset="-122"/>
                <a:ea typeface="华文中宋" pitchFamily="2" charset="-122"/>
              </a:rPr>
              <a:t>k=0x00??</a:t>
            </a:r>
            <a:endParaRPr lang="zh-CN" altLang="en-US" dirty="0">
              <a:latin typeface="华文中宋" pitchFamily="2" charset="-122"/>
              <a:ea typeface="华文中宋" pitchFamily="2" charset="-122"/>
            </a:endParaRPr>
          </a:p>
        </p:txBody>
      </p:sp>
      <p:graphicFrame>
        <p:nvGraphicFramePr>
          <p:cNvPr id="39" name="内容占位符 11"/>
          <p:cNvGraphicFramePr>
            <a:graphicFrameLocks/>
          </p:cNvGraphicFramePr>
          <p:nvPr>
            <p:extLst>
              <p:ext uri="{D42A27DB-BD31-4B8C-83A1-F6EECF244321}">
                <p14:modId xmlns:p14="http://schemas.microsoft.com/office/powerpoint/2010/main" val="415202824"/>
              </p:ext>
            </p:extLst>
          </p:nvPr>
        </p:nvGraphicFramePr>
        <p:xfrm>
          <a:off x="1468956" y="4588768"/>
          <a:ext cx="9197913" cy="1944215"/>
        </p:xfrm>
        <a:graphic>
          <a:graphicData uri="http://schemas.openxmlformats.org/drawingml/2006/table">
            <a:tbl>
              <a:tblPr/>
              <a:tblGrid>
                <a:gridCol w="1213049">
                  <a:extLst>
                    <a:ext uri="{9D8B030D-6E8A-4147-A177-3AD203B41FA5}">
                      <a16:colId xmlns:a16="http://schemas.microsoft.com/office/drawing/2014/main" val="20000"/>
                    </a:ext>
                  </a:extLst>
                </a:gridCol>
                <a:gridCol w="1448857">
                  <a:extLst>
                    <a:ext uri="{9D8B030D-6E8A-4147-A177-3AD203B41FA5}">
                      <a16:colId xmlns:a16="http://schemas.microsoft.com/office/drawing/2014/main" val="20001"/>
                    </a:ext>
                  </a:extLst>
                </a:gridCol>
                <a:gridCol w="1008985">
                  <a:extLst>
                    <a:ext uri="{9D8B030D-6E8A-4147-A177-3AD203B41FA5}">
                      <a16:colId xmlns:a16="http://schemas.microsoft.com/office/drawing/2014/main" val="20002"/>
                    </a:ext>
                  </a:extLst>
                </a:gridCol>
                <a:gridCol w="1126889">
                  <a:extLst>
                    <a:ext uri="{9D8B030D-6E8A-4147-A177-3AD203B41FA5}">
                      <a16:colId xmlns:a16="http://schemas.microsoft.com/office/drawing/2014/main" val="20003"/>
                    </a:ext>
                  </a:extLst>
                </a:gridCol>
                <a:gridCol w="1428450">
                  <a:extLst>
                    <a:ext uri="{9D8B030D-6E8A-4147-A177-3AD203B41FA5}">
                      <a16:colId xmlns:a16="http://schemas.microsoft.com/office/drawing/2014/main" val="20004"/>
                    </a:ext>
                  </a:extLst>
                </a:gridCol>
                <a:gridCol w="1227367">
                  <a:extLst>
                    <a:ext uri="{9D8B030D-6E8A-4147-A177-3AD203B41FA5}">
                      <a16:colId xmlns:a16="http://schemas.microsoft.com/office/drawing/2014/main" val="20005"/>
                    </a:ext>
                  </a:extLst>
                </a:gridCol>
                <a:gridCol w="996752">
                  <a:extLst>
                    <a:ext uri="{9D8B030D-6E8A-4147-A177-3AD203B41FA5}">
                      <a16:colId xmlns:a16="http://schemas.microsoft.com/office/drawing/2014/main" val="20006"/>
                    </a:ext>
                  </a:extLst>
                </a:gridCol>
                <a:gridCol w="747564">
                  <a:extLst>
                    <a:ext uri="{9D8B030D-6E8A-4147-A177-3AD203B41FA5}">
                      <a16:colId xmlns:a16="http://schemas.microsoft.com/office/drawing/2014/main" val="20007"/>
                    </a:ext>
                  </a:extLst>
                </a:gridCol>
              </a:tblGrid>
              <a:tr h="427774">
                <a:tc>
                  <a:txBody>
                    <a:bodyPr/>
                    <a:lstStyle/>
                    <a:p>
                      <a:pPr algn="just">
                        <a:spcAft>
                          <a:spcPts val="0"/>
                        </a:spcAft>
                      </a:pPr>
                      <a:r>
                        <a:rPr lang="zh-CN" altLang="en-US" sz="2400" kern="100" dirty="0">
                          <a:latin typeface="华文中宋" pitchFamily="2" charset="-122"/>
                          <a:ea typeface="华文中宋" pitchFamily="2" charset="-122"/>
                        </a:rPr>
                        <a:t>样本</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latin typeface="华文中宋" pitchFamily="2" charset="-122"/>
                          <a:ea typeface="华文中宋" pitchFamily="2" charset="-122"/>
                        </a:rPr>
                        <a:t>1</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5875" indent="-54610" algn="just">
                        <a:spcAft>
                          <a:spcPts val="0"/>
                        </a:spcAft>
                      </a:pPr>
                      <a:r>
                        <a:rPr lang="en-US" altLang="zh-CN" sz="2400" kern="100" dirty="0">
                          <a:latin typeface="华文中宋" pitchFamily="2" charset="-122"/>
                          <a:ea typeface="华文中宋" pitchFamily="2" charset="-122"/>
                        </a:rPr>
                        <a:t>2</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400" kern="100" dirty="0">
                          <a:latin typeface="华文中宋" pitchFamily="2" charset="-122"/>
                          <a:ea typeface="华文中宋" pitchFamily="2" charset="-122"/>
                        </a:rPr>
                        <a:t>3</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0" algn="just">
                        <a:spcAft>
                          <a:spcPts val="0"/>
                        </a:spcAft>
                      </a:pPr>
                      <a:r>
                        <a:rPr lang="en-US" altLang="zh-CN" sz="2400" kern="100" dirty="0">
                          <a:latin typeface="华文中宋" pitchFamily="2" charset="-122"/>
                          <a:ea typeface="华文中宋" pitchFamily="2" charset="-122"/>
                        </a:rPr>
                        <a:t>4</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latin typeface="华文中宋" pitchFamily="2" charset="-122"/>
                          <a:ea typeface="华文中宋" pitchFamily="2" charset="-122"/>
                        </a:rPr>
                        <a:t>5</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solidFill>
                            <a:srgbClr val="FF0000"/>
                          </a:solidFill>
                          <a:latin typeface="华文中宋" pitchFamily="2" charset="-122"/>
                          <a:ea typeface="华文中宋" pitchFamily="2" charset="-122"/>
                        </a:rPr>
                        <a:t>6</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latin typeface="华文中宋" pitchFamily="2" charset="-122"/>
                          <a:ea typeface="华文中宋" pitchFamily="2" charset="-122"/>
                        </a:rPr>
                        <a:t>7…</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9110">
                <a:tc>
                  <a:txBody>
                    <a:bodyPr/>
                    <a:lstStyle/>
                    <a:p>
                      <a:pPr marL="17145" algn="just">
                        <a:spcAft>
                          <a:spcPts val="0"/>
                        </a:spcAft>
                      </a:pPr>
                      <a:r>
                        <a:rPr lang="en-US" altLang="zh-CN" sz="2400" kern="100" dirty="0">
                          <a:latin typeface="华文中宋" pitchFamily="2" charset="-122"/>
                          <a:ea typeface="华文中宋" pitchFamily="2" charset="-122"/>
                        </a:rPr>
                        <a:t>p</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en-US" altLang="zh-CN" sz="2400" kern="100" dirty="0">
                          <a:latin typeface="华文中宋" pitchFamily="2" charset="-122"/>
                          <a:ea typeface="华文中宋" pitchFamily="2" charset="-122"/>
                        </a:rPr>
                        <a:t>0x70</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en-US" altLang="zh-CN" sz="2400" kern="100" dirty="0">
                          <a:latin typeface="华文中宋" pitchFamily="2" charset="-122"/>
                          <a:ea typeface="华文中宋" pitchFamily="2" charset="-122"/>
                        </a:rPr>
                        <a:t>0x22</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45720" algn="l">
                        <a:spcAft>
                          <a:spcPts val="0"/>
                        </a:spcAft>
                        <a:tabLst>
                          <a:tab pos="676910" algn="l"/>
                        </a:tabLst>
                      </a:pPr>
                      <a:r>
                        <a:rPr lang="en-US" altLang="zh-CN" sz="2400" kern="100" dirty="0">
                          <a:latin typeface="华文中宋" pitchFamily="2" charset="-122"/>
                          <a:ea typeface="华文中宋" pitchFamily="2" charset="-122"/>
                        </a:rPr>
                        <a:t>0xAB</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2540" algn="l">
                        <a:spcAft>
                          <a:spcPts val="0"/>
                        </a:spcAft>
                      </a:pPr>
                      <a:r>
                        <a:rPr lang="en-US" altLang="zh-CN" sz="2400" kern="100" dirty="0">
                          <a:latin typeface="华文中宋" pitchFamily="2" charset="-122"/>
                          <a:ea typeface="华文中宋" pitchFamily="2" charset="-122"/>
                        </a:rPr>
                        <a:t>0xFF</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5240" algn="l">
                        <a:spcAft>
                          <a:spcPts val="0"/>
                        </a:spcAft>
                      </a:pPr>
                      <a:r>
                        <a:rPr lang="en-US" altLang="zh-CN" sz="2400" kern="100" dirty="0">
                          <a:latin typeface="华文中宋" pitchFamily="2" charset="-122"/>
                          <a:ea typeface="华文中宋" pitchFamily="2" charset="-122"/>
                        </a:rPr>
                        <a:t>0x01</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5240" algn="l">
                        <a:spcAft>
                          <a:spcPts val="0"/>
                        </a:spcAft>
                      </a:pPr>
                      <a:r>
                        <a:rPr lang="en-US" altLang="zh-CN" sz="2400" kern="100" dirty="0">
                          <a:solidFill>
                            <a:srgbClr val="FF0000"/>
                          </a:solidFill>
                          <a:latin typeface="华文中宋" pitchFamily="2" charset="-122"/>
                          <a:ea typeface="华文中宋" pitchFamily="2" charset="-122"/>
                        </a:rPr>
                        <a:t>0x32</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5240" algn="ctr">
                        <a:spcAft>
                          <a:spcPts val="0"/>
                        </a:spcAft>
                      </a:pPr>
                      <a:r>
                        <a:rPr lang="en-US" altLang="zh-CN" sz="2400" kern="100" dirty="0">
                          <a:latin typeface="华文中宋" pitchFamily="2" charset="-122"/>
                          <a:ea typeface="华文中宋" pitchFamily="2" charset="-122"/>
                        </a:rPr>
                        <a:t>…</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79110">
                <a:tc>
                  <a:txBody>
                    <a:bodyPr/>
                    <a:lstStyle/>
                    <a:p>
                      <a:pPr marL="17145" algn="just">
                        <a:spcAft>
                          <a:spcPts val="0"/>
                        </a:spcAft>
                      </a:pPr>
                      <a:r>
                        <a:rPr lang="en-US" altLang="zh-CN" sz="2400" kern="100" dirty="0">
                          <a:latin typeface="华文中宋" pitchFamily="2" charset="-122"/>
                          <a:ea typeface="华文中宋" pitchFamily="2" charset="-122"/>
                        </a:rPr>
                        <a:t>x</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latin typeface="华文中宋" pitchFamily="2" charset="-122"/>
                          <a:ea typeface="华文中宋" pitchFamily="2" charset="-122"/>
                        </a:rPr>
                        <a:t>0x51</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latin typeface="华文中宋" pitchFamily="2" charset="-122"/>
                          <a:ea typeface="华文中宋" pitchFamily="2" charset="-122"/>
                        </a:rPr>
                        <a:t>0x93</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45720" algn="l">
                        <a:spcAft>
                          <a:spcPts val="0"/>
                        </a:spcAft>
                        <a:tabLst>
                          <a:tab pos="676910" algn="l"/>
                        </a:tabLst>
                      </a:pPr>
                      <a:r>
                        <a:rPr lang="en-US" altLang="zh-CN" sz="2400" kern="100" dirty="0">
                          <a:latin typeface="华文中宋" pitchFamily="2" charset="-122"/>
                          <a:ea typeface="华文中宋" pitchFamily="2" charset="-122"/>
                        </a:rPr>
                        <a:t>0x62</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2540" algn="l">
                        <a:spcAft>
                          <a:spcPts val="0"/>
                        </a:spcAft>
                      </a:pPr>
                      <a:r>
                        <a:rPr lang="en-US" altLang="zh-CN" sz="2400" kern="100" dirty="0">
                          <a:latin typeface="华文中宋" pitchFamily="2" charset="-122"/>
                          <a:ea typeface="华文中宋" pitchFamily="2" charset="-122"/>
                        </a:rPr>
                        <a:t>0x16</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r>
                        <a:rPr lang="en-US" altLang="zh-CN" sz="2400" kern="100" dirty="0">
                          <a:latin typeface="华文中宋" pitchFamily="2" charset="-122"/>
                          <a:ea typeface="华文中宋" pitchFamily="2" charset="-122"/>
                        </a:rPr>
                        <a:t>0x7C</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r>
                        <a:rPr lang="en-US" altLang="zh-CN" sz="2400" kern="100" dirty="0">
                          <a:solidFill>
                            <a:srgbClr val="FF0000"/>
                          </a:solidFill>
                          <a:latin typeface="华文中宋" pitchFamily="2" charset="-122"/>
                          <a:ea typeface="华文中宋" pitchFamily="2" charset="-122"/>
                        </a:rPr>
                        <a:t>0x23</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ctr">
                        <a:spcAft>
                          <a:spcPts val="0"/>
                        </a:spcAft>
                      </a:pPr>
                      <a:r>
                        <a:rPr lang="en-US" altLang="zh-CN" sz="2400" kern="100" dirty="0">
                          <a:latin typeface="华文中宋" pitchFamily="2" charset="-122"/>
                          <a:ea typeface="华文中宋" pitchFamily="2" charset="-122"/>
                        </a:rPr>
                        <a:t>…</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extLst>
                  <a:ext uri="{0D108BD9-81ED-4DB2-BD59-A6C34878D82A}">
                    <a16:rowId xmlns:a16="http://schemas.microsoft.com/office/drawing/2014/main" val="10002"/>
                  </a:ext>
                </a:extLst>
              </a:tr>
              <a:tr h="758221">
                <a:tc>
                  <a:txBody>
                    <a:bodyPr/>
                    <a:lstStyle/>
                    <a:p>
                      <a:pPr marL="17145" algn="just">
                        <a:spcAft>
                          <a:spcPts val="0"/>
                        </a:spcAft>
                      </a:pPr>
                      <a:r>
                        <a:rPr lang="en-US" altLang="zh-CN" sz="2400" kern="100" dirty="0">
                          <a:latin typeface="华文中宋" pitchFamily="2" charset="-122"/>
                          <a:ea typeface="华文中宋" pitchFamily="2" charset="-122"/>
                        </a:rPr>
                        <a:t>D</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latin typeface="华文中宋" pitchFamily="2" charset="-122"/>
                          <a:ea typeface="华文中宋" pitchFamily="2" charset="-122"/>
                        </a:rPr>
                        <a:t>1</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latin typeface="华文中宋" pitchFamily="2" charset="-122"/>
                          <a:ea typeface="华文中宋" pitchFamily="2" charset="-122"/>
                        </a:rPr>
                        <a:t>1</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45720" algn="l">
                        <a:spcAft>
                          <a:spcPts val="0"/>
                        </a:spcAft>
                        <a:tabLst>
                          <a:tab pos="676910" algn="l"/>
                        </a:tabLst>
                      </a:pPr>
                      <a:r>
                        <a:rPr lang="en-US" altLang="zh-CN" sz="2400" kern="100" dirty="0">
                          <a:latin typeface="华文中宋" pitchFamily="2" charset="-122"/>
                          <a:ea typeface="华文中宋" pitchFamily="2" charset="-122"/>
                        </a:rPr>
                        <a:t>0</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2540" algn="l">
                        <a:spcAft>
                          <a:spcPts val="0"/>
                        </a:spcAft>
                      </a:pPr>
                      <a:r>
                        <a:rPr lang="en-US" altLang="zh-CN" sz="2400" kern="100" dirty="0">
                          <a:latin typeface="华文中宋" pitchFamily="2" charset="-122"/>
                          <a:ea typeface="华文中宋" pitchFamily="2" charset="-122"/>
                        </a:rPr>
                        <a:t>0</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r>
                        <a:rPr lang="en-US" altLang="zh-CN" sz="2400" kern="100" dirty="0">
                          <a:latin typeface="华文中宋" pitchFamily="2" charset="-122"/>
                          <a:ea typeface="华文中宋" pitchFamily="2" charset="-122"/>
                        </a:rPr>
                        <a:t>0</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r>
                        <a:rPr lang="en-US" altLang="zh-CN" sz="2400" kern="100" dirty="0">
                          <a:solidFill>
                            <a:srgbClr val="FF0000"/>
                          </a:solidFill>
                          <a:latin typeface="华文中宋" pitchFamily="2" charset="-122"/>
                          <a:ea typeface="华文中宋" pitchFamily="2" charset="-122"/>
                        </a:rPr>
                        <a:t>1</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ctr">
                        <a:spcAft>
                          <a:spcPts val="0"/>
                        </a:spcAft>
                      </a:pPr>
                      <a:r>
                        <a:rPr lang="en-US" altLang="zh-CN" sz="2400" kern="100" dirty="0">
                          <a:latin typeface="华文中宋" pitchFamily="2" charset="-122"/>
                          <a:ea typeface="华文中宋" pitchFamily="2" charset="-122"/>
                        </a:rPr>
                        <a:t>…</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extLst>
                  <a:ext uri="{0D108BD9-81ED-4DB2-BD59-A6C34878D82A}">
                    <a16:rowId xmlns:a16="http://schemas.microsoft.com/office/drawing/2014/main" val="10003"/>
                  </a:ext>
                </a:extLst>
              </a:tr>
            </a:tbl>
          </a:graphicData>
        </a:graphic>
      </p:graphicFrame>
      <p:pic>
        <p:nvPicPr>
          <p:cNvPr id="1955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9602" y="6532984"/>
            <a:ext cx="3743325"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矩形 3"/>
          <p:cNvSpPr>
            <a:spLocks noChangeArrowheads="1"/>
          </p:cNvSpPr>
          <p:nvPr/>
        </p:nvSpPr>
        <p:spPr bwMode="auto">
          <a:xfrm>
            <a:off x="1265468" y="2770634"/>
            <a:ext cx="11357612"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zh-CN" altLang="en-US" kern="0" dirty="0">
                <a:solidFill>
                  <a:srgbClr val="3333FF"/>
                </a:solidFill>
                <a:latin typeface="华文中宋" pitchFamily="2" charset="-122"/>
                <a:ea typeface="华文中宋" pitchFamily="2" charset="-122"/>
              </a:rPr>
              <a:t>步骤</a:t>
            </a:r>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、攻击者猜测一个密钥字节，根据某样本计算出的</a:t>
            </a:r>
            <a:r>
              <a:rPr lang="en-US" altLang="zh-CN" kern="0" dirty="0">
                <a:solidFill>
                  <a:srgbClr val="3333FF"/>
                </a:solidFill>
                <a:latin typeface="华文中宋" pitchFamily="2" charset="-122"/>
                <a:ea typeface="华文中宋" pitchFamily="2" charset="-122"/>
              </a:rPr>
              <a:t>D</a:t>
            </a:r>
            <a:r>
              <a:rPr lang="zh-CN" altLang="en-US" kern="0" dirty="0">
                <a:solidFill>
                  <a:srgbClr val="3333FF"/>
                </a:solidFill>
                <a:latin typeface="华文中宋" pitchFamily="2" charset="-122"/>
                <a:ea typeface="华文中宋" pitchFamily="2" charset="-122"/>
              </a:rPr>
              <a:t>值将曲线分堆</a:t>
            </a:r>
            <a:endParaRPr lang="zh-CN" altLang="en-US" dirty="0">
              <a:latin typeface="华文中宋" pitchFamily="2" charset="-122"/>
              <a:ea typeface="华文中宋" pitchFamily="2" charset="-122"/>
            </a:endParaRPr>
          </a:p>
        </p:txBody>
      </p:sp>
    </p:spTree>
    <p:extLst>
      <p:ext uri="{BB962C8B-B14F-4D97-AF65-F5344CB8AC3E}">
        <p14:creationId xmlns:p14="http://schemas.microsoft.com/office/powerpoint/2010/main" val="2740889344"/>
      </p:ext>
    </p:extLst>
  </p:cSld>
  <p:clrMapOvr>
    <a:masterClrMapping/>
  </p:clrMapOvr>
  <p:transition>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31" name="组合 4"/>
          <p:cNvGrpSpPr>
            <a:grpSpLocks/>
          </p:cNvGrpSpPr>
          <p:nvPr/>
        </p:nvGrpSpPr>
        <p:grpSpPr bwMode="auto">
          <a:xfrm>
            <a:off x="8494634" y="129028"/>
            <a:ext cx="4344470" cy="589281"/>
            <a:chOff x="288838" y="21598"/>
            <a:chExt cx="4278985" cy="590400"/>
          </a:xfrm>
        </p:grpSpPr>
        <p:sp>
          <p:nvSpPr>
            <p:cNvPr id="32" name="圆角矩形 3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pSp>
        <p:nvGrpSpPr>
          <p:cNvPr id="34" name="组合 33"/>
          <p:cNvGrpSpPr/>
          <p:nvPr/>
        </p:nvGrpSpPr>
        <p:grpSpPr>
          <a:xfrm>
            <a:off x="1821880" y="1235756"/>
            <a:ext cx="6349241" cy="457846"/>
            <a:chOff x="3868912" y="3356174"/>
            <a:chExt cx="4491037" cy="323850"/>
          </a:xfrm>
        </p:grpSpPr>
        <p:grpSp>
          <p:nvGrpSpPr>
            <p:cNvPr id="35" name="Group 50"/>
            <p:cNvGrpSpPr>
              <a:grpSpLocks/>
            </p:cNvGrpSpPr>
            <p:nvPr/>
          </p:nvGrpSpPr>
          <p:grpSpPr bwMode="auto">
            <a:xfrm rot="4976862" flipH="1">
              <a:off x="3862562" y="3362524"/>
              <a:ext cx="323850" cy="311150"/>
              <a:chOff x="1944" y="1111"/>
              <a:chExt cx="204" cy="196"/>
            </a:xfrm>
          </p:grpSpPr>
          <p:pic>
            <p:nvPicPr>
              <p:cNvPr id="37"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58" name="Group 53"/>
              <p:cNvGrpSpPr>
                <a:grpSpLocks/>
              </p:cNvGrpSpPr>
              <p:nvPr/>
            </p:nvGrpSpPr>
            <p:grpSpPr bwMode="auto">
              <a:xfrm rot="1297425" flipV="1">
                <a:off x="1971" y="1258"/>
                <a:ext cx="151" cy="37"/>
                <a:chOff x="2532" y="1051"/>
                <a:chExt cx="893" cy="246"/>
              </a:xfrm>
            </p:grpSpPr>
            <p:grpSp>
              <p:nvGrpSpPr>
                <p:cNvPr id="61" name="Group 54"/>
                <p:cNvGrpSpPr>
                  <a:grpSpLocks/>
                </p:cNvGrpSpPr>
                <p:nvPr/>
              </p:nvGrpSpPr>
              <p:grpSpPr bwMode="auto">
                <a:xfrm>
                  <a:off x="2532" y="1051"/>
                  <a:ext cx="743" cy="185"/>
                  <a:chOff x="1565" y="2568"/>
                  <a:chExt cx="1118" cy="279"/>
                </a:xfrm>
              </p:grpSpPr>
              <p:sp>
                <p:nvSpPr>
                  <p:cNvPr id="67"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2" name="Group 59"/>
                <p:cNvGrpSpPr>
                  <a:grpSpLocks/>
                </p:cNvGrpSpPr>
                <p:nvPr/>
              </p:nvGrpSpPr>
              <p:grpSpPr bwMode="auto">
                <a:xfrm rot="1353540">
                  <a:off x="2682" y="1111"/>
                  <a:ext cx="743" cy="186"/>
                  <a:chOff x="1565" y="2568"/>
                  <a:chExt cx="1118" cy="279"/>
                </a:xfrm>
              </p:grpSpPr>
              <p:sp>
                <p:nvSpPr>
                  <p:cNvPr id="63"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59"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 name="AutoShape 6"/>
          <p:cNvSpPr>
            <a:spLocks noChangeArrowheads="1"/>
          </p:cNvSpPr>
          <p:nvPr/>
        </p:nvSpPr>
        <p:spPr bwMode="gray">
          <a:xfrm>
            <a:off x="2372067" y="1132384"/>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电磁攻击原理与实例分析</a:t>
            </a:r>
            <a:endParaRPr lang="en-US" altLang="zh-CN" sz="2800" dirty="0">
              <a:solidFill>
                <a:srgbClr val="000000"/>
              </a:solidFill>
              <a:latin typeface="华文中宋" pitchFamily="2" charset="-122"/>
              <a:ea typeface="华文中宋" pitchFamily="2" charset="-122"/>
            </a:endParaRPr>
          </a:p>
        </p:txBody>
      </p:sp>
      <p:sp>
        <p:nvSpPr>
          <p:cNvPr id="72" name="内容占位符 2"/>
          <p:cNvSpPr txBox="1">
            <a:spLocks/>
          </p:cNvSpPr>
          <p:nvPr/>
        </p:nvSpPr>
        <p:spPr>
          <a:xfrm>
            <a:off x="1020484" y="1778288"/>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73" name="矩形 3"/>
          <p:cNvSpPr>
            <a:spLocks noChangeArrowheads="1"/>
          </p:cNvSpPr>
          <p:nvPr/>
        </p:nvSpPr>
        <p:spPr bwMode="auto">
          <a:xfrm>
            <a:off x="5620232" y="1897102"/>
            <a:ext cx="432048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密码差分功耗攻击</a:t>
            </a:r>
            <a:endParaRPr lang="zh-CN" altLang="en-US" dirty="0">
              <a:latin typeface="华文中宋" pitchFamily="2" charset="-122"/>
              <a:ea typeface="华文中宋" pitchFamily="2" charset="-122"/>
            </a:endParaRPr>
          </a:p>
        </p:txBody>
      </p:sp>
      <p:sp>
        <p:nvSpPr>
          <p:cNvPr id="38" name="矩形 3"/>
          <p:cNvSpPr>
            <a:spLocks noChangeArrowheads="1"/>
          </p:cNvSpPr>
          <p:nvPr/>
        </p:nvSpPr>
        <p:spPr bwMode="auto">
          <a:xfrm>
            <a:off x="2544979" y="3868688"/>
            <a:ext cx="5683294"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dirty="0">
                <a:solidFill>
                  <a:srgbClr val="FF0000"/>
                </a:solidFill>
                <a:latin typeface="华文中宋" pitchFamily="2" charset="-122"/>
                <a:ea typeface="华文中宋" pitchFamily="2" charset="-122"/>
              </a:rPr>
              <a:t>k=</a:t>
            </a:r>
            <a:r>
              <a:rPr lang="zh-CN" altLang="en-US" dirty="0">
                <a:solidFill>
                  <a:srgbClr val="FF0000"/>
                </a:solidFill>
                <a:latin typeface="华文中宋" pitchFamily="2" charset="-122"/>
                <a:ea typeface="华文中宋" pitchFamily="2" charset="-122"/>
              </a:rPr>
              <a:t>其他字节一直到</a:t>
            </a:r>
            <a:r>
              <a:rPr lang="en-US" altLang="zh-CN" dirty="0">
                <a:solidFill>
                  <a:srgbClr val="FF0000"/>
                </a:solidFill>
                <a:latin typeface="华文中宋" pitchFamily="2" charset="-122"/>
                <a:ea typeface="华文中宋" pitchFamily="2" charset="-122"/>
              </a:rPr>
              <a:t>0xFF??</a:t>
            </a:r>
            <a:endParaRPr lang="zh-CN" altLang="en-US" dirty="0">
              <a:solidFill>
                <a:srgbClr val="FF0000"/>
              </a:solidFill>
              <a:latin typeface="华文中宋" pitchFamily="2" charset="-122"/>
              <a:ea typeface="华文中宋" pitchFamily="2" charset="-122"/>
            </a:endParaRPr>
          </a:p>
        </p:txBody>
      </p:sp>
      <p:graphicFrame>
        <p:nvGraphicFramePr>
          <p:cNvPr id="39" name="内容占位符 11"/>
          <p:cNvGraphicFramePr>
            <a:graphicFrameLocks/>
          </p:cNvGraphicFramePr>
          <p:nvPr>
            <p:extLst>
              <p:ext uri="{D42A27DB-BD31-4B8C-83A1-F6EECF244321}">
                <p14:modId xmlns:p14="http://schemas.microsoft.com/office/powerpoint/2010/main" val="274211700"/>
              </p:ext>
            </p:extLst>
          </p:nvPr>
        </p:nvGraphicFramePr>
        <p:xfrm>
          <a:off x="1468956" y="4588768"/>
          <a:ext cx="9197913" cy="1944215"/>
        </p:xfrm>
        <a:graphic>
          <a:graphicData uri="http://schemas.openxmlformats.org/drawingml/2006/table">
            <a:tbl>
              <a:tblPr/>
              <a:tblGrid>
                <a:gridCol w="1213049">
                  <a:extLst>
                    <a:ext uri="{9D8B030D-6E8A-4147-A177-3AD203B41FA5}">
                      <a16:colId xmlns:a16="http://schemas.microsoft.com/office/drawing/2014/main" val="20000"/>
                    </a:ext>
                  </a:extLst>
                </a:gridCol>
                <a:gridCol w="1448857">
                  <a:extLst>
                    <a:ext uri="{9D8B030D-6E8A-4147-A177-3AD203B41FA5}">
                      <a16:colId xmlns:a16="http://schemas.microsoft.com/office/drawing/2014/main" val="20001"/>
                    </a:ext>
                  </a:extLst>
                </a:gridCol>
                <a:gridCol w="1008985">
                  <a:extLst>
                    <a:ext uri="{9D8B030D-6E8A-4147-A177-3AD203B41FA5}">
                      <a16:colId xmlns:a16="http://schemas.microsoft.com/office/drawing/2014/main" val="20002"/>
                    </a:ext>
                  </a:extLst>
                </a:gridCol>
                <a:gridCol w="1126889">
                  <a:extLst>
                    <a:ext uri="{9D8B030D-6E8A-4147-A177-3AD203B41FA5}">
                      <a16:colId xmlns:a16="http://schemas.microsoft.com/office/drawing/2014/main" val="20003"/>
                    </a:ext>
                  </a:extLst>
                </a:gridCol>
                <a:gridCol w="1428450">
                  <a:extLst>
                    <a:ext uri="{9D8B030D-6E8A-4147-A177-3AD203B41FA5}">
                      <a16:colId xmlns:a16="http://schemas.microsoft.com/office/drawing/2014/main" val="20004"/>
                    </a:ext>
                  </a:extLst>
                </a:gridCol>
                <a:gridCol w="1227367">
                  <a:extLst>
                    <a:ext uri="{9D8B030D-6E8A-4147-A177-3AD203B41FA5}">
                      <a16:colId xmlns:a16="http://schemas.microsoft.com/office/drawing/2014/main" val="20005"/>
                    </a:ext>
                  </a:extLst>
                </a:gridCol>
                <a:gridCol w="996752">
                  <a:extLst>
                    <a:ext uri="{9D8B030D-6E8A-4147-A177-3AD203B41FA5}">
                      <a16:colId xmlns:a16="http://schemas.microsoft.com/office/drawing/2014/main" val="20006"/>
                    </a:ext>
                  </a:extLst>
                </a:gridCol>
                <a:gridCol w="747564">
                  <a:extLst>
                    <a:ext uri="{9D8B030D-6E8A-4147-A177-3AD203B41FA5}">
                      <a16:colId xmlns:a16="http://schemas.microsoft.com/office/drawing/2014/main" val="20007"/>
                    </a:ext>
                  </a:extLst>
                </a:gridCol>
              </a:tblGrid>
              <a:tr h="427774">
                <a:tc>
                  <a:txBody>
                    <a:bodyPr/>
                    <a:lstStyle/>
                    <a:p>
                      <a:pPr algn="just">
                        <a:spcAft>
                          <a:spcPts val="0"/>
                        </a:spcAft>
                      </a:pPr>
                      <a:r>
                        <a:rPr lang="zh-CN" altLang="en-US" sz="2400" kern="100" dirty="0">
                          <a:latin typeface="华文中宋" pitchFamily="2" charset="-122"/>
                          <a:ea typeface="华文中宋" pitchFamily="2" charset="-122"/>
                        </a:rPr>
                        <a:t>样本</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latin typeface="华文中宋" pitchFamily="2" charset="-122"/>
                          <a:ea typeface="华文中宋" pitchFamily="2" charset="-122"/>
                        </a:rPr>
                        <a:t>1</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5875" indent="-54610" algn="just">
                        <a:spcAft>
                          <a:spcPts val="0"/>
                        </a:spcAft>
                      </a:pPr>
                      <a:r>
                        <a:rPr lang="en-US" altLang="zh-CN" sz="2400" kern="100" dirty="0">
                          <a:latin typeface="华文中宋" pitchFamily="2" charset="-122"/>
                          <a:ea typeface="华文中宋" pitchFamily="2" charset="-122"/>
                        </a:rPr>
                        <a:t>2</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400" kern="100" dirty="0">
                          <a:latin typeface="华文中宋" pitchFamily="2" charset="-122"/>
                          <a:ea typeface="华文中宋" pitchFamily="2" charset="-122"/>
                        </a:rPr>
                        <a:t>3</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0" algn="just">
                        <a:spcAft>
                          <a:spcPts val="0"/>
                        </a:spcAft>
                      </a:pPr>
                      <a:r>
                        <a:rPr lang="en-US" altLang="zh-CN" sz="2400" kern="100" dirty="0">
                          <a:latin typeface="华文中宋" pitchFamily="2" charset="-122"/>
                          <a:ea typeface="华文中宋" pitchFamily="2" charset="-122"/>
                        </a:rPr>
                        <a:t>4</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latin typeface="华文中宋" pitchFamily="2" charset="-122"/>
                          <a:ea typeface="华文中宋" pitchFamily="2" charset="-122"/>
                        </a:rPr>
                        <a:t>5</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latin typeface="华文中宋" pitchFamily="2" charset="-122"/>
                          <a:ea typeface="华文中宋" pitchFamily="2" charset="-122"/>
                        </a:rPr>
                        <a:t>6</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2400" kern="100" dirty="0">
                          <a:latin typeface="华文中宋" pitchFamily="2" charset="-122"/>
                          <a:ea typeface="华文中宋" pitchFamily="2" charset="-122"/>
                        </a:rPr>
                        <a:t>7…</a:t>
                      </a:r>
                      <a:endParaRPr lang="zh-CN" sz="2400" kern="100" dirty="0">
                        <a:latin typeface="华文中宋" pitchFamily="2" charset="-122"/>
                        <a:ea typeface="华文中宋" pitchFamily="2" charset="-122"/>
                      </a:endParaRPr>
                    </a:p>
                  </a:txBody>
                  <a:tcPr marL="61658" marR="61658"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9110">
                <a:tc>
                  <a:txBody>
                    <a:bodyPr/>
                    <a:lstStyle/>
                    <a:p>
                      <a:pPr marL="17145" algn="just">
                        <a:spcAft>
                          <a:spcPts val="0"/>
                        </a:spcAft>
                      </a:pPr>
                      <a:r>
                        <a:rPr lang="en-US" altLang="zh-CN" sz="2400" kern="100" dirty="0">
                          <a:latin typeface="华文中宋" pitchFamily="2" charset="-122"/>
                          <a:ea typeface="华文中宋" pitchFamily="2" charset="-122"/>
                        </a:rPr>
                        <a:t>p</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en-US" altLang="zh-CN" sz="2400" kern="100" dirty="0">
                          <a:latin typeface="华文中宋" pitchFamily="2" charset="-122"/>
                          <a:ea typeface="华文中宋" pitchFamily="2" charset="-122"/>
                        </a:rPr>
                        <a:t>0x70</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en-US" altLang="zh-CN" sz="2400" kern="100" dirty="0">
                          <a:latin typeface="华文中宋" pitchFamily="2" charset="-122"/>
                          <a:ea typeface="华文中宋" pitchFamily="2" charset="-122"/>
                        </a:rPr>
                        <a:t>0x22</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45720" algn="l">
                        <a:spcAft>
                          <a:spcPts val="0"/>
                        </a:spcAft>
                        <a:tabLst>
                          <a:tab pos="676910" algn="l"/>
                        </a:tabLst>
                      </a:pPr>
                      <a:r>
                        <a:rPr lang="en-US" altLang="zh-CN" sz="2400" kern="100" dirty="0">
                          <a:latin typeface="华文中宋" pitchFamily="2" charset="-122"/>
                          <a:ea typeface="华文中宋" pitchFamily="2" charset="-122"/>
                        </a:rPr>
                        <a:t>0xAB</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2540" algn="l">
                        <a:spcAft>
                          <a:spcPts val="0"/>
                        </a:spcAft>
                      </a:pPr>
                      <a:r>
                        <a:rPr lang="en-US" altLang="zh-CN" sz="2400" kern="100" dirty="0">
                          <a:latin typeface="华文中宋" pitchFamily="2" charset="-122"/>
                          <a:ea typeface="华文中宋" pitchFamily="2" charset="-122"/>
                        </a:rPr>
                        <a:t>0xFF</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5240" algn="l">
                        <a:spcAft>
                          <a:spcPts val="0"/>
                        </a:spcAft>
                      </a:pPr>
                      <a:r>
                        <a:rPr lang="en-US" altLang="zh-CN" sz="2400" kern="100" dirty="0">
                          <a:latin typeface="华文中宋" pitchFamily="2" charset="-122"/>
                          <a:ea typeface="华文中宋" pitchFamily="2" charset="-122"/>
                        </a:rPr>
                        <a:t>0x01</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5240" algn="l">
                        <a:spcAft>
                          <a:spcPts val="0"/>
                        </a:spcAft>
                      </a:pPr>
                      <a:r>
                        <a:rPr lang="en-US" altLang="zh-CN" sz="2400" kern="100" dirty="0">
                          <a:latin typeface="华文中宋" pitchFamily="2" charset="-122"/>
                          <a:ea typeface="华文中宋" pitchFamily="2" charset="-122"/>
                        </a:rPr>
                        <a:t>0x32</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5240" algn="ctr">
                        <a:spcAft>
                          <a:spcPts val="0"/>
                        </a:spcAft>
                      </a:pPr>
                      <a:r>
                        <a:rPr lang="en-US" altLang="zh-CN" sz="2400" kern="100" dirty="0">
                          <a:latin typeface="华文中宋" pitchFamily="2" charset="-122"/>
                          <a:ea typeface="华文中宋" pitchFamily="2" charset="-122"/>
                        </a:rPr>
                        <a:t>…</a:t>
                      </a:r>
                      <a:endParaRPr lang="zh-CN" sz="2400" kern="100" dirty="0">
                        <a:latin typeface="华文中宋" pitchFamily="2" charset="-122"/>
                        <a:ea typeface="华文中宋" pitchFamily="2" charset="-122"/>
                      </a:endParaRPr>
                    </a:p>
                  </a:txBody>
                  <a:tcPr marL="61658" marR="61658"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79110">
                <a:tc>
                  <a:txBody>
                    <a:bodyPr/>
                    <a:lstStyle/>
                    <a:p>
                      <a:pPr marL="17145" algn="just">
                        <a:spcAft>
                          <a:spcPts val="0"/>
                        </a:spcAft>
                      </a:pPr>
                      <a:r>
                        <a:rPr lang="en-US" altLang="zh-CN" sz="2400" kern="100" dirty="0">
                          <a:latin typeface="华文中宋" pitchFamily="2" charset="-122"/>
                          <a:ea typeface="华文中宋" pitchFamily="2" charset="-122"/>
                        </a:rPr>
                        <a:t>x</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latin typeface="华文中宋" pitchFamily="2" charset="-122"/>
                          <a:ea typeface="华文中宋" pitchFamily="2" charset="-122"/>
                        </a:rPr>
                        <a:t>0x73</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latin typeface="华文中宋" pitchFamily="2" charset="-122"/>
                          <a:ea typeface="华文中宋" pitchFamily="2" charset="-122"/>
                        </a:rPr>
                        <a:t>0xC1</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45720" algn="l">
                        <a:spcAft>
                          <a:spcPts val="0"/>
                        </a:spcAft>
                        <a:tabLst>
                          <a:tab pos="676910" algn="l"/>
                        </a:tabLst>
                      </a:pPr>
                      <a:r>
                        <a:rPr lang="en-US" altLang="zh-CN" sz="2400" kern="100" dirty="0">
                          <a:latin typeface="华文中宋" pitchFamily="2" charset="-122"/>
                          <a:ea typeface="华文中宋" pitchFamily="2" charset="-122"/>
                        </a:rPr>
                        <a:t>0x20</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2540" algn="l">
                        <a:spcAft>
                          <a:spcPts val="0"/>
                        </a:spcAft>
                      </a:pPr>
                      <a:r>
                        <a:rPr lang="en-US" altLang="zh-CN" sz="2400" kern="100" dirty="0">
                          <a:latin typeface="华文中宋" pitchFamily="2" charset="-122"/>
                          <a:ea typeface="华文中宋" pitchFamily="2" charset="-122"/>
                        </a:rPr>
                        <a:t>0x63</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r>
                        <a:rPr lang="en-US" altLang="zh-CN" sz="2400" kern="100" dirty="0">
                          <a:latin typeface="华文中宋" pitchFamily="2" charset="-122"/>
                          <a:ea typeface="华文中宋" pitchFamily="2" charset="-122"/>
                        </a:rPr>
                        <a:t>0xBB</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r>
                        <a:rPr lang="en-US" altLang="zh-CN" sz="2400" kern="100" dirty="0">
                          <a:latin typeface="华文中宋" pitchFamily="2" charset="-122"/>
                          <a:ea typeface="华文中宋" pitchFamily="2" charset="-122"/>
                        </a:rPr>
                        <a:t>0xCD</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ctr">
                        <a:spcAft>
                          <a:spcPts val="0"/>
                        </a:spcAft>
                      </a:pPr>
                      <a:r>
                        <a:rPr lang="en-US" altLang="zh-CN" sz="2400" kern="100" dirty="0">
                          <a:latin typeface="华文中宋" pitchFamily="2" charset="-122"/>
                          <a:ea typeface="华文中宋" pitchFamily="2" charset="-122"/>
                        </a:rPr>
                        <a:t>…</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extLst>
                  <a:ext uri="{0D108BD9-81ED-4DB2-BD59-A6C34878D82A}">
                    <a16:rowId xmlns:a16="http://schemas.microsoft.com/office/drawing/2014/main" val="10002"/>
                  </a:ext>
                </a:extLst>
              </a:tr>
              <a:tr h="758221">
                <a:tc>
                  <a:txBody>
                    <a:bodyPr/>
                    <a:lstStyle/>
                    <a:p>
                      <a:pPr marL="17145" algn="just">
                        <a:spcAft>
                          <a:spcPts val="0"/>
                        </a:spcAft>
                      </a:pPr>
                      <a:r>
                        <a:rPr lang="en-US" altLang="zh-CN" sz="2400" kern="100" dirty="0">
                          <a:latin typeface="华文中宋" pitchFamily="2" charset="-122"/>
                          <a:ea typeface="华文中宋" pitchFamily="2" charset="-122"/>
                        </a:rPr>
                        <a:t>D</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solidFill>
                            <a:srgbClr val="FF0000"/>
                          </a:solidFill>
                          <a:latin typeface="华文中宋" pitchFamily="2" charset="-122"/>
                          <a:ea typeface="华文中宋" pitchFamily="2" charset="-122"/>
                        </a:rPr>
                        <a:t>1</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algn="l">
                        <a:spcAft>
                          <a:spcPts val="0"/>
                        </a:spcAft>
                      </a:pPr>
                      <a:r>
                        <a:rPr lang="en-US" altLang="zh-CN" sz="2400" kern="100" dirty="0">
                          <a:solidFill>
                            <a:srgbClr val="FF0000"/>
                          </a:solidFill>
                          <a:latin typeface="华文中宋" pitchFamily="2" charset="-122"/>
                          <a:ea typeface="华文中宋" pitchFamily="2" charset="-122"/>
                        </a:rPr>
                        <a:t>1</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45720" algn="l">
                        <a:spcAft>
                          <a:spcPts val="0"/>
                        </a:spcAft>
                        <a:tabLst>
                          <a:tab pos="676910" algn="l"/>
                        </a:tabLst>
                      </a:pPr>
                      <a:r>
                        <a:rPr lang="en-US" altLang="zh-CN" sz="2400" kern="100" dirty="0">
                          <a:solidFill>
                            <a:srgbClr val="FF0000"/>
                          </a:solidFill>
                          <a:latin typeface="华文中宋" pitchFamily="2" charset="-122"/>
                          <a:ea typeface="华文中宋" pitchFamily="2" charset="-122"/>
                        </a:rPr>
                        <a:t>0</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2540" algn="l">
                        <a:spcAft>
                          <a:spcPts val="0"/>
                        </a:spcAft>
                      </a:pPr>
                      <a:r>
                        <a:rPr lang="en-US" altLang="zh-CN" sz="2400" kern="100" dirty="0">
                          <a:solidFill>
                            <a:srgbClr val="FF0000"/>
                          </a:solidFill>
                          <a:latin typeface="华文中宋" pitchFamily="2" charset="-122"/>
                          <a:ea typeface="华文中宋" pitchFamily="2" charset="-122"/>
                        </a:rPr>
                        <a:t>1</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r>
                        <a:rPr lang="en-US" altLang="zh-CN" sz="2400" kern="100" dirty="0">
                          <a:solidFill>
                            <a:srgbClr val="FF0000"/>
                          </a:solidFill>
                          <a:latin typeface="华文中宋" pitchFamily="2" charset="-122"/>
                          <a:ea typeface="华文中宋" pitchFamily="2" charset="-122"/>
                        </a:rPr>
                        <a:t>1</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l">
                        <a:spcAft>
                          <a:spcPts val="0"/>
                        </a:spcAft>
                      </a:pPr>
                      <a:r>
                        <a:rPr lang="en-US" altLang="zh-CN" sz="2400" kern="100" dirty="0">
                          <a:solidFill>
                            <a:srgbClr val="FF0000"/>
                          </a:solidFill>
                          <a:latin typeface="华文中宋" pitchFamily="2" charset="-122"/>
                          <a:ea typeface="华文中宋" pitchFamily="2" charset="-122"/>
                        </a:rPr>
                        <a:t>1</a:t>
                      </a:r>
                      <a:endParaRPr lang="zh-CN" sz="2400" kern="100" dirty="0">
                        <a:solidFill>
                          <a:srgbClr val="FF0000"/>
                        </a:solidFill>
                        <a:latin typeface="华文中宋" pitchFamily="2" charset="-122"/>
                        <a:ea typeface="华文中宋" pitchFamily="2" charset="-122"/>
                      </a:endParaRPr>
                    </a:p>
                  </a:txBody>
                  <a:tcPr marL="61658" marR="61658" marT="0" marB="0" anchor="ctr">
                    <a:lnL>
                      <a:noFill/>
                    </a:lnL>
                    <a:lnR>
                      <a:noFill/>
                    </a:lnR>
                    <a:lnT>
                      <a:noFill/>
                    </a:lnT>
                    <a:lnB>
                      <a:noFill/>
                    </a:lnB>
                  </a:tcPr>
                </a:tc>
                <a:tc>
                  <a:txBody>
                    <a:bodyPr/>
                    <a:lstStyle/>
                    <a:p>
                      <a:pPr indent="-15240" algn="ctr">
                        <a:spcAft>
                          <a:spcPts val="0"/>
                        </a:spcAft>
                      </a:pPr>
                      <a:r>
                        <a:rPr lang="en-US" altLang="zh-CN" sz="2400" kern="100" dirty="0">
                          <a:latin typeface="华文中宋" pitchFamily="2" charset="-122"/>
                          <a:ea typeface="华文中宋" pitchFamily="2" charset="-122"/>
                        </a:rPr>
                        <a:t>…</a:t>
                      </a:r>
                      <a:endParaRPr lang="zh-CN" sz="2400" kern="100" dirty="0">
                        <a:latin typeface="华文中宋" pitchFamily="2" charset="-122"/>
                        <a:ea typeface="华文中宋" pitchFamily="2" charset="-122"/>
                      </a:endParaRPr>
                    </a:p>
                  </a:txBody>
                  <a:tcPr marL="61658" marR="61658" marT="0" marB="0" anchor="ctr">
                    <a:lnL>
                      <a:noFill/>
                    </a:lnL>
                    <a:lnR>
                      <a:noFill/>
                    </a:lnR>
                    <a:lnT>
                      <a:noFill/>
                    </a:lnT>
                    <a:lnB>
                      <a:noFill/>
                    </a:lnB>
                  </a:tcPr>
                </a:tc>
                <a:extLst>
                  <a:ext uri="{0D108BD9-81ED-4DB2-BD59-A6C34878D82A}">
                    <a16:rowId xmlns:a16="http://schemas.microsoft.com/office/drawing/2014/main" val="10003"/>
                  </a:ext>
                </a:extLst>
              </a:tr>
            </a:tbl>
          </a:graphicData>
        </a:graphic>
      </p:graphicFrame>
      <p:pic>
        <p:nvPicPr>
          <p:cNvPr id="1966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2548" y="6460976"/>
            <a:ext cx="3895725"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矩形 3"/>
          <p:cNvSpPr>
            <a:spLocks noChangeArrowheads="1"/>
          </p:cNvSpPr>
          <p:nvPr/>
        </p:nvSpPr>
        <p:spPr bwMode="auto">
          <a:xfrm>
            <a:off x="1265468" y="2770634"/>
            <a:ext cx="11357612"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zh-CN" altLang="en-US" kern="0" dirty="0">
                <a:solidFill>
                  <a:srgbClr val="3333FF"/>
                </a:solidFill>
                <a:latin typeface="华文中宋" pitchFamily="2" charset="-122"/>
                <a:ea typeface="华文中宋" pitchFamily="2" charset="-122"/>
              </a:rPr>
              <a:t>步骤</a:t>
            </a:r>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、攻击者猜测一个密钥字节，根据某样本计算出的</a:t>
            </a:r>
            <a:r>
              <a:rPr lang="en-US" altLang="zh-CN" kern="0" dirty="0">
                <a:solidFill>
                  <a:srgbClr val="3333FF"/>
                </a:solidFill>
                <a:latin typeface="华文中宋" pitchFamily="2" charset="-122"/>
                <a:ea typeface="华文中宋" pitchFamily="2" charset="-122"/>
              </a:rPr>
              <a:t>D</a:t>
            </a:r>
            <a:r>
              <a:rPr lang="zh-CN" altLang="en-US" kern="0" dirty="0">
                <a:solidFill>
                  <a:srgbClr val="3333FF"/>
                </a:solidFill>
                <a:latin typeface="华文中宋" pitchFamily="2" charset="-122"/>
                <a:ea typeface="华文中宋" pitchFamily="2" charset="-122"/>
              </a:rPr>
              <a:t>值将曲线分堆</a:t>
            </a:r>
            <a:endParaRPr lang="zh-CN" altLang="en-US" dirty="0">
              <a:latin typeface="华文中宋" pitchFamily="2" charset="-122"/>
              <a:ea typeface="华文中宋" pitchFamily="2" charset="-122"/>
            </a:endParaRPr>
          </a:p>
        </p:txBody>
      </p:sp>
    </p:spTree>
    <p:extLst>
      <p:ext uri="{BB962C8B-B14F-4D97-AF65-F5344CB8AC3E}">
        <p14:creationId xmlns:p14="http://schemas.microsoft.com/office/powerpoint/2010/main" val="488208827"/>
      </p:ext>
    </p:extLst>
  </p:cSld>
  <p:clrMapOvr>
    <a:masterClrMapping/>
  </p:clrMapOvr>
  <p:transition>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31" name="组合 4"/>
          <p:cNvGrpSpPr>
            <a:grpSpLocks/>
          </p:cNvGrpSpPr>
          <p:nvPr/>
        </p:nvGrpSpPr>
        <p:grpSpPr bwMode="auto">
          <a:xfrm>
            <a:off x="8494634" y="129028"/>
            <a:ext cx="4344470" cy="589281"/>
            <a:chOff x="288838" y="21598"/>
            <a:chExt cx="4278985" cy="590400"/>
          </a:xfrm>
        </p:grpSpPr>
        <p:sp>
          <p:nvSpPr>
            <p:cNvPr id="32" name="圆角矩形 3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pSp>
        <p:nvGrpSpPr>
          <p:cNvPr id="34" name="组合 33"/>
          <p:cNvGrpSpPr/>
          <p:nvPr/>
        </p:nvGrpSpPr>
        <p:grpSpPr>
          <a:xfrm>
            <a:off x="1821880" y="1235756"/>
            <a:ext cx="6349241" cy="457846"/>
            <a:chOff x="3868912" y="3356174"/>
            <a:chExt cx="4491037" cy="323850"/>
          </a:xfrm>
        </p:grpSpPr>
        <p:grpSp>
          <p:nvGrpSpPr>
            <p:cNvPr id="35" name="Group 50"/>
            <p:cNvGrpSpPr>
              <a:grpSpLocks/>
            </p:cNvGrpSpPr>
            <p:nvPr/>
          </p:nvGrpSpPr>
          <p:grpSpPr bwMode="auto">
            <a:xfrm rot="4976862" flipH="1">
              <a:off x="3862562" y="3362524"/>
              <a:ext cx="323850" cy="311150"/>
              <a:chOff x="1944" y="1111"/>
              <a:chExt cx="204" cy="196"/>
            </a:xfrm>
          </p:grpSpPr>
          <p:pic>
            <p:nvPicPr>
              <p:cNvPr id="37"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58" name="Group 53"/>
              <p:cNvGrpSpPr>
                <a:grpSpLocks/>
              </p:cNvGrpSpPr>
              <p:nvPr/>
            </p:nvGrpSpPr>
            <p:grpSpPr bwMode="auto">
              <a:xfrm rot="1297425" flipV="1">
                <a:off x="1971" y="1258"/>
                <a:ext cx="151" cy="37"/>
                <a:chOff x="2532" y="1051"/>
                <a:chExt cx="893" cy="246"/>
              </a:xfrm>
            </p:grpSpPr>
            <p:grpSp>
              <p:nvGrpSpPr>
                <p:cNvPr id="61" name="Group 54"/>
                <p:cNvGrpSpPr>
                  <a:grpSpLocks/>
                </p:cNvGrpSpPr>
                <p:nvPr/>
              </p:nvGrpSpPr>
              <p:grpSpPr bwMode="auto">
                <a:xfrm>
                  <a:off x="2532" y="1051"/>
                  <a:ext cx="743" cy="185"/>
                  <a:chOff x="1565" y="2568"/>
                  <a:chExt cx="1118" cy="279"/>
                </a:xfrm>
              </p:grpSpPr>
              <p:sp>
                <p:nvSpPr>
                  <p:cNvPr id="67"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2" name="Group 59"/>
                <p:cNvGrpSpPr>
                  <a:grpSpLocks/>
                </p:cNvGrpSpPr>
                <p:nvPr/>
              </p:nvGrpSpPr>
              <p:grpSpPr bwMode="auto">
                <a:xfrm rot="1353540">
                  <a:off x="2682" y="1111"/>
                  <a:ext cx="743" cy="186"/>
                  <a:chOff x="1565" y="2568"/>
                  <a:chExt cx="1118" cy="279"/>
                </a:xfrm>
              </p:grpSpPr>
              <p:sp>
                <p:nvSpPr>
                  <p:cNvPr id="63"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59"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 name="AutoShape 6"/>
          <p:cNvSpPr>
            <a:spLocks noChangeArrowheads="1"/>
          </p:cNvSpPr>
          <p:nvPr/>
        </p:nvSpPr>
        <p:spPr bwMode="gray">
          <a:xfrm>
            <a:off x="2372067" y="1132384"/>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电磁攻击原理与实例分析</a:t>
            </a:r>
            <a:endParaRPr lang="en-US" altLang="zh-CN" sz="2800" dirty="0">
              <a:solidFill>
                <a:srgbClr val="000000"/>
              </a:solidFill>
              <a:latin typeface="华文中宋" pitchFamily="2" charset="-122"/>
              <a:ea typeface="华文中宋" pitchFamily="2" charset="-122"/>
            </a:endParaRPr>
          </a:p>
        </p:txBody>
      </p:sp>
      <p:sp>
        <p:nvSpPr>
          <p:cNvPr id="72" name="内容占位符 2"/>
          <p:cNvSpPr txBox="1">
            <a:spLocks/>
          </p:cNvSpPr>
          <p:nvPr/>
        </p:nvSpPr>
        <p:spPr>
          <a:xfrm>
            <a:off x="1020484" y="1778288"/>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73" name="矩形 3"/>
          <p:cNvSpPr>
            <a:spLocks noChangeArrowheads="1"/>
          </p:cNvSpPr>
          <p:nvPr/>
        </p:nvSpPr>
        <p:spPr bwMode="auto">
          <a:xfrm>
            <a:off x="5620232" y="1897102"/>
            <a:ext cx="432048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密码差分功耗攻击</a:t>
            </a:r>
            <a:endParaRPr lang="zh-CN" altLang="en-US" dirty="0">
              <a:latin typeface="华文中宋" pitchFamily="2" charset="-122"/>
              <a:ea typeface="华文中宋" pitchFamily="2" charset="-122"/>
            </a:endParaRPr>
          </a:p>
        </p:txBody>
      </p:sp>
      <p:pic>
        <p:nvPicPr>
          <p:cNvPr id="1976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28728"/>
            <a:ext cx="5953125"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矩形 3"/>
          <p:cNvSpPr>
            <a:spLocks noChangeArrowheads="1"/>
          </p:cNvSpPr>
          <p:nvPr/>
        </p:nvSpPr>
        <p:spPr bwMode="auto">
          <a:xfrm>
            <a:off x="1265468" y="2770634"/>
            <a:ext cx="11357612"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zh-CN" altLang="en-US" kern="0" dirty="0">
                <a:solidFill>
                  <a:srgbClr val="3333FF"/>
                </a:solidFill>
                <a:latin typeface="华文中宋" pitchFamily="2" charset="-122"/>
                <a:ea typeface="华文中宋" pitchFamily="2" charset="-122"/>
              </a:rPr>
              <a:t>步骤</a:t>
            </a:r>
            <a:r>
              <a:rPr lang="en-US" altLang="zh-CN" kern="0" dirty="0">
                <a:solidFill>
                  <a:srgbClr val="3333FF"/>
                </a:solidFill>
                <a:latin typeface="华文中宋" pitchFamily="2" charset="-122"/>
                <a:ea typeface="华文中宋" pitchFamily="2" charset="-122"/>
              </a:rPr>
              <a:t>3</a:t>
            </a:r>
            <a:r>
              <a:rPr lang="zh-CN" altLang="en-US" kern="0" dirty="0">
                <a:solidFill>
                  <a:srgbClr val="3333FF"/>
                </a:solidFill>
                <a:latin typeface="华文中宋" pitchFamily="2" charset="-122"/>
                <a:ea typeface="华文中宋" pitchFamily="2" charset="-122"/>
              </a:rPr>
              <a:t>、攻击者计算某个密钥猜测</a:t>
            </a:r>
            <a:r>
              <a:rPr lang="en-US" altLang="zh-CN" kern="0" dirty="0">
                <a:solidFill>
                  <a:srgbClr val="3333FF"/>
                </a:solidFill>
                <a:latin typeface="华文中宋" pitchFamily="2" charset="-122"/>
                <a:ea typeface="华文中宋" pitchFamily="2" charset="-122"/>
              </a:rPr>
              <a:t>D</a:t>
            </a:r>
            <a:r>
              <a:rPr lang="zh-CN" altLang="en-US" kern="0" dirty="0">
                <a:solidFill>
                  <a:srgbClr val="3333FF"/>
                </a:solidFill>
                <a:latin typeface="华文中宋" pitchFamily="2" charset="-122"/>
                <a:ea typeface="华文中宋" pitchFamily="2" charset="-122"/>
              </a:rPr>
              <a:t>值两堆的功耗曲线均值差</a:t>
            </a:r>
            <a:endParaRPr lang="zh-CN" altLang="en-US" dirty="0">
              <a:latin typeface="华文中宋" pitchFamily="2" charset="-122"/>
              <a:ea typeface="华文中宋" pitchFamily="2" charset="-122"/>
            </a:endParaRPr>
          </a:p>
        </p:txBody>
      </p:sp>
      <p:pic>
        <p:nvPicPr>
          <p:cNvPr id="1976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1528" y="3508648"/>
            <a:ext cx="5958428" cy="4107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621241" y="7973144"/>
            <a:ext cx="3118161" cy="492443"/>
          </a:xfrm>
          <a:prstGeom prst="rect">
            <a:avLst/>
          </a:prstGeom>
        </p:spPr>
        <p:txBody>
          <a:bodyPr wrap="none">
            <a:spAutoFit/>
          </a:bodyPr>
          <a:lstStyle/>
          <a:p>
            <a:r>
              <a:rPr lang="en-US" altLang="zh-CN" kern="0" dirty="0">
                <a:solidFill>
                  <a:srgbClr val="3333FF"/>
                </a:solidFill>
                <a:latin typeface="华文中宋" pitchFamily="2" charset="-122"/>
                <a:ea typeface="华文中宋" pitchFamily="2" charset="-122"/>
              </a:rPr>
              <a:t>D</a:t>
            </a:r>
            <a:r>
              <a:rPr lang="zh-CN" altLang="en-US" kern="0" dirty="0">
                <a:solidFill>
                  <a:srgbClr val="3333FF"/>
                </a:solidFill>
                <a:latin typeface="华文中宋" pitchFamily="2" charset="-122"/>
                <a:ea typeface="华文中宋" pitchFamily="2" charset="-122"/>
              </a:rPr>
              <a:t>值两堆的功耗曲线</a:t>
            </a:r>
            <a:endParaRPr lang="zh-CN" altLang="en-US" dirty="0"/>
          </a:p>
        </p:txBody>
      </p:sp>
      <p:sp>
        <p:nvSpPr>
          <p:cNvPr id="42" name="矩形 41"/>
          <p:cNvSpPr/>
          <p:nvPr/>
        </p:nvSpPr>
        <p:spPr>
          <a:xfrm>
            <a:off x="7766978" y="7973143"/>
            <a:ext cx="2518638" cy="492443"/>
          </a:xfrm>
          <a:prstGeom prst="rect">
            <a:avLst/>
          </a:prstGeom>
        </p:spPr>
        <p:txBody>
          <a:bodyPr wrap="none">
            <a:spAutoFit/>
          </a:bodyPr>
          <a:lstStyle/>
          <a:p>
            <a:r>
              <a:rPr lang="zh-CN" altLang="en-US" kern="0" dirty="0">
                <a:solidFill>
                  <a:srgbClr val="3333FF"/>
                </a:solidFill>
                <a:latin typeface="华文中宋" pitchFamily="2" charset="-122"/>
                <a:ea typeface="华文中宋" pitchFamily="2" charset="-122"/>
              </a:rPr>
              <a:t>功耗曲线均值差</a:t>
            </a:r>
            <a:endParaRPr lang="zh-CN" altLang="en-US" dirty="0"/>
          </a:p>
        </p:txBody>
      </p:sp>
      <p:sp>
        <p:nvSpPr>
          <p:cNvPr id="43" name="矩形 42"/>
          <p:cNvSpPr/>
          <p:nvPr/>
        </p:nvSpPr>
        <p:spPr>
          <a:xfrm>
            <a:off x="6853418" y="4274063"/>
            <a:ext cx="4401509" cy="892552"/>
          </a:xfrm>
          <a:prstGeom prst="rect">
            <a:avLst/>
          </a:prstGeom>
        </p:spPr>
        <p:txBody>
          <a:bodyPr wrap="square">
            <a:spAutoFit/>
          </a:bodyPr>
          <a:lstStyle/>
          <a:p>
            <a:r>
              <a:rPr lang="en-US" altLang="zh-CN" kern="0" dirty="0">
                <a:solidFill>
                  <a:srgbClr val="3333FF"/>
                </a:solidFill>
                <a:latin typeface="华文中宋" pitchFamily="2" charset="-122"/>
                <a:ea typeface="华文中宋" pitchFamily="2" charset="-122"/>
              </a:rPr>
              <a:t>k</a:t>
            </a:r>
            <a:r>
              <a:rPr lang="zh-CN" altLang="en-US" kern="0" dirty="0">
                <a:solidFill>
                  <a:srgbClr val="3333FF"/>
                </a:solidFill>
                <a:latin typeface="华文中宋" pitchFamily="2" charset="-122"/>
                <a:ea typeface="华文中宋" pitchFamily="2" charset="-122"/>
              </a:rPr>
              <a:t>猜测错误，根据</a:t>
            </a:r>
            <a:r>
              <a:rPr lang="en-US" altLang="zh-CN" kern="0" dirty="0">
                <a:solidFill>
                  <a:srgbClr val="3333FF"/>
                </a:solidFill>
                <a:latin typeface="华文中宋" pitchFamily="2" charset="-122"/>
                <a:ea typeface="华文中宋" pitchFamily="2" charset="-122"/>
              </a:rPr>
              <a:t>D</a:t>
            </a:r>
            <a:r>
              <a:rPr lang="zh-CN" altLang="en-US" kern="0" dirty="0">
                <a:solidFill>
                  <a:srgbClr val="3333FF"/>
                </a:solidFill>
                <a:latin typeface="华文中宋" pitchFamily="2" charset="-122"/>
                <a:ea typeface="华文中宋" pitchFamily="2" charset="-122"/>
              </a:rPr>
              <a:t>随机划分功耗曲线，均值差接近于</a:t>
            </a:r>
            <a:r>
              <a:rPr lang="en-US" altLang="zh-CN" kern="0" dirty="0">
                <a:solidFill>
                  <a:srgbClr val="3333FF"/>
                </a:solidFill>
                <a:latin typeface="华文中宋" pitchFamily="2" charset="-122"/>
                <a:ea typeface="华文中宋" pitchFamily="2" charset="-122"/>
              </a:rPr>
              <a:t>0</a:t>
            </a:r>
            <a:endParaRPr lang="zh-CN" altLang="en-US" dirty="0"/>
          </a:p>
        </p:txBody>
      </p:sp>
    </p:spTree>
    <p:extLst>
      <p:ext uri="{BB962C8B-B14F-4D97-AF65-F5344CB8AC3E}">
        <p14:creationId xmlns:p14="http://schemas.microsoft.com/office/powerpoint/2010/main" val="2140195998"/>
      </p:ext>
    </p:extLst>
  </p:cSld>
  <p:clrMapOvr>
    <a:masterClrMapping/>
  </p:clrMapOvr>
  <p:transition>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31" name="组合 4"/>
          <p:cNvGrpSpPr>
            <a:grpSpLocks/>
          </p:cNvGrpSpPr>
          <p:nvPr/>
        </p:nvGrpSpPr>
        <p:grpSpPr bwMode="auto">
          <a:xfrm>
            <a:off x="8494634" y="129028"/>
            <a:ext cx="4344470" cy="589281"/>
            <a:chOff x="288838" y="21598"/>
            <a:chExt cx="4278985" cy="590400"/>
          </a:xfrm>
        </p:grpSpPr>
        <p:sp>
          <p:nvSpPr>
            <p:cNvPr id="32" name="圆角矩形 3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pSp>
        <p:nvGrpSpPr>
          <p:cNvPr id="34" name="组合 33"/>
          <p:cNvGrpSpPr/>
          <p:nvPr/>
        </p:nvGrpSpPr>
        <p:grpSpPr>
          <a:xfrm>
            <a:off x="1821880" y="1235756"/>
            <a:ext cx="6349241" cy="457846"/>
            <a:chOff x="3868912" y="3356174"/>
            <a:chExt cx="4491037" cy="323850"/>
          </a:xfrm>
        </p:grpSpPr>
        <p:grpSp>
          <p:nvGrpSpPr>
            <p:cNvPr id="35" name="Group 50"/>
            <p:cNvGrpSpPr>
              <a:grpSpLocks/>
            </p:cNvGrpSpPr>
            <p:nvPr/>
          </p:nvGrpSpPr>
          <p:grpSpPr bwMode="auto">
            <a:xfrm rot="4976862" flipH="1">
              <a:off x="3862562" y="3362524"/>
              <a:ext cx="323850" cy="311150"/>
              <a:chOff x="1944" y="1111"/>
              <a:chExt cx="204" cy="196"/>
            </a:xfrm>
          </p:grpSpPr>
          <p:pic>
            <p:nvPicPr>
              <p:cNvPr id="37"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58" name="Group 53"/>
              <p:cNvGrpSpPr>
                <a:grpSpLocks/>
              </p:cNvGrpSpPr>
              <p:nvPr/>
            </p:nvGrpSpPr>
            <p:grpSpPr bwMode="auto">
              <a:xfrm rot="1297425" flipV="1">
                <a:off x="1971" y="1258"/>
                <a:ext cx="151" cy="37"/>
                <a:chOff x="2532" y="1051"/>
                <a:chExt cx="893" cy="246"/>
              </a:xfrm>
            </p:grpSpPr>
            <p:grpSp>
              <p:nvGrpSpPr>
                <p:cNvPr id="61" name="Group 54"/>
                <p:cNvGrpSpPr>
                  <a:grpSpLocks/>
                </p:cNvGrpSpPr>
                <p:nvPr/>
              </p:nvGrpSpPr>
              <p:grpSpPr bwMode="auto">
                <a:xfrm>
                  <a:off x="2532" y="1051"/>
                  <a:ext cx="743" cy="185"/>
                  <a:chOff x="1565" y="2568"/>
                  <a:chExt cx="1118" cy="279"/>
                </a:xfrm>
              </p:grpSpPr>
              <p:sp>
                <p:nvSpPr>
                  <p:cNvPr id="67"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2" name="Group 59"/>
                <p:cNvGrpSpPr>
                  <a:grpSpLocks/>
                </p:cNvGrpSpPr>
                <p:nvPr/>
              </p:nvGrpSpPr>
              <p:grpSpPr bwMode="auto">
                <a:xfrm rot="1353540">
                  <a:off x="2682" y="1111"/>
                  <a:ext cx="743" cy="186"/>
                  <a:chOff x="1565" y="2568"/>
                  <a:chExt cx="1118" cy="279"/>
                </a:xfrm>
              </p:grpSpPr>
              <p:sp>
                <p:nvSpPr>
                  <p:cNvPr id="63"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59"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 name="AutoShape 6"/>
          <p:cNvSpPr>
            <a:spLocks noChangeArrowheads="1"/>
          </p:cNvSpPr>
          <p:nvPr/>
        </p:nvSpPr>
        <p:spPr bwMode="gray">
          <a:xfrm>
            <a:off x="2372067" y="1132384"/>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电磁攻击原理与实例分析</a:t>
            </a:r>
            <a:endParaRPr lang="en-US" altLang="zh-CN" sz="2800" dirty="0">
              <a:solidFill>
                <a:srgbClr val="000000"/>
              </a:solidFill>
              <a:latin typeface="华文中宋" pitchFamily="2" charset="-122"/>
              <a:ea typeface="华文中宋" pitchFamily="2" charset="-122"/>
            </a:endParaRPr>
          </a:p>
        </p:txBody>
      </p:sp>
      <p:sp>
        <p:nvSpPr>
          <p:cNvPr id="72" name="内容占位符 2"/>
          <p:cNvSpPr txBox="1">
            <a:spLocks/>
          </p:cNvSpPr>
          <p:nvPr/>
        </p:nvSpPr>
        <p:spPr>
          <a:xfrm>
            <a:off x="1020484" y="1778288"/>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73" name="矩形 3"/>
          <p:cNvSpPr>
            <a:spLocks noChangeArrowheads="1"/>
          </p:cNvSpPr>
          <p:nvPr/>
        </p:nvSpPr>
        <p:spPr bwMode="auto">
          <a:xfrm>
            <a:off x="5620232" y="1897102"/>
            <a:ext cx="432048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密码差分功耗攻击</a:t>
            </a:r>
            <a:endParaRPr lang="zh-CN" altLang="en-US" dirty="0">
              <a:latin typeface="华文中宋" pitchFamily="2" charset="-122"/>
              <a:ea typeface="华文中宋" pitchFamily="2" charset="-122"/>
            </a:endParaRPr>
          </a:p>
        </p:txBody>
      </p:sp>
      <p:sp>
        <p:nvSpPr>
          <p:cNvPr id="41" name="矩形 3"/>
          <p:cNvSpPr>
            <a:spLocks noChangeArrowheads="1"/>
          </p:cNvSpPr>
          <p:nvPr/>
        </p:nvSpPr>
        <p:spPr bwMode="auto">
          <a:xfrm>
            <a:off x="1265468" y="2770634"/>
            <a:ext cx="11357612"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zh-CN" altLang="en-US" kern="0" dirty="0">
                <a:solidFill>
                  <a:srgbClr val="3333FF"/>
                </a:solidFill>
                <a:latin typeface="华文中宋" pitchFamily="2" charset="-122"/>
                <a:ea typeface="华文中宋" pitchFamily="2" charset="-122"/>
              </a:rPr>
              <a:t>步骤</a:t>
            </a:r>
            <a:r>
              <a:rPr lang="en-US" altLang="zh-CN" kern="0" dirty="0">
                <a:solidFill>
                  <a:srgbClr val="3333FF"/>
                </a:solidFill>
                <a:latin typeface="华文中宋" pitchFamily="2" charset="-122"/>
                <a:ea typeface="华文中宋" pitchFamily="2" charset="-122"/>
              </a:rPr>
              <a:t>3</a:t>
            </a:r>
            <a:r>
              <a:rPr lang="zh-CN" altLang="en-US" kern="0" dirty="0">
                <a:solidFill>
                  <a:srgbClr val="3333FF"/>
                </a:solidFill>
                <a:latin typeface="华文中宋" pitchFamily="2" charset="-122"/>
                <a:ea typeface="华文中宋" pitchFamily="2" charset="-122"/>
              </a:rPr>
              <a:t>、攻击者计算某个密钥猜测</a:t>
            </a:r>
            <a:r>
              <a:rPr lang="en-US" altLang="zh-CN" kern="0" dirty="0">
                <a:solidFill>
                  <a:srgbClr val="3333FF"/>
                </a:solidFill>
                <a:latin typeface="华文中宋" pitchFamily="2" charset="-122"/>
                <a:ea typeface="华文中宋" pitchFamily="2" charset="-122"/>
              </a:rPr>
              <a:t>D</a:t>
            </a:r>
            <a:r>
              <a:rPr lang="zh-CN" altLang="en-US" kern="0" dirty="0">
                <a:solidFill>
                  <a:srgbClr val="3333FF"/>
                </a:solidFill>
                <a:latin typeface="华文中宋" pitchFamily="2" charset="-122"/>
                <a:ea typeface="华文中宋" pitchFamily="2" charset="-122"/>
              </a:rPr>
              <a:t>值两堆的功耗曲线均值差</a:t>
            </a:r>
            <a:endParaRPr lang="zh-CN" altLang="en-US" dirty="0">
              <a:latin typeface="华文中宋" pitchFamily="2" charset="-122"/>
              <a:ea typeface="华文中宋" pitchFamily="2" charset="-122"/>
            </a:endParaRPr>
          </a:p>
        </p:txBody>
      </p:sp>
      <p:sp>
        <p:nvSpPr>
          <p:cNvPr id="2" name="矩形 1"/>
          <p:cNvSpPr/>
          <p:nvPr/>
        </p:nvSpPr>
        <p:spPr>
          <a:xfrm>
            <a:off x="1621241" y="7973144"/>
            <a:ext cx="3118161" cy="492443"/>
          </a:xfrm>
          <a:prstGeom prst="rect">
            <a:avLst/>
          </a:prstGeom>
        </p:spPr>
        <p:txBody>
          <a:bodyPr wrap="none">
            <a:spAutoFit/>
          </a:bodyPr>
          <a:lstStyle/>
          <a:p>
            <a:r>
              <a:rPr lang="en-US" altLang="zh-CN" kern="0" dirty="0">
                <a:solidFill>
                  <a:srgbClr val="3333FF"/>
                </a:solidFill>
                <a:latin typeface="华文中宋" pitchFamily="2" charset="-122"/>
                <a:ea typeface="华文中宋" pitchFamily="2" charset="-122"/>
              </a:rPr>
              <a:t>D</a:t>
            </a:r>
            <a:r>
              <a:rPr lang="zh-CN" altLang="en-US" kern="0" dirty="0">
                <a:solidFill>
                  <a:srgbClr val="3333FF"/>
                </a:solidFill>
                <a:latin typeface="华文中宋" pitchFamily="2" charset="-122"/>
                <a:ea typeface="华文中宋" pitchFamily="2" charset="-122"/>
              </a:rPr>
              <a:t>值两堆的功耗曲线</a:t>
            </a:r>
            <a:endParaRPr lang="zh-CN" altLang="en-US" dirty="0"/>
          </a:p>
        </p:txBody>
      </p:sp>
      <p:sp>
        <p:nvSpPr>
          <p:cNvPr id="42" name="矩形 41"/>
          <p:cNvSpPr/>
          <p:nvPr/>
        </p:nvSpPr>
        <p:spPr>
          <a:xfrm>
            <a:off x="7766978" y="7973143"/>
            <a:ext cx="2518638" cy="492443"/>
          </a:xfrm>
          <a:prstGeom prst="rect">
            <a:avLst/>
          </a:prstGeom>
        </p:spPr>
        <p:txBody>
          <a:bodyPr wrap="none">
            <a:spAutoFit/>
          </a:bodyPr>
          <a:lstStyle/>
          <a:p>
            <a:r>
              <a:rPr lang="zh-CN" altLang="en-US" kern="0" dirty="0">
                <a:solidFill>
                  <a:srgbClr val="3333FF"/>
                </a:solidFill>
                <a:latin typeface="华文中宋" pitchFamily="2" charset="-122"/>
                <a:ea typeface="华文中宋" pitchFamily="2" charset="-122"/>
              </a:rPr>
              <a:t>功耗曲线均值差</a:t>
            </a:r>
            <a:endParaRPr lang="zh-CN" altLang="en-US" dirty="0"/>
          </a:p>
        </p:txBody>
      </p:sp>
      <p:pic>
        <p:nvPicPr>
          <p:cNvPr id="1986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507" y="4084712"/>
            <a:ext cx="5687853"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865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5979" y="3508177"/>
            <a:ext cx="6156783" cy="4124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矩形 37"/>
          <p:cNvSpPr/>
          <p:nvPr/>
        </p:nvSpPr>
        <p:spPr>
          <a:xfrm>
            <a:off x="6961612" y="4277950"/>
            <a:ext cx="4509340" cy="892552"/>
          </a:xfrm>
          <a:prstGeom prst="rect">
            <a:avLst/>
          </a:prstGeom>
        </p:spPr>
        <p:txBody>
          <a:bodyPr wrap="square">
            <a:spAutoFit/>
          </a:bodyPr>
          <a:lstStyle/>
          <a:p>
            <a:r>
              <a:rPr lang="en-US" altLang="zh-CN" kern="0" dirty="0">
                <a:solidFill>
                  <a:srgbClr val="3333FF"/>
                </a:solidFill>
                <a:latin typeface="华文中宋" pitchFamily="2" charset="-122"/>
                <a:ea typeface="华文中宋" pitchFamily="2" charset="-122"/>
              </a:rPr>
              <a:t>k</a:t>
            </a:r>
            <a:r>
              <a:rPr lang="zh-CN" altLang="en-US" kern="0" dirty="0">
                <a:solidFill>
                  <a:srgbClr val="3333FF"/>
                </a:solidFill>
                <a:latin typeface="华文中宋" pitchFamily="2" charset="-122"/>
                <a:ea typeface="华文中宋" pitchFamily="2" charset="-122"/>
              </a:rPr>
              <a:t>猜测错误，根据</a:t>
            </a:r>
            <a:r>
              <a:rPr lang="en-US" altLang="zh-CN" kern="0" dirty="0">
                <a:solidFill>
                  <a:srgbClr val="3333FF"/>
                </a:solidFill>
                <a:latin typeface="华文中宋" pitchFamily="2" charset="-122"/>
                <a:ea typeface="华文中宋" pitchFamily="2" charset="-122"/>
              </a:rPr>
              <a:t>D</a:t>
            </a:r>
            <a:r>
              <a:rPr lang="zh-CN" altLang="en-US" kern="0" dirty="0">
                <a:solidFill>
                  <a:srgbClr val="3333FF"/>
                </a:solidFill>
                <a:latin typeface="华文中宋" pitchFamily="2" charset="-122"/>
                <a:ea typeface="华文中宋" pitchFamily="2" charset="-122"/>
              </a:rPr>
              <a:t>随机划分功耗曲线，均值差接近于</a:t>
            </a:r>
            <a:r>
              <a:rPr lang="en-US" altLang="zh-CN" kern="0" dirty="0">
                <a:solidFill>
                  <a:srgbClr val="3333FF"/>
                </a:solidFill>
                <a:latin typeface="华文中宋" pitchFamily="2" charset="-122"/>
                <a:ea typeface="华文中宋" pitchFamily="2" charset="-122"/>
              </a:rPr>
              <a:t>0</a:t>
            </a:r>
            <a:endParaRPr lang="zh-CN" altLang="en-US" dirty="0"/>
          </a:p>
        </p:txBody>
      </p:sp>
    </p:spTree>
    <p:extLst>
      <p:ext uri="{BB962C8B-B14F-4D97-AF65-F5344CB8AC3E}">
        <p14:creationId xmlns:p14="http://schemas.microsoft.com/office/powerpoint/2010/main" val="260936518"/>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9" name="Picture 4"/>
          <p:cNvPicPr>
            <a:picLocks noChangeAspect="1" noChangeArrowheads="1"/>
          </p:cNvPicPr>
          <p:nvPr/>
        </p:nvPicPr>
        <p:blipFill>
          <a:blip r:embed="rId2">
            <a:extLst>
              <a:ext uri="{28A0092B-C50C-407E-A947-70E740481C1C}">
                <a14:useLocalDpi xmlns:a14="http://schemas.microsoft.com/office/drawing/2010/main" val="0"/>
              </a:ext>
            </a:extLst>
          </a:blip>
          <a:srcRect l="9525" t="3999" r="4762" b="3999"/>
          <a:stretch>
            <a:fillRect/>
          </a:stretch>
        </p:blipFill>
        <p:spPr bwMode="auto">
          <a:xfrm>
            <a:off x="2047531" y="3669102"/>
            <a:ext cx="1406596" cy="1524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2230" name="Picture 5" descr="MCj032238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1700" y="5836568"/>
            <a:ext cx="997938" cy="56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231" name="Group 12"/>
          <p:cNvGrpSpPr>
            <a:grpSpLocks/>
          </p:cNvGrpSpPr>
          <p:nvPr/>
        </p:nvGrpSpPr>
        <p:grpSpPr bwMode="auto">
          <a:xfrm>
            <a:off x="4041149" y="3228836"/>
            <a:ext cx="1596248" cy="591538"/>
            <a:chOff x="1432" y="720"/>
            <a:chExt cx="776" cy="336"/>
          </a:xfrm>
        </p:grpSpPr>
        <p:sp>
          <p:nvSpPr>
            <p:cNvPr id="52266" name="Rectangle 6"/>
            <p:cNvSpPr>
              <a:spLocks noChangeArrowheads="1"/>
            </p:cNvSpPr>
            <p:nvPr/>
          </p:nvSpPr>
          <p:spPr bwMode="auto">
            <a:xfrm>
              <a:off x="1440" y="720"/>
              <a:ext cx="768" cy="336"/>
            </a:xfrm>
            <a:prstGeom prst="rect">
              <a:avLst/>
            </a:prstGeom>
            <a:solidFill>
              <a:srgbClr val="808000"/>
            </a:solidFill>
            <a:ln w="19050" algn="ctr">
              <a:solidFill>
                <a:schemeClr val="tx1"/>
              </a:solidFill>
              <a:miter lim="800000"/>
              <a:headEnd/>
              <a:tailEnd/>
            </a:ln>
          </p:spPr>
          <p:txBody>
            <a:bodyPr wrap="none" anchor="ctr"/>
            <a:lstStyle/>
            <a:p>
              <a:endParaRPr lang="zh-CN" altLang="en-US">
                <a:ea typeface="黑体" pitchFamily="49" charset="-122"/>
              </a:endParaRPr>
            </a:p>
          </p:txBody>
        </p:sp>
        <p:sp>
          <p:nvSpPr>
            <p:cNvPr id="52267" name="Text Box 7"/>
            <p:cNvSpPr txBox="1">
              <a:spLocks noChangeArrowheads="1"/>
            </p:cNvSpPr>
            <p:nvPr/>
          </p:nvSpPr>
          <p:spPr bwMode="auto">
            <a:xfrm>
              <a:off x="1432" y="758"/>
              <a:ext cx="72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marL="457200" indent="-457200" defTabSz="912813" eaLnBrk="0" hangingPunct="0">
                <a:defRPr>
                  <a:solidFill>
                    <a:schemeClr val="tx1"/>
                  </a:solidFill>
                  <a:latin typeface="Arial" charset="0"/>
                  <a:ea typeface="宋体" pitchFamily="2" charset="-122"/>
                </a:defRPr>
              </a:lvl1pPr>
              <a:lvl2pPr marL="742950" indent="-285750" defTabSz="912813" eaLnBrk="0" hangingPunct="0">
                <a:defRPr>
                  <a:solidFill>
                    <a:schemeClr val="tx1"/>
                  </a:solidFill>
                  <a:latin typeface="Arial" charset="0"/>
                  <a:ea typeface="宋体" pitchFamily="2" charset="-122"/>
                </a:defRPr>
              </a:lvl2pPr>
              <a:lvl3pPr marL="1143000" indent="-228600" defTabSz="912813" eaLnBrk="0" hangingPunct="0">
                <a:defRPr>
                  <a:solidFill>
                    <a:schemeClr val="tx1"/>
                  </a:solidFill>
                  <a:latin typeface="Arial" charset="0"/>
                  <a:ea typeface="宋体" pitchFamily="2" charset="-122"/>
                </a:defRPr>
              </a:lvl3pPr>
              <a:lvl4pPr marL="1600200" indent="-228600" defTabSz="912813" eaLnBrk="0" hangingPunct="0">
                <a:defRPr>
                  <a:solidFill>
                    <a:schemeClr val="tx1"/>
                  </a:solidFill>
                  <a:latin typeface="Arial" charset="0"/>
                  <a:ea typeface="宋体" pitchFamily="2" charset="-122"/>
                </a:defRPr>
              </a:lvl4pPr>
              <a:lvl5pPr marL="2057400" indent="-228600" defTabSz="912813" eaLnBrk="0" hangingPunct="0">
                <a:defRPr>
                  <a:solidFill>
                    <a:schemeClr val="tx1"/>
                  </a:solidFill>
                  <a:latin typeface="Arial" charset="0"/>
                  <a:ea typeface="宋体" pitchFamily="2" charset="-122"/>
                </a:defRPr>
              </a:lvl5pPr>
              <a:lvl6pPr marL="2514600" indent="-228600" defTabSz="912813" eaLnBrk="0" fontAlgn="base" hangingPunct="0">
                <a:spcBef>
                  <a:spcPct val="0"/>
                </a:spcBef>
                <a:spcAft>
                  <a:spcPct val="0"/>
                </a:spcAft>
                <a:defRPr>
                  <a:solidFill>
                    <a:schemeClr val="tx1"/>
                  </a:solidFill>
                  <a:latin typeface="Arial" charset="0"/>
                  <a:ea typeface="宋体" pitchFamily="2" charset="-122"/>
                </a:defRPr>
              </a:lvl6pPr>
              <a:lvl7pPr marL="2971800" indent="-228600" defTabSz="912813" eaLnBrk="0" fontAlgn="base" hangingPunct="0">
                <a:spcBef>
                  <a:spcPct val="0"/>
                </a:spcBef>
                <a:spcAft>
                  <a:spcPct val="0"/>
                </a:spcAft>
                <a:defRPr>
                  <a:solidFill>
                    <a:schemeClr val="tx1"/>
                  </a:solidFill>
                  <a:latin typeface="Arial" charset="0"/>
                  <a:ea typeface="宋体" pitchFamily="2" charset="-122"/>
                </a:defRPr>
              </a:lvl7pPr>
              <a:lvl8pPr marL="3429000" indent="-228600" defTabSz="912813" eaLnBrk="0" fontAlgn="base" hangingPunct="0">
                <a:spcBef>
                  <a:spcPct val="0"/>
                </a:spcBef>
                <a:spcAft>
                  <a:spcPct val="0"/>
                </a:spcAft>
                <a:defRPr>
                  <a:solidFill>
                    <a:schemeClr val="tx1"/>
                  </a:solidFill>
                  <a:latin typeface="Arial" charset="0"/>
                  <a:ea typeface="宋体" pitchFamily="2" charset="-122"/>
                </a:defRPr>
              </a:lvl8pPr>
              <a:lvl9pPr marL="3886200" indent="-228600" defTabSz="912813"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dirty="0">
                  <a:solidFill>
                    <a:schemeClr val="bg1"/>
                  </a:solidFill>
                  <a:ea typeface="黑体" pitchFamily="49" charset="-122"/>
                </a:rPr>
                <a:t>输入</a:t>
              </a:r>
              <a:endParaRPr lang="en-US" altLang="zh-CN" dirty="0">
                <a:solidFill>
                  <a:schemeClr val="bg1"/>
                </a:solidFill>
                <a:ea typeface="黑体" pitchFamily="49" charset="-122"/>
              </a:endParaRPr>
            </a:p>
          </p:txBody>
        </p:sp>
      </p:grpSp>
      <p:grpSp>
        <p:nvGrpSpPr>
          <p:cNvPr id="52232" name="Group 16"/>
          <p:cNvGrpSpPr>
            <a:grpSpLocks/>
          </p:cNvGrpSpPr>
          <p:nvPr/>
        </p:nvGrpSpPr>
        <p:grpSpPr bwMode="auto">
          <a:xfrm>
            <a:off x="4025344" y="5414366"/>
            <a:ext cx="1711396" cy="592601"/>
            <a:chOff x="1288" y="1584"/>
            <a:chExt cx="824" cy="336"/>
          </a:xfrm>
        </p:grpSpPr>
        <p:sp>
          <p:nvSpPr>
            <p:cNvPr id="52264" name="Rectangle 14"/>
            <p:cNvSpPr>
              <a:spLocks noChangeArrowheads="1"/>
            </p:cNvSpPr>
            <p:nvPr/>
          </p:nvSpPr>
          <p:spPr bwMode="auto">
            <a:xfrm>
              <a:off x="1296" y="1584"/>
              <a:ext cx="768" cy="336"/>
            </a:xfrm>
            <a:prstGeom prst="rect">
              <a:avLst/>
            </a:prstGeom>
            <a:solidFill>
              <a:srgbClr val="808000"/>
            </a:solidFill>
            <a:ln w="19050" algn="ctr">
              <a:solidFill>
                <a:schemeClr val="tx1"/>
              </a:solidFill>
              <a:miter lim="800000"/>
              <a:headEnd/>
              <a:tailEnd/>
            </a:ln>
          </p:spPr>
          <p:txBody>
            <a:bodyPr wrap="none" anchor="ctr"/>
            <a:lstStyle/>
            <a:p>
              <a:endParaRPr lang="zh-CN" altLang="en-US">
                <a:ea typeface="黑体" pitchFamily="49" charset="-122"/>
              </a:endParaRPr>
            </a:p>
          </p:txBody>
        </p:sp>
        <p:sp>
          <p:nvSpPr>
            <p:cNvPr id="52265" name="Text Box 15"/>
            <p:cNvSpPr txBox="1">
              <a:spLocks noChangeArrowheads="1"/>
            </p:cNvSpPr>
            <p:nvPr/>
          </p:nvSpPr>
          <p:spPr bwMode="auto">
            <a:xfrm>
              <a:off x="1288" y="1622"/>
              <a:ext cx="82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marL="457200" indent="-457200" defTabSz="912813" eaLnBrk="0" hangingPunct="0">
                <a:defRPr>
                  <a:solidFill>
                    <a:schemeClr val="tx1"/>
                  </a:solidFill>
                  <a:latin typeface="Arial" charset="0"/>
                  <a:ea typeface="宋体" pitchFamily="2" charset="-122"/>
                </a:defRPr>
              </a:lvl1pPr>
              <a:lvl2pPr marL="742950" indent="-285750" defTabSz="912813" eaLnBrk="0" hangingPunct="0">
                <a:defRPr>
                  <a:solidFill>
                    <a:schemeClr val="tx1"/>
                  </a:solidFill>
                  <a:latin typeface="Arial" charset="0"/>
                  <a:ea typeface="宋体" pitchFamily="2" charset="-122"/>
                </a:defRPr>
              </a:lvl2pPr>
              <a:lvl3pPr marL="1143000" indent="-228600" defTabSz="912813" eaLnBrk="0" hangingPunct="0">
                <a:defRPr>
                  <a:solidFill>
                    <a:schemeClr val="tx1"/>
                  </a:solidFill>
                  <a:latin typeface="Arial" charset="0"/>
                  <a:ea typeface="宋体" pitchFamily="2" charset="-122"/>
                </a:defRPr>
              </a:lvl3pPr>
              <a:lvl4pPr marL="1600200" indent="-228600" defTabSz="912813" eaLnBrk="0" hangingPunct="0">
                <a:defRPr>
                  <a:solidFill>
                    <a:schemeClr val="tx1"/>
                  </a:solidFill>
                  <a:latin typeface="Arial" charset="0"/>
                  <a:ea typeface="宋体" pitchFamily="2" charset="-122"/>
                </a:defRPr>
              </a:lvl4pPr>
              <a:lvl5pPr marL="2057400" indent="-228600" defTabSz="912813" eaLnBrk="0" hangingPunct="0">
                <a:defRPr>
                  <a:solidFill>
                    <a:schemeClr val="tx1"/>
                  </a:solidFill>
                  <a:latin typeface="Arial" charset="0"/>
                  <a:ea typeface="宋体" pitchFamily="2" charset="-122"/>
                </a:defRPr>
              </a:lvl5pPr>
              <a:lvl6pPr marL="2514600" indent="-228600" defTabSz="912813" eaLnBrk="0" fontAlgn="base" hangingPunct="0">
                <a:spcBef>
                  <a:spcPct val="0"/>
                </a:spcBef>
                <a:spcAft>
                  <a:spcPct val="0"/>
                </a:spcAft>
                <a:defRPr>
                  <a:solidFill>
                    <a:schemeClr val="tx1"/>
                  </a:solidFill>
                  <a:latin typeface="Arial" charset="0"/>
                  <a:ea typeface="宋体" pitchFamily="2" charset="-122"/>
                </a:defRPr>
              </a:lvl6pPr>
              <a:lvl7pPr marL="2971800" indent="-228600" defTabSz="912813" eaLnBrk="0" fontAlgn="base" hangingPunct="0">
                <a:spcBef>
                  <a:spcPct val="0"/>
                </a:spcBef>
                <a:spcAft>
                  <a:spcPct val="0"/>
                </a:spcAft>
                <a:defRPr>
                  <a:solidFill>
                    <a:schemeClr val="tx1"/>
                  </a:solidFill>
                  <a:latin typeface="Arial" charset="0"/>
                  <a:ea typeface="宋体" pitchFamily="2" charset="-122"/>
                </a:defRPr>
              </a:lvl7pPr>
              <a:lvl8pPr marL="3429000" indent="-228600" defTabSz="912813" eaLnBrk="0" fontAlgn="base" hangingPunct="0">
                <a:spcBef>
                  <a:spcPct val="0"/>
                </a:spcBef>
                <a:spcAft>
                  <a:spcPct val="0"/>
                </a:spcAft>
                <a:defRPr>
                  <a:solidFill>
                    <a:schemeClr val="tx1"/>
                  </a:solidFill>
                  <a:latin typeface="Arial" charset="0"/>
                  <a:ea typeface="宋体" pitchFamily="2" charset="-122"/>
                </a:defRPr>
              </a:lvl8pPr>
              <a:lvl9pPr marL="3886200" indent="-228600" defTabSz="912813"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2800" dirty="0">
                  <a:solidFill>
                    <a:schemeClr val="bg1"/>
                  </a:solidFill>
                  <a:ea typeface="黑体" pitchFamily="49" charset="-122"/>
                </a:rPr>
                <a:t>输出</a:t>
              </a:r>
              <a:endParaRPr lang="en-US" altLang="zh-CN" sz="2800" dirty="0">
                <a:solidFill>
                  <a:schemeClr val="bg1"/>
                </a:solidFill>
                <a:ea typeface="黑体" pitchFamily="49" charset="-122"/>
              </a:endParaRPr>
            </a:p>
          </p:txBody>
        </p:sp>
      </p:grpSp>
      <p:grpSp>
        <p:nvGrpSpPr>
          <p:cNvPr id="52233" name="Group 65"/>
          <p:cNvGrpSpPr>
            <a:grpSpLocks/>
          </p:cNvGrpSpPr>
          <p:nvPr/>
        </p:nvGrpSpPr>
        <p:grpSpPr bwMode="auto">
          <a:xfrm>
            <a:off x="6599210" y="3605883"/>
            <a:ext cx="3190241" cy="2115538"/>
            <a:chOff x="2256" y="955"/>
            <a:chExt cx="1413" cy="937"/>
          </a:xfrm>
        </p:grpSpPr>
        <p:sp>
          <p:nvSpPr>
            <p:cNvPr id="52255" name="Rectangle 17"/>
            <p:cNvSpPr>
              <a:spLocks noChangeArrowheads="1"/>
            </p:cNvSpPr>
            <p:nvPr/>
          </p:nvSpPr>
          <p:spPr bwMode="auto">
            <a:xfrm>
              <a:off x="2263" y="955"/>
              <a:ext cx="1406" cy="937"/>
            </a:xfrm>
            <a:prstGeom prst="rect">
              <a:avLst/>
            </a:prstGeom>
            <a:solidFill>
              <a:schemeClr val="tx1"/>
            </a:solidFill>
            <a:ln w="19050" algn="ctr">
              <a:solidFill>
                <a:schemeClr val="tx1"/>
              </a:solidFill>
              <a:miter lim="800000"/>
              <a:headEnd/>
              <a:tailEnd/>
            </a:ln>
          </p:spPr>
          <p:txBody>
            <a:bodyPr wrap="none" anchor="ctr"/>
            <a:lstStyle/>
            <a:p>
              <a:endParaRPr lang="zh-CN" altLang="en-US">
                <a:ea typeface="黑体" pitchFamily="49" charset="-122"/>
              </a:endParaRPr>
            </a:p>
          </p:txBody>
        </p:sp>
        <p:sp>
          <p:nvSpPr>
            <p:cNvPr id="52256" name="Rectangle 18"/>
            <p:cNvSpPr>
              <a:spLocks noChangeArrowheads="1"/>
            </p:cNvSpPr>
            <p:nvPr/>
          </p:nvSpPr>
          <p:spPr bwMode="auto">
            <a:xfrm>
              <a:off x="2477" y="1218"/>
              <a:ext cx="530" cy="374"/>
            </a:xfrm>
            <a:prstGeom prst="rect">
              <a:avLst/>
            </a:prstGeom>
            <a:solidFill>
              <a:srgbClr val="6666FF"/>
            </a:solidFill>
            <a:ln w="19050" algn="ctr">
              <a:solidFill>
                <a:schemeClr val="tx1"/>
              </a:solidFill>
              <a:miter lim="800000"/>
              <a:headEnd/>
              <a:tailEnd/>
            </a:ln>
          </p:spPr>
          <p:txBody>
            <a:bodyPr wrap="none" anchor="ctr"/>
            <a:lstStyle/>
            <a:p>
              <a:endParaRPr lang="zh-CN" altLang="en-US">
                <a:ea typeface="黑体" pitchFamily="49" charset="-122"/>
              </a:endParaRPr>
            </a:p>
          </p:txBody>
        </p:sp>
        <p:pic>
          <p:nvPicPr>
            <p:cNvPr id="52257" name="Picture 19" descr="MCj0322381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4980190">
              <a:off x="3277" y="1257"/>
              <a:ext cx="374"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58" name="Line 25"/>
            <p:cNvSpPr>
              <a:spLocks noChangeShapeType="1"/>
            </p:cNvSpPr>
            <p:nvPr/>
          </p:nvSpPr>
          <p:spPr bwMode="auto">
            <a:xfrm>
              <a:off x="2256" y="1072"/>
              <a:ext cx="530" cy="0"/>
            </a:xfrm>
            <a:prstGeom prst="line">
              <a:avLst/>
            </a:prstGeom>
            <a:noFill/>
            <a:ln w="25400">
              <a:solidFill>
                <a:srgbClr val="66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9" name="Line 26"/>
            <p:cNvSpPr>
              <a:spLocks noChangeShapeType="1"/>
            </p:cNvSpPr>
            <p:nvPr/>
          </p:nvSpPr>
          <p:spPr bwMode="auto">
            <a:xfrm>
              <a:off x="2786" y="1068"/>
              <a:ext cx="0" cy="150"/>
            </a:xfrm>
            <a:prstGeom prst="line">
              <a:avLst/>
            </a:prstGeom>
            <a:noFill/>
            <a:ln w="19050">
              <a:solidFill>
                <a:srgbClr val="66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0" name="Line 27"/>
            <p:cNvSpPr>
              <a:spLocks noChangeShapeType="1"/>
            </p:cNvSpPr>
            <p:nvPr/>
          </p:nvSpPr>
          <p:spPr bwMode="auto">
            <a:xfrm>
              <a:off x="2778" y="1592"/>
              <a:ext cx="0" cy="150"/>
            </a:xfrm>
            <a:prstGeom prst="line">
              <a:avLst/>
            </a:prstGeom>
            <a:noFill/>
            <a:ln w="25400">
              <a:solidFill>
                <a:srgbClr val="6666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1" name="Text Box 28"/>
            <p:cNvSpPr txBox="1">
              <a:spLocks noChangeArrowheads="1"/>
            </p:cNvSpPr>
            <p:nvPr/>
          </p:nvSpPr>
          <p:spPr bwMode="auto">
            <a:xfrm>
              <a:off x="2475" y="1268"/>
              <a:ext cx="559"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marL="457200" indent="-457200" defTabSz="912813" eaLnBrk="0" hangingPunct="0">
                <a:defRPr>
                  <a:solidFill>
                    <a:schemeClr val="tx1"/>
                  </a:solidFill>
                  <a:latin typeface="Arial" charset="0"/>
                  <a:ea typeface="宋体" pitchFamily="2" charset="-122"/>
                </a:defRPr>
              </a:lvl1pPr>
              <a:lvl2pPr marL="742950" indent="-285750" defTabSz="912813" eaLnBrk="0" hangingPunct="0">
                <a:defRPr>
                  <a:solidFill>
                    <a:schemeClr val="tx1"/>
                  </a:solidFill>
                  <a:latin typeface="Arial" charset="0"/>
                  <a:ea typeface="宋体" pitchFamily="2" charset="-122"/>
                </a:defRPr>
              </a:lvl2pPr>
              <a:lvl3pPr marL="1143000" indent="-228600" defTabSz="912813" eaLnBrk="0" hangingPunct="0">
                <a:defRPr>
                  <a:solidFill>
                    <a:schemeClr val="tx1"/>
                  </a:solidFill>
                  <a:latin typeface="Arial" charset="0"/>
                  <a:ea typeface="宋体" pitchFamily="2" charset="-122"/>
                </a:defRPr>
              </a:lvl3pPr>
              <a:lvl4pPr marL="1600200" indent="-228600" defTabSz="912813" eaLnBrk="0" hangingPunct="0">
                <a:defRPr>
                  <a:solidFill>
                    <a:schemeClr val="tx1"/>
                  </a:solidFill>
                  <a:latin typeface="Arial" charset="0"/>
                  <a:ea typeface="宋体" pitchFamily="2" charset="-122"/>
                </a:defRPr>
              </a:lvl4pPr>
              <a:lvl5pPr marL="2057400" indent="-228600" defTabSz="912813" eaLnBrk="0" hangingPunct="0">
                <a:defRPr>
                  <a:solidFill>
                    <a:schemeClr val="tx1"/>
                  </a:solidFill>
                  <a:latin typeface="Arial" charset="0"/>
                  <a:ea typeface="宋体" pitchFamily="2" charset="-122"/>
                </a:defRPr>
              </a:lvl5pPr>
              <a:lvl6pPr marL="2514600" indent="-228600" defTabSz="912813" eaLnBrk="0" fontAlgn="base" hangingPunct="0">
                <a:spcBef>
                  <a:spcPct val="0"/>
                </a:spcBef>
                <a:spcAft>
                  <a:spcPct val="0"/>
                </a:spcAft>
                <a:defRPr>
                  <a:solidFill>
                    <a:schemeClr val="tx1"/>
                  </a:solidFill>
                  <a:latin typeface="Arial" charset="0"/>
                  <a:ea typeface="宋体" pitchFamily="2" charset="-122"/>
                </a:defRPr>
              </a:lvl6pPr>
              <a:lvl7pPr marL="2971800" indent="-228600" defTabSz="912813" eaLnBrk="0" fontAlgn="base" hangingPunct="0">
                <a:spcBef>
                  <a:spcPct val="0"/>
                </a:spcBef>
                <a:spcAft>
                  <a:spcPct val="0"/>
                </a:spcAft>
                <a:defRPr>
                  <a:solidFill>
                    <a:schemeClr val="tx1"/>
                  </a:solidFill>
                  <a:latin typeface="Arial" charset="0"/>
                  <a:ea typeface="宋体" pitchFamily="2" charset="-122"/>
                </a:defRPr>
              </a:lvl7pPr>
              <a:lvl8pPr marL="3429000" indent="-228600" defTabSz="912813" eaLnBrk="0" fontAlgn="base" hangingPunct="0">
                <a:spcBef>
                  <a:spcPct val="0"/>
                </a:spcBef>
                <a:spcAft>
                  <a:spcPct val="0"/>
                </a:spcAft>
                <a:defRPr>
                  <a:solidFill>
                    <a:schemeClr val="tx1"/>
                  </a:solidFill>
                  <a:latin typeface="Arial" charset="0"/>
                  <a:ea typeface="宋体" pitchFamily="2" charset="-122"/>
                </a:defRPr>
              </a:lvl8pPr>
              <a:lvl9pPr marL="3886200" indent="-228600" defTabSz="912813"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dirty="0">
                  <a:solidFill>
                    <a:schemeClr val="bg1"/>
                  </a:solidFill>
                  <a:latin typeface="华文中宋" pitchFamily="2" charset="-122"/>
                  <a:ea typeface="华文中宋" pitchFamily="2" charset="-122"/>
                </a:rPr>
                <a:t>加解密</a:t>
              </a:r>
              <a:endParaRPr lang="en-US" altLang="zh-CN" sz="2800" dirty="0">
                <a:solidFill>
                  <a:schemeClr val="bg1"/>
                </a:solidFill>
                <a:latin typeface="华文中宋" pitchFamily="2" charset="-122"/>
                <a:ea typeface="华文中宋" pitchFamily="2" charset="-122"/>
              </a:endParaRPr>
            </a:p>
          </p:txBody>
        </p:sp>
        <p:sp>
          <p:nvSpPr>
            <p:cNvPr id="52262" name="Line 29"/>
            <p:cNvSpPr>
              <a:spLocks noChangeShapeType="1"/>
            </p:cNvSpPr>
            <p:nvPr/>
          </p:nvSpPr>
          <p:spPr bwMode="auto">
            <a:xfrm flipH="1">
              <a:off x="2256" y="1728"/>
              <a:ext cx="530" cy="0"/>
            </a:xfrm>
            <a:prstGeom prst="line">
              <a:avLst/>
            </a:prstGeom>
            <a:noFill/>
            <a:ln w="19050">
              <a:solidFill>
                <a:srgbClr val="66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3" name="Line 31"/>
            <p:cNvSpPr>
              <a:spLocks noChangeShapeType="1"/>
            </p:cNvSpPr>
            <p:nvPr/>
          </p:nvSpPr>
          <p:spPr bwMode="auto">
            <a:xfrm flipH="1">
              <a:off x="3051" y="1443"/>
              <a:ext cx="353" cy="0"/>
            </a:xfrm>
            <a:prstGeom prst="line">
              <a:avLst/>
            </a:prstGeom>
            <a:noFill/>
            <a:ln w="19050">
              <a:solidFill>
                <a:srgbClr val="66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234" name="Line 63"/>
          <p:cNvSpPr>
            <a:spLocks noChangeShapeType="1"/>
          </p:cNvSpPr>
          <p:nvPr/>
        </p:nvSpPr>
        <p:spPr bwMode="auto">
          <a:xfrm flipH="1">
            <a:off x="3239637" y="5348888"/>
            <a:ext cx="32512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endParaRPr lang="zh-CN" altLang="en-US"/>
          </a:p>
        </p:txBody>
      </p:sp>
      <p:sp>
        <p:nvSpPr>
          <p:cNvPr id="52235" name="Line 64"/>
          <p:cNvSpPr>
            <a:spLocks noChangeShapeType="1"/>
          </p:cNvSpPr>
          <p:nvPr/>
        </p:nvSpPr>
        <p:spPr bwMode="auto">
          <a:xfrm>
            <a:off x="3456384" y="3885848"/>
            <a:ext cx="303445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30046" tIns="65023" rIns="130046" bIns="65023" anchor="ctr"/>
          <a:lstStyle/>
          <a:p>
            <a:endParaRPr lang="zh-CN" altLang="en-US"/>
          </a:p>
        </p:txBody>
      </p:sp>
      <p:sp>
        <p:nvSpPr>
          <p:cNvPr id="52236" name="AutoShape 66"/>
          <p:cNvSpPr>
            <a:spLocks noChangeArrowheads="1"/>
          </p:cNvSpPr>
          <p:nvPr/>
        </p:nvSpPr>
        <p:spPr bwMode="auto">
          <a:xfrm>
            <a:off x="2481024" y="5294701"/>
            <a:ext cx="541867" cy="650240"/>
          </a:xfrm>
          <a:prstGeom prst="downArrow">
            <a:avLst>
              <a:gd name="adj1" fmla="val 50000"/>
              <a:gd name="adj2" fmla="val 30000"/>
            </a:avLst>
          </a:prstGeom>
          <a:solidFill>
            <a:srgbClr val="3366FF"/>
          </a:solidFill>
          <a:ln w="19050" algn="ctr">
            <a:solidFill>
              <a:schemeClr val="tx1"/>
            </a:solidFill>
            <a:miter lim="800000"/>
            <a:headEnd/>
            <a:tailEnd/>
          </a:ln>
        </p:spPr>
        <p:txBody>
          <a:bodyPr wrap="none" lIns="130046" tIns="65023" rIns="130046" bIns="65023" anchor="ctr"/>
          <a:lstStyle/>
          <a:p>
            <a:endParaRPr lang="zh-CN" altLang="en-US">
              <a:ea typeface="黑体" pitchFamily="49" charset="-122"/>
            </a:endParaRPr>
          </a:p>
        </p:txBody>
      </p:sp>
      <p:pic>
        <p:nvPicPr>
          <p:cNvPr id="5224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4997" y="3987449"/>
            <a:ext cx="1517227" cy="128919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内容占位符 2"/>
          <p:cNvSpPr txBox="1">
            <a:spLocks/>
          </p:cNvSpPr>
          <p:nvPr/>
        </p:nvSpPr>
        <p:spPr>
          <a:xfrm>
            <a:off x="1908573" y="2788568"/>
            <a:ext cx="8050211" cy="3684693"/>
          </a:xfrm>
          <a:prstGeom prst="rect">
            <a:avLst/>
          </a:prstGeom>
          <a:ln>
            <a:solidFill>
              <a:schemeClr val="accent1">
                <a:shade val="50000"/>
              </a:schemeClr>
            </a:solidFill>
          </a:ln>
        </p:spPr>
        <p:txBody>
          <a:bodyPr lIns="130046" tIns="65023" rIns="130046" bIns="65023"/>
          <a:lstStyle/>
          <a:p>
            <a:pPr marL="584756" indent="-487672" eaLnBrk="0" hangingPunct="0">
              <a:spcBef>
                <a:spcPts val="996"/>
              </a:spcBef>
              <a:buSzPct val="95000"/>
              <a:buFont typeface="Wingdings" pitchFamily="2" charset="2"/>
              <a:buChar char="l"/>
              <a:defRPr/>
            </a:pPr>
            <a:endParaRPr lang="zh-CN" altLang="en-US" sz="2800" b="1" kern="0" dirty="0">
              <a:ea typeface="+mn-ea"/>
            </a:endParaRPr>
          </a:p>
        </p:txBody>
      </p:sp>
      <p:sp>
        <p:nvSpPr>
          <p:cNvPr id="44" name="AutoShape 33"/>
          <p:cNvSpPr>
            <a:spLocks noChangeArrowheads="1"/>
          </p:cNvSpPr>
          <p:nvPr/>
        </p:nvSpPr>
        <p:spPr bwMode="gray">
          <a:xfrm>
            <a:off x="7844899" y="49672"/>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45" name="Text Box 35"/>
          <p:cNvSpPr txBox="1">
            <a:spLocks noChangeArrowheads="1"/>
          </p:cNvSpPr>
          <p:nvPr/>
        </p:nvSpPr>
        <p:spPr bwMode="gray">
          <a:xfrm>
            <a:off x="8113276" y="10724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grpSp>
        <p:nvGrpSpPr>
          <p:cNvPr id="46" name="组合 4"/>
          <p:cNvGrpSpPr>
            <a:grpSpLocks/>
          </p:cNvGrpSpPr>
          <p:nvPr/>
        </p:nvGrpSpPr>
        <p:grpSpPr bwMode="auto">
          <a:xfrm>
            <a:off x="8903798" y="126435"/>
            <a:ext cx="4001663" cy="589281"/>
            <a:chOff x="288838" y="21598"/>
            <a:chExt cx="4351137" cy="590400"/>
          </a:xfrm>
        </p:grpSpPr>
        <p:sp>
          <p:nvSpPr>
            <p:cNvPr id="47" name="圆角矩形 46"/>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8" name="圆角矩形 4"/>
            <p:cNvSpPr/>
            <p:nvPr/>
          </p:nvSpPr>
          <p:spPr>
            <a:xfrm>
              <a:off x="418102" y="80412"/>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密码旁路分析研究背景</a:t>
              </a:r>
            </a:p>
          </p:txBody>
        </p:sp>
      </p:grpSp>
      <p:sp>
        <p:nvSpPr>
          <p:cNvPr id="2" name="矩形 1"/>
          <p:cNvSpPr/>
          <p:nvPr/>
        </p:nvSpPr>
        <p:spPr>
          <a:xfrm>
            <a:off x="14855328" y="2141681"/>
            <a:ext cx="10802409" cy="2054409"/>
          </a:xfrm>
          <a:prstGeom prst="rect">
            <a:avLst/>
          </a:prstGeom>
        </p:spPr>
        <p:txBody>
          <a:bodyPr wrap="square">
            <a:spAutoFit/>
          </a:bodyPr>
          <a:lstStyle/>
          <a:p>
            <a:pPr eaLnBrk="1" hangingPunct="1">
              <a:lnSpc>
                <a:spcPct val="125000"/>
              </a:lnSpc>
            </a:pPr>
            <a:r>
              <a:rPr lang="en-US" altLang="zh-CN" sz="3400" dirty="0">
                <a:solidFill>
                  <a:srgbClr val="FF0000"/>
                </a:solidFill>
                <a:ea typeface="黑体" pitchFamily="49" charset="-122"/>
              </a:rPr>
              <a:t>1</a:t>
            </a:r>
            <a:r>
              <a:rPr lang="zh-CN" altLang="en-US" sz="3400" dirty="0">
                <a:solidFill>
                  <a:srgbClr val="FF0000"/>
                </a:solidFill>
                <a:ea typeface="黑体" pitchFamily="49" charset="-122"/>
              </a:rPr>
              <a:t>、；</a:t>
            </a:r>
            <a:endParaRPr lang="en-US" altLang="zh-CN" sz="3400" dirty="0">
              <a:solidFill>
                <a:srgbClr val="FF0000"/>
              </a:solidFill>
              <a:ea typeface="黑体" pitchFamily="49" charset="-122"/>
            </a:endParaRPr>
          </a:p>
          <a:p>
            <a:pPr eaLnBrk="1" hangingPunct="1">
              <a:lnSpc>
                <a:spcPct val="125000"/>
              </a:lnSpc>
            </a:pPr>
            <a:r>
              <a:rPr lang="zh-CN" altLang="en-US" sz="3400" dirty="0">
                <a:solidFill>
                  <a:srgbClr val="FF0000"/>
                </a:solidFill>
                <a:ea typeface="黑体" pitchFamily="49" charset="-122"/>
              </a:rPr>
              <a:t> </a:t>
            </a:r>
            <a:r>
              <a:rPr lang="en-US" altLang="zh-CN" sz="3400" dirty="0">
                <a:solidFill>
                  <a:srgbClr val="FF0000"/>
                </a:solidFill>
                <a:ea typeface="黑体" pitchFamily="49" charset="-122"/>
              </a:rPr>
              <a:t>2</a:t>
            </a:r>
            <a:r>
              <a:rPr lang="zh-CN" altLang="en-US" sz="3400" dirty="0">
                <a:solidFill>
                  <a:srgbClr val="FF0000"/>
                </a:solidFill>
                <a:ea typeface="黑体" pitchFamily="49" charset="-122"/>
              </a:rPr>
              <a:t>、随着密码设计水平的提高，传统密码分析已经难以对密钥安全性构成现实威胁！</a:t>
            </a:r>
          </a:p>
        </p:txBody>
      </p:sp>
      <p:grpSp>
        <p:nvGrpSpPr>
          <p:cNvPr id="50" name="组合 49"/>
          <p:cNvGrpSpPr/>
          <p:nvPr/>
        </p:nvGrpSpPr>
        <p:grpSpPr>
          <a:xfrm>
            <a:off x="1014865" y="1759315"/>
            <a:ext cx="4089294" cy="764732"/>
            <a:chOff x="3105791" y="3532675"/>
            <a:chExt cx="4599727" cy="787806"/>
          </a:xfrm>
        </p:grpSpPr>
        <p:sp>
          <p:nvSpPr>
            <p:cNvPr id="60" name="圆角矩形 59"/>
            <p:cNvSpPr/>
            <p:nvPr/>
          </p:nvSpPr>
          <p:spPr>
            <a:xfrm>
              <a:off x="3105791" y="3532675"/>
              <a:ext cx="4599727" cy="787806"/>
            </a:xfrm>
            <a:prstGeom prst="roundRect">
              <a:avLst>
                <a:gd name="adj" fmla="val 10000"/>
              </a:avLst>
            </a:prstGeom>
            <a:gradFill rotWithShape="0">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5">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61" name="圆角矩形 4"/>
            <p:cNvSpPr/>
            <p:nvPr/>
          </p:nvSpPr>
          <p:spPr>
            <a:xfrm>
              <a:off x="3128865" y="3555749"/>
              <a:ext cx="4553579" cy="74165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2800" b="1" kern="1200" dirty="0">
                  <a:solidFill>
                    <a:srgbClr val="002060"/>
                  </a:solidFill>
                </a:rPr>
                <a:t>传统密码分析方法</a:t>
              </a:r>
            </a:p>
          </p:txBody>
        </p:sp>
      </p:grpSp>
      <p:sp>
        <p:nvSpPr>
          <p:cNvPr id="3" name="矩形 2"/>
          <p:cNvSpPr/>
          <p:nvPr/>
        </p:nvSpPr>
        <p:spPr>
          <a:xfrm>
            <a:off x="2688127" y="6831587"/>
            <a:ext cx="7382723" cy="615553"/>
          </a:xfrm>
          <a:prstGeom prst="rect">
            <a:avLst/>
          </a:prstGeom>
        </p:spPr>
        <p:txBody>
          <a:bodyPr wrap="square">
            <a:spAutoFit/>
          </a:bodyPr>
          <a:lstStyle/>
          <a:p>
            <a:r>
              <a:rPr lang="zh-CN" altLang="en-US" sz="3400" dirty="0">
                <a:solidFill>
                  <a:srgbClr val="FF0000"/>
                </a:solidFill>
                <a:ea typeface="黑体" pitchFamily="49" charset="-122"/>
              </a:rPr>
              <a:t>攻击者只能获取密码系统输入和输出</a:t>
            </a:r>
            <a:endParaRPr lang="zh-CN" altLang="en-US" dirty="0"/>
          </a:p>
        </p:txBody>
      </p:sp>
    </p:spTree>
    <p:extLst>
      <p:ext uri="{BB962C8B-B14F-4D97-AF65-F5344CB8AC3E}">
        <p14:creationId xmlns:p14="http://schemas.microsoft.com/office/powerpoint/2010/main" val="2959908302"/>
      </p:ext>
    </p:extLst>
  </p:cSld>
  <p:clrMapOvr>
    <a:masterClrMapping/>
  </p:clrMapOvr>
  <p:transition>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31" name="组合 4"/>
          <p:cNvGrpSpPr>
            <a:grpSpLocks/>
          </p:cNvGrpSpPr>
          <p:nvPr/>
        </p:nvGrpSpPr>
        <p:grpSpPr bwMode="auto">
          <a:xfrm>
            <a:off x="8494634" y="129028"/>
            <a:ext cx="4344470" cy="589281"/>
            <a:chOff x="288838" y="21598"/>
            <a:chExt cx="4278985" cy="590400"/>
          </a:xfrm>
        </p:grpSpPr>
        <p:sp>
          <p:nvSpPr>
            <p:cNvPr id="32" name="圆角矩形 3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pSp>
        <p:nvGrpSpPr>
          <p:cNvPr id="34" name="组合 33"/>
          <p:cNvGrpSpPr/>
          <p:nvPr/>
        </p:nvGrpSpPr>
        <p:grpSpPr>
          <a:xfrm>
            <a:off x="1821880" y="1235756"/>
            <a:ext cx="6349241" cy="457846"/>
            <a:chOff x="3868912" y="3356174"/>
            <a:chExt cx="4491037" cy="323850"/>
          </a:xfrm>
        </p:grpSpPr>
        <p:grpSp>
          <p:nvGrpSpPr>
            <p:cNvPr id="35" name="Group 50"/>
            <p:cNvGrpSpPr>
              <a:grpSpLocks/>
            </p:cNvGrpSpPr>
            <p:nvPr/>
          </p:nvGrpSpPr>
          <p:grpSpPr bwMode="auto">
            <a:xfrm rot="4976862" flipH="1">
              <a:off x="3862562" y="3362524"/>
              <a:ext cx="323850" cy="311150"/>
              <a:chOff x="1944" y="1111"/>
              <a:chExt cx="204" cy="196"/>
            </a:xfrm>
          </p:grpSpPr>
          <p:pic>
            <p:nvPicPr>
              <p:cNvPr id="37"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58" name="Group 53"/>
              <p:cNvGrpSpPr>
                <a:grpSpLocks/>
              </p:cNvGrpSpPr>
              <p:nvPr/>
            </p:nvGrpSpPr>
            <p:grpSpPr bwMode="auto">
              <a:xfrm rot="1297425" flipV="1">
                <a:off x="1971" y="1258"/>
                <a:ext cx="151" cy="37"/>
                <a:chOff x="2532" y="1051"/>
                <a:chExt cx="893" cy="246"/>
              </a:xfrm>
            </p:grpSpPr>
            <p:grpSp>
              <p:nvGrpSpPr>
                <p:cNvPr id="61" name="Group 54"/>
                <p:cNvGrpSpPr>
                  <a:grpSpLocks/>
                </p:cNvGrpSpPr>
                <p:nvPr/>
              </p:nvGrpSpPr>
              <p:grpSpPr bwMode="auto">
                <a:xfrm>
                  <a:off x="2532" y="1051"/>
                  <a:ext cx="743" cy="185"/>
                  <a:chOff x="1565" y="2568"/>
                  <a:chExt cx="1118" cy="279"/>
                </a:xfrm>
              </p:grpSpPr>
              <p:sp>
                <p:nvSpPr>
                  <p:cNvPr id="67"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2" name="Group 59"/>
                <p:cNvGrpSpPr>
                  <a:grpSpLocks/>
                </p:cNvGrpSpPr>
                <p:nvPr/>
              </p:nvGrpSpPr>
              <p:grpSpPr bwMode="auto">
                <a:xfrm rot="1353540">
                  <a:off x="2682" y="1111"/>
                  <a:ext cx="743" cy="186"/>
                  <a:chOff x="1565" y="2568"/>
                  <a:chExt cx="1118" cy="279"/>
                </a:xfrm>
              </p:grpSpPr>
              <p:sp>
                <p:nvSpPr>
                  <p:cNvPr id="63"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59"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 name="AutoShape 6"/>
          <p:cNvSpPr>
            <a:spLocks noChangeArrowheads="1"/>
          </p:cNvSpPr>
          <p:nvPr/>
        </p:nvSpPr>
        <p:spPr bwMode="gray">
          <a:xfrm>
            <a:off x="2372067" y="1132384"/>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电磁攻击原理与实例分析</a:t>
            </a:r>
            <a:endParaRPr lang="en-US" altLang="zh-CN" sz="2800" dirty="0">
              <a:solidFill>
                <a:srgbClr val="000000"/>
              </a:solidFill>
              <a:latin typeface="华文中宋" pitchFamily="2" charset="-122"/>
              <a:ea typeface="华文中宋" pitchFamily="2" charset="-122"/>
            </a:endParaRPr>
          </a:p>
        </p:txBody>
      </p:sp>
      <p:sp>
        <p:nvSpPr>
          <p:cNvPr id="72" name="内容占位符 2"/>
          <p:cNvSpPr txBox="1">
            <a:spLocks/>
          </p:cNvSpPr>
          <p:nvPr/>
        </p:nvSpPr>
        <p:spPr>
          <a:xfrm>
            <a:off x="1020484" y="1778288"/>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73" name="矩形 3"/>
          <p:cNvSpPr>
            <a:spLocks noChangeArrowheads="1"/>
          </p:cNvSpPr>
          <p:nvPr/>
        </p:nvSpPr>
        <p:spPr bwMode="auto">
          <a:xfrm>
            <a:off x="5620232" y="1897102"/>
            <a:ext cx="432048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AES</a:t>
            </a:r>
            <a:r>
              <a:rPr lang="zh-CN" altLang="en-US" kern="0" dirty="0">
                <a:solidFill>
                  <a:srgbClr val="3333FF"/>
                </a:solidFill>
                <a:latin typeface="华文中宋" pitchFamily="2" charset="-122"/>
                <a:ea typeface="华文中宋" pitchFamily="2" charset="-122"/>
              </a:rPr>
              <a:t>密码差分功耗攻击</a:t>
            </a:r>
            <a:endParaRPr lang="zh-CN" altLang="en-US" dirty="0">
              <a:latin typeface="华文中宋" pitchFamily="2" charset="-122"/>
              <a:ea typeface="华文中宋" pitchFamily="2" charset="-122"/>
            </a:endParaRPr>
          </a:p>
        </p:txBody>
      </p:sp>
      <p:sp>
        <p:nvSpPr>
          <p:cNvPr id="41" name="矩形 3"/>
          <p:cNvSpPr>
            <a:spLocks noChangeArrowheads="1"/>
          </p:cNvSpPr>
          <p:nvPr/>
        </p:nvSpPr>
        <p:spPr bwMode="auto">
          <a:xfrm>
            <a:off x="1265468" y="2770634"/>
            <a:ext cx="11357612"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zh-CN" altLang="en-US" kern="0" dirty="0">
                <a:solidFill>
                  <a:srgbClr val="3333FF"/>
                </a:solidFill>
                <a:latin typeface="华文中宋" pitchFamily="2" charset="-122"/>
                <a:ea typeface="华文中宋" pitchFamily="2" charset="-122"/>
              </a:rPr>
              <a:t>步骤</a:t>
            </a:r>
            <a:r>
              <a:rPr lang="en-US" altLang="zh-CN" kern="0" dirty="0">
                <a:solidFill>
                  <a:srgbClr val="3333FF"/>
                </a:solidFill>
                <a:latin typeface="华文中宋" pitchFamily="2" charset="-122"/>
                <a:ea typeface="华文中宋" pitchFamily="2" charset="-122"/>
              </a:rPr>
              <a:t>3</a:t>
            </a:r>
            <a:r>
              <a:rPr lang="zh-CN" altLang="en-US" kern="0" dirty="0">
                <a:solidFill>
                  <a:srgbClr val="3333FF"/>
                </a:solidFill>
                <a:latin typeface="华文中宋" pitchFamily="2" charset="-122"/>
                <a:ea typeface="华文中宋" pitchFamily="2" charset="-122"/>
              </a:rPr>
              <a:t>、攻击者计算某个密钥猜测</a:t>
            </a:r>
            <a:r>
              <a:rPr lang="en-US" altLang="zh-CN" kern="0" dirty="0">
                <a:solidFill>
                  <a:srgbClr val="3333FF"/>
                </a:solidFill>
                <a:latin typeface="华文中宋" pitchFamily="2" charset="-122"/>
                <a:ea typeface="华文中宋" pitchFamily="2" charset="-122"/>
              </a:rPr>
              <a:t>D</a:t>
            </a:r>
            <a:r>
              <a:rPr lang="zh-CN" altLang="en-US" kern="0" dirty="0">
                <a:solidFill>
                  <a:srgbClr val="3333FF"/>
                </a:solidFill>
                <a:latin typeface="华文中宋" pitchFamily="2" charset="-122"/>
                <a:ea typeface="华文中宋" pitchFamily="2" charset="-122"/>
              </a:rPr>
              <a:t>值两堆的功耗曲线均值差</a:t>
            </a:r>
            <a:endParaRPr lang="zh-CN" altLang="en-US" dirty="0">
              <a:latin typeface="华文中宋" pitchFamily="2" charset="-122"/>
              <a:ea typeface="华文中宋" pitchFamily="2" charset="-122"/>
            </a:endParaRPr>
          </a:p>
        </p:txBody>
      </p:sp>
      <p:sp>
        <p:nvSpPr>
          <p:cNvPr id="42" name="矩形 41"/>
          <p:cNvSpPr/>
          <p:nvPr/>
        </p:nvSpPr>
        <p:spPr>
          <a:xfrm>
            <a:off x="5712428" y="8776845"/>
            <a:ext cx="2518638" cy="492443"/>
          </a:xfrm>
          <a:prstGeom prst="rect">
            <a:avLst/>
          </a:prstGeom>
        </p:spPr>
        <p:txBody>
          <a:bodyPr wrap="none">
            <a:spAutoFit/>
          </a:bodyPr>
          <a:lstStyle/>
          <a:p>
            <a:r>
              <a:rPr lang="zh-CN" altLang="en-US" kern="0" dirty="0">
                <a:solidFill>
                  <a:srgbClr val="3333FF"/>
                </a:solidFill>
                <a:latin typeface="华文中宋" pitchFamily="2" charset="-122"/>
                <a:ea typeface="华文中宋" pitchFamily="2" charset="-122"/>
              </a:rPr>
              <a:t>功耗曲线均值差</a:t>
            </a:r>
            <a:endParaRPr lang="zh-CN" altLang="en-US" dirty="0"/>
          </a:p>
        </p:txBody>
      </p:sp>
      <p:pic>
        <p:nvPicPr>
          <p:cNvPr id="1996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0455" y="4378399"/>
            <a:ext cx="6638925"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矩形 38"/>
          <p:cNvSpPr/>
          <p:nvPr/>
        </p:nvSpPr>
        <p:spPr>
          <a:xfrm>
            <a:off x="2323860" y="3472608"/>
            <a:ext cx="9881388" cy="892552"/>
          </a:xfrm>
          <a:prstGeom prst="rect">
            <a:avLst/>
          </a:prstGeom>
        </p:spPr>
        <p:txBody>
          <a:bodyPr wrap="square">
            <a:spAutoFit/>
          </a:bodyPr>
          <a:lstStyle/>
          <a:p>
            <a:r>
              <a:rPr lang="en-US" altLang="zh-CN" kern="0" dirty="0">
                <a:solidFill>
                  <a:srgbClr val="FF0000"/>
                </a:solidFill>
                <a:latin typeface="华文中宋" pitchFamily="2" charset="-122"/>
                <a:ea typeface="华文中宋" pitchFamily="2" charset="-122"/>
              </a:rPr>
              <a:t>   k</a:t>
            </a:r>
            <a:r>
              <a:rPr lang="zh-CN" altLang="en-US" kern="0" dirty="0">
                <a:solidFill>
                  <a:srgbClr val="FF0000"/>
                </a:solidFill>
                <a:latin typeface="华文中宋" pitchFamily="2" charset="-122"/>
                <a:ea typeface="华文中宋" pitchFamily="2" charset="-122"/>
              </a:rPr>
              <a:t>猜测正确，根据</a:t>
            </a:r>
            <a:r>
              <a:rPr lang="en-US" altLang="zh-CN" kern="0" dirty="0">
                <a:solidFill>
                  <a:srgbClr val="FF0000"/>
                </a:solidFill>
                <a:latin typeface="华文中宋" pitchFamily="2" charset="-122"/>
                <a:ea typeface="华文中宋" pitchFamily="2" charset="-122"/>
              </a:rPr>
              <a:t>D</a:t>
            </a:r>
            <a:r>
              <a:rPr lang="zh-CN" altLang="en-US" kern="0" dirty="0">
                <a:solidFill>
                  <a:srgbClr val="FF0000"/>
                </a:solidFill>
                <a:latin typeface="华文中宋" pitchFamily="2" charset="-122"/>
                <a:ea typeface="华文中宋" pitchFamily="2" charset="-122"/>
              </a:rPr>
              <a:t>划分功耗曲线</a:t>
            </a:r>
            <a:r>
              <a:rPr lang="en-US" altLang="zh-CN" kern="0" dirty="0">
                <a:solidFill>
                  <a:srgbClr val="FF0000"/>
                </a:solidFill>
                <a:latin typeface="华文中宋" pitchFamily="2" charset="-122"/>
                <a:ea typeface="华文中宋" pitchFamily="2" charset="-122"/>
              </a:rPr>
              <a:t>0</a:t>
            </a:r>
            <a:r>
              <a:rPr lang="zh-CN" altLang="en-US" kern="0" dirty="0">
                <a:solidFill>
                  <a:srgbClr val="FF0000"/>
                </a:solidFill>
                <a:latin typeface="华文中宋" pitchFamily="2" charset="-122"/>
                <a:ea typeface="华文中宋" pitchFamily="2" charset="-122"/>
              </a:rPr>
              <a:t>和</a:t>
            </a:r>
            <a:r>
              <a:rPr lang="en-US" altLang="zh-CN" kern="0" dirty="0">
                <a:solidFill>
                  <a:srgbClr val="FF0000"/>
                </a:solidFill>
                <a:latin typeface="华文中宋" pitchFamily="2" charset="-122"/>
                <a:ea typeface="华文中宋" pitchFamily="2" charset="-122"/>
              </a:rPr>
              <a:t>1</a:t>
            </a:r>
            <a:r>
              <a:rPr lang="zh-CN" altLang="en-US" kern="0" dirty="0">
                <a:solidFill>
                  <a:srgbClr val="FF0000"/>
                </a:solidFill>
                <a:latin typeface="华文中宋" pitchFamily="2" charset="-122"/>
                <a:ea typeface="华文中宋" pitchFamily="2" charset="-122"/>
              </a:rPr>
              <a:t>分别划分到对应的堆，二者均值差接近于</a:t>
            </a:r>
            <a:r>
              <a:rPr lang="en-US" altLang="zh-CN" kern="0" dirty="0">
                <a:solidFill>
                  <a:srgbClr val="FF0000"/>
                </a:solidFill>
                <a:latin typeface="华文中宋" pitchFamily="2" charset="-122"/>
                <a:ea typeface="华文中宋" pitchFamily="2" charset="-122"/>
              </a:rPr>
              <a:t>0</a:t>
            </a:r>
            <a:r>
              <a:rPr lang="zh-CN" altLang="en-US" kern="0" dirty="0">
                <a:solidFill>
                  <a:srgbClr val="FF0000"/>
                </a:solidFill>
                <a:latin typeface="华文中宋" pitchFamily="2" charset="-122"/>
                <a:ea typeface="华文中宋" pitchFamily="2" charset="-122"/>
              </a:rPr>
              <a:t>和</a:t>
            </a:r>
            <a:r>
              <a:rPr lang="en-US" altLang="zh-CN" kern="0" dirty="0">
                <a:solidFill>
                  <a:srgbClr val="FF0000"/>
                </a:solidFill>
                <a:latin typeface="华文中宋" pitchFamily="2" charset="-122"/>
                <a:ea typeface="华文中宋" pitchFamily="2" charset="-122"/>
              </a:rPr>
              <a:t>1</a:t>
            </a:r>
            <a:r>
              <a:rPr lang="zh-CN" altLang="en-US" kern="0" dirty="0">
                <a:solidFill>
                  <a:srgbClr val="FF0000"/>
                </a:solidFill>
                <a:latin typeface="华文中宋" pitchFamily="2" charset="-122"/>
                <a:ea typeface="华文中宋" pitchFamily="2" charset="-122"/>
              </a:rPr>
              <a:t>的功耗，不为</a:t>
            </a:r>
            <a:r>
              <a:rPr lang="en-US" altLang="zh-CN" kern="0" dirty="0">
                <a:solidFill>
                  <a:srgbClr val="FF0000"/>
                </a:solidFill>
                <a:latin typeface="华文中宋" pitchFamily="2" charset="-122"/>
                <a:ea typeface="华文中宋" pitchFamily="2" charset="-122"/>
              </a:rPr>
              <a:t>0</a:t>
            </a:r>
            <a:endParaRPr lang="zh-CN" altLang="en-US" dirty="0">
              <a:solidFill>
                <a:srgbClr val="FF0000"/>
              </a:solidFill>
            </a:endParaRPr>
          </a:p>
        </p:txBody>
      </p:sp>
    </p:spTree>
    <p:extLst>
      <p:ext uri="{BB962C8B-B14F-4D97-AF65-F5344CB8AC3E}">
        <p14:creationId xmlns:p14="http://schemas.microsoft.com/office/powerpoint/2010/main" val="349743896"/>
      </p:ext>
    </p:extLst>
  </p:cSld>
  <p:clrMapOvr>
    <a:masterClrMapping/>
  </p:clrMapOvr>
  <p:transition>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61" name="Text Box 9"/>
          <p:cNvSpPr txBox="1">
            <a:spLocks noChangeArrowheads="1"/>
          </p:cNvSpPr>
          <p:nvPr/>
        </p:nvSpPr>
        <p:spPr bwMode="auto">
          <a:xfrm>
            <a:off x="2817707" y="4215026"/>
            <a:ext cx="2492587" cy="53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p>
            <a:r>
              <a:rPr lang="zh-CN" altLang="en-US" b="1">
                <a:solidFill>
                  <a:schemeClr val="folHlink"/>
                </a:solidFill>
              </a:rPr>
              <a:t>模板构建阶段</a:t>
            </a:r>
          </a:p>
        </p:txBody>
      </p:sp>
      <p:sp>
        <p:nvSpPr>
          <p:cNvPr id="253962" name="Text Box 10"/>
          <p:cNvSpPr txBox="1">
            <a:spLocks noChangeArrowheads="1"/>
          </p:cNvSpPr>
          <p:nvPr/>
        </p:nvSpPr>
        <p:spPr bwMode="auto">
          <a:xfrm>
            <a:off x="8561493" y="4215026"/>
            <a:ext cx="2600960" cy="53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p>
            <a:r>
              <a:rPr lang="zh-CN" altLang="en-US" b="1">
                <a:solidFill>
                  <a:schemeClr val="folHlink"/>
                </a:solidFill>
              </a:rPr>
              <a:t>模板匹配阶段</a:t>
            </a:r>
          </a:p>
        </p:txBody>
      </p:sp>
      <p:sp>
        <p:nvSpPr>
          <p:cNvPr id="253965" name="Text Box 13"/>
          <p:cNvSpPr txBox="1">
            <a:spLocks noChangeArrowheads="1"/>
          </p:cNvSpPr>
          <p:nvPr/>
        </p:nvSpPr>
        <p:spPr bwMode="auto">
          <a:xfrm>
            <a:off x="1720426" y="6012217"/>
            <a:ext cx="1378322" cy="53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0046" tIns="65023" rIns="130046" bIns="65023">
            <a:spAutoFit/>
          </a:bodyPr>
          <a:lstStyle/>
          <a:p>
            <a:r>
              <a:rPr lang="en-US" altLang="zh-CN" b="1" dirty="0">
                <a:solidFill>
                  <a:schemeClr val="folHlink"/>
                </a:solidFill>
              </a:rPr>
              <a:t>000000</a:t>
            </a:r>
          </a:p>
        </p:txBody>
      </p:sp>
      <p:sp>
        <p:nvSpPr>
          <p:cNvPr id="253966" name="Text Box 14"/>
          <p:cNvSpPr txBox="1">
            <a:spLocks noChangeArrowheads="1"/>
          </p:cNvSpPr>
          <p:nvPr/>
        </p:nvSpPr>
        <p:spPr bwMode="auto">
          <a:xfrm>
            <a:off x="1720426" y="6445711"/>
            <a:ext cx="1378322" cy="53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0046" tIns="65023" rIns="130046" bIns="65023">
            <a:spAutoFit/>
          </a:bodyPr>
          <a:lstStyle/>
          <a:p>
            <a:r>
              <a:rPr lang="en-US" altLang="zh-CN" b="1">
                <a:solidFill>
                  <a:schemeClr val="folHlink"/>
                </a:solidFill>
              </a:rPr>
              <a:t>000001</a:t>
            </a:r>
          </a:p>
        </p:txBody>
      </p:sp>
      <p:sp>
        <p:nvSpPr>
          <p:cNvPr id="253967" name="Text Box 15"/>
          <p:cNvSpPr txBox="1">
            <a:spLocks noChangeArrowheads="1"/>
          </p:cNvSpPr>
          <p:nvPr/>
        </p:nvSpPr>
        <p:spPr bwMode="auto">
          <a:xfrm>
            <a:off x="1720426" y="6987577"/>
            <a:ext cx="1378322" cy="53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0046" tIns="65023" rIns="130046" bIns="65023">
            <a:spAutoFit/>
          </a:bodyPr>
          <a:lstStyle/>
          <a:p>
            <a:r>
              <a:rPr lang="en-US" altLang="zh-CN" b="1">
                <a:solidFill>
                  <a:schemeClr val="folHlink"/>
                </a:solidFill>
              </a:rPr>
              <a:t>000010</a:t>
            </a:r>
          </a:p>
        </p:txBody>
      </p:sp>
      <p:sp>
        <p:nvSpPr>
          <p:cNvPr id="253968" name="Text Box 16"/>
          <p:cNvSpPr txBox="1">
            <a:spLocks noChangeArrowheads="1"/>
          </p:cNvSpPr>
          <p:nvPr/>
        </p:nvSpPr>
        <p:spPr bwMode="auto">
          <a:xfrm>
            <a:off x="1720426" y="8091630"/>
            <a:ext cx="1286310" cy="53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0046" tIns="65023" rIns="130046" bIns="65023">
            <a:spAutoFit/>
          </a:bodyPr>
          <a:lstStyle/>
          <a:p>
            <a:r>
              <a:rPr lang="en-US" altLang="zh-CN" b="1">
                <a:solidFill>
                  <a:schemeClr val="folHlink"/>
                </a:solidFill>
              </a:rPr>
              <a:t>111111</a:t>
            </a:r>
          </a:p>
        </p:txBody>
      </p:sp>
      <p:sp>
        <p:nvSpPr>
          <p:cNvPr id="253969" name="Text Box 17"/>
          <p:cNvSpPr txBox="1">
            <a:spLocks noChangeArrowheads="1"/>
          </p:cNvSpPr>
          <p:nvPr/>
        </p:nvSpPr>
        <p:spPr bwMode="auto">
          <a:xfrm>
            <a:off x="1824140" y="7529443"/>
            <a:ext cx="785852" cy="65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130046" tIns="65023" rIns="130046" bIns="65023">
            <a:spAutoFit/>
          </a:bodyPr>
          <a:lstStyle/>
          <a:p>
            <a:pPr>
              <a:spcBef>
                <a:spcPct val="50000"/>
              </a:spcBef>
            </a:pPr>
            <a:r>
              <a:rPr lang="en-US" altLang="zh-CN" sz="3400" b="1">
                <a:solidFill>
                  <a:schemeClr val="folHlink"/>
                </a:solidFill>
                <a:latin typeface="Arial"/>
              </a:rPr>
              <a:t>…</a:t>
            </a:r>
            <a:endParaRPr lang="en-US" altLang="zh-CN" sz="3400" b="1">
              <a:solidFill>
                <a:schemeClr val="folHlink"/>
              </a:solidFill>
            </a:endParaRPr>
          </a:p>
        </p:txBody>
      </p:sp>
      <p:sp>
        <p:nvSpPr>
          <p:cNvPr id="253974" name="Line 22"/>
          <p:cNvSpPr>
            <a:spLocks noChangeShapeType="1"/>
          </p:cNvSpPr>
          <p:nvPr/>
        </p:nvSpPr>
        <p:spPr bwMode="auto">
          <a:xfrm flipV="1">
            <a:off x="3129280" y="6337336"/>
            <a:ext cx="151722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lstStyle/>
          <a:p>
            <a:endParaRPr lang="zh-CN" altLang="en-US"/>
          </a:p>
        </p:txBody>
      </p:sp>
      <p:sp>
        <p:nvSpPr>
          <p:cNvPr id="253975" name="Line 23"/>
          <p:cNvSpPr>
            <a:spLocks noChangeShapeType="1"/>
          </p:cNvSpPr>
          <p:nvPr/>
        </p:nvSpPr>
        <p:spPr bwMode="auto">
          <a:xfrm>
            <a:off x="3129280" y="6879203"/>
            <a:ext cx="151722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lstStyle/>
          <a:p>
            <a:endParaRPr lang="zh-CN" altLang="en-US"/>
          </a:p>
        </p:txBody>
      </p:sp>
      <p:sp>
        <p:nvSpPr>
          <p:cNvPr id="253976" name="Line 24"/>
          <p:cNvSpPr>
            <a:spLocks noChangeShapeType="1"/>
          </p:cNvSpPr>
          <p:nvPr/>
        </p:nvSpPr>
        <p:spPr bwMode="auto">
          <a:xfrm>
            <a:off x="3129280" y="7312696"/>
            <a:ext cx="151722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lstStyle/>
          <a:p>
            <a:endParaRPr lang="zh-CN" altLang="en-US"/>
          </a:p>
        </p:txBody>
      </p:sp>
      <p:sp>
        <p:nvSpPr>
          <p:cNvPr id="253977" name="Line 25"/>
          <p:cNvSpPr>
            <a:spLocks noChangeShapeType="1"/>
          </p:cNvSpPr>
          <p:nvPr/>
        </p:nvSpPr>
        <p:spPr bwMode="auto">
          <a:xfrm flipV="1">
            <a:off x="3129280" y="8396430"/>
            <a:ext cx="151722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lstStyle/>
          <a:p>
            <a:endParaRPr lang="zh-CN" altLang="en-US"/>
          </a:p>
        </p:txBody>
      </p:sp>
      <p:sp>
        <p:nvSpPr>
          <p:cNvPr id="253978" name="Text Box 26"/>
          <p:cNvSpPr txBox="1">
            <a:spLocks noChangeArrowheads="1"/>
          </p:cNvSpPr>
          <p:nvPr/>
        </p:nvSpPr>
        <p:spPr bwMode="auto">
          <a:xfrm>
            <a:off x="4966966" y="7529443"/>
            <a:ext cx="785852" cy="65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130046" tIns="65023" rIns="130046" bIns="65023">
            <a:spAutoFit/>
          </a:bodyPr>
          <a:lstStyle/>
          <a:p>
            <a:pPr>
              <a:spcBef>
                <a:spcPct val="50000"/>
              </a:spcBef>
            </a:pPr>
            <a:r>
              <a:rPr lang="en-US" altLang="zh-CN" sz="3400" b="1">
                <a:solidFill>
                  <a:schemeClr val="folHlink"/>
                </a:solidFill>
                <a:latin typeface="Arial"/>
              </a:rPr>
              <a:t>…</a:t>
            </a:r>
            <a:endParaRPr lang="en-US" altLang="zh-CN" sz="3400" b="1">
              <a:solidFill>
                <a:schemeClr val="folHlink"/>
              </a:solidFill>
            </a:endParaRPr>
          </a:p>
        </p:txBody>
      </p:sp>
      <p:sp>
        <p:nvSpPr>
          <p:cNvPr id="253979" name="Text Box 27"/>
          <p:cNvSpPr txBox="1">
            <a:spLocks noChangeArrowheads="1"/>
          </p:cNvSpPr>
          <p:nvPr/>
        </p:nvSpPr>
        <p:spPr bwMode="auto">
          <a:xfrm>
            <a:off x="10643165" y="6770831"/>
            <a:ext cx="1599536" cy="53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0046" tIns="65023" rIns="130046" bIns="65023">
            <a:spAutoFit/>
          </a:bodyPr>
          <a:lstStyle/>
          <a:p>
            <a:r>
              <a:rPr lang="en-US" altLang="zh-CN" b="1">
                <a:solidFill>
                  <a:schemeClr val="folHlink"/>
                </a:solidFill>
              </a:rPr>
              <a:t>XXXXXX</a:t>
            </a:r>
          </a:p>
        </p:txBody>
      </p:sp>
      <p:sp>
        <p:nvSpPr>
          <p:cNvPr id="253981" name="Line 29"/>
          <p:cNvSpPr>
            <a:spLocks noChangeShapeType="1"/>
          </p:cNvSpPr>
          <p:nvPr/>
        </p:nvSpPr>
        <p:spPr bwMode="auto">
          <a:xfrm flipH="1">
            <a:off x="9523307" y="6987576"/>
            <a:ext cx="108373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lstStyle/>
          <a:p>
            <a:endParaRPr lang="zh-CN" altLang="en-US"/>
          </a:p>
        </p:txBody>
      </p:sp>
      <p:sp>
        <p:nvSpPr>
          <p:cNvPr id="253982" name="Line 30"/>
          <p:cNvSpPr>
            <a:spLocks noChangeShapeType="1"/>
          </p:cNvSpPr>
          <p:nvPr/>
        </p:nvSpPr>
        <p:spPr bwMode="auto">
          <a:xfrm flipH="1" flipV="1">
            <a:off x="6163733" y="6337336"/>
            <a:ext cx="1842347" cy="541867"/>
          </a:xfrm>
          <a:prstGeom prst="line">
            <a:avLst/>
          </a:prstGeom>
          <a:noFill/>
          <a:ln w="9525">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lstStyle/>
          <a:p>
            <a:endParaRPr lang="zh-CN" altLang="en-US"/>
          </a:p>
        </p:txBody>
      </p:sp>
      <p:sp>
        <p:nvSpPr>
          <p:cNvPr id="253983" name="Line 31"/>
          <p:cNvSpPr>
            <a:spLocks noChangeShapeType="1"/>
          </p:cNvSpPr>
          <p:nvPr/>
        </p:nvSpPr>
        <p:spPr bwMode="auto">
          <a:xfrm flipH="1" flipV="1">
            <a:off x="6163733" y="6879203"/>
            <a:ext cx="1842347" cy="108373"/>
          </a:xfrm>
          <a:prstGeom prst="line">
            <a:avLst/>
          </a:prstGeom>
          <a:noFill/>
          <a:ln w="9525">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lstStyle/>
          <a:p>
            <a:endParaRPr lang="zh-CN" altLang="en-US"/>
          </a:p>
        </p:txBody>
      </p:sp>
      <p:sp>
        <p:nvSpPr>
          <p:cNvPr id="253984" name="Line 32"/>
          <p:cNvSpPr>
            <a:spLocks noChangeShapeType="1"/>
          </p:cNvSpPr>
          <p:nvPr/>
        </p:nvSpPr>
        <p:spPr bwMode="auto">
          <a:xfrm flipH="1">
            <a:off x="6163733" y="7095950"/>
            <a:ext cx="1842347" cy="325120"/>
          </a:xfrm>
          <a:prstGeom prst="line">
            <a:avLst/>
          </a:prstGeom>
          <a:noFill/>
          <a:ln w="9525">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lstStyle/>
          <a:p>
            <a:endParaRPr lang="zh-CN" altLang="en-US"/>
          </a:p>
        </p:txBody>
      </p:sp>
      <p:sp>
        <p:nvSpPr>
          <p:cNvPr id="253985" name="Line 33"/>
          <p:cNvSpPr>
            <a:spLocks noChangeShapeType="1"/>
          </p:cNvSpPr>
          <p:nvPr/>
        </p:nvSpPr>
        <p:spPr bwMode="auto">
          <a:xfrm flipH="1">
            <a:off x="6163733" y="7204323"/>
            <a:ext cx="1842347" cy="1083733"/>
          </a:xfrm>
          <a:prstGeom prst="line">
            <a:avLst/>
          </a:prstGeom>
          <a:noFill/>
          <a:ln w="9525">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lstStyle/>
          <a:p>
            <a:endParaRPr lang="zh-CN" altLang="en-US"/>
          </a:p>
        </p:txBody>
      </p:sp>
      <p:sp>
        <p:nvSpPr>
          <p:cNvPr id="253986" name="Text Box 34"/>
          <p:cNvSpPr txBox="1">
            <a:spLocks noChangeArrowheads="1"/>
          </p:cNvSpPr>
          <p:nvPr/>
        </p:nvSpPr>
        <p:spPr bwMode="auto">
          <a:xfrm>
            <a:off x="6705601" y="6682777"/>
            <a:ext cx="645724" cy="1171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0046" tIns="65023" rIns="130046" bIns="65023">
            <a:spAutoFit/>
          </a:bodyPr>
          <a:lstStyle/>
          <a:p>
            <a:r>
              <a:rPr lang="en-US" altLang="zh-CN" sz="6800">
                <a:solidFill>
                  <a:srgbClr val="FF0000"/>
                </a:solidFill>
                <a:latin typeface="Times New Roman" pitchFamily="18" charset="0"/>
              </a:rPr>
              <a:t>?</a:t>
            </a:r>
          </a:p>
        </p:txBody>
      </p:sp>
      <p:sp>
        <p:nvSpPr>
          <p:cNvPr id="253989" name="Text Box 37"/>
          <p:cNvSpPr txBox="1">
            <a:spLocks noChangeArrowheads="1"/>
          </p:cNvSpPr>
          <p:nvPr/>
        </p:nvSpPr>
        <p:spPr bwMode="auto">
          <a:xfrm>
            <a:off x="7072370" y="8396430"/>
            <a:ext cx="5423629" cy="53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0046" tIns="65023" rIns="130046" bIns="65023">
            <a:spAutoFit/>
          </a:bodyPr>
          <a:lstStyle/>
          <a:p>
            <a:r>
              <a:rPr lang="zh-CN" altLang="en-US" b="1" dirty="0">
                <a:solidFill>
                  <a:schemeClr val="folHlink"/>
                </a:solidFill>
              </a:rPr>
              <a:t>只需要</a:t>
            </a:r>
            <a:r>
              <a:rPr lang="en-US" altLang="zh-CN" b="1" dirty="0">
                <a:solidFill>
                  <a:srgbClr val="FF0000"/>
                </a:solidFill>
              </a:rPr>
              <a:t>1</a:t>
            </a:r>
            <a:r>
              <a:rPr lang="zh-CN" altLang="en-US" b="1" dirty="0">
                <a:solidFill>
                  <a:schemeClr val="folHlink"/>
                </a:solidFill>
              </a:rPr>
              <a:t>条旁路轨迹即可恢复密钥</a:t>
            </a:r>
          </a:p>
        </p:txBody>
      </p:sp>
      <p:sp>
        <p:nvSpPr>
          <p:cNvPr id="253990" name="Text Box 38"/>
          <p:cNvSpPr txBox="1">
            <a:spLocks noChangeArrowheads="1"/>
          </p:cNvSpPr>
          <p:nvPr/>
        </p:nvSpPr>
        <p:spPr bwMode="auto">
          <a:xfrm>
            <a:off x="4226560" y="5082013"/>
            <a:ext cx="1625600" cy="53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spAutoFit/>
          </a:bodyPr>
          <a:lstStyle/>
          <a:p>
            <a:r>
              <a:rPr lang="zh-CN" altLang="en-US" b="1">
                <a:solidFill>
                  <a:schemeClr val="folHlink"/>
                </a:solidFill>
              </a:rPr>
              <a:t>可控芯片</a:t>
            </a:r>
          </a:p>
        </p:txBody>
      </p:sp>
      <p:sp>
        <p:nvSpPr>
          <p:cNvPr id="253991" name="Text Box 39"/>
          <p:cNvSpPr txBox="1">
            <a:spLocks noChangeArrowheads="1"/>
          </p:cNvSpPr>
          <p:nvPr/>
        </p:nvSpPr>
        <p:spPr bwMode="auto">
          <a:xfrm>
            <a:off x="10078720" y="5082013"/>
            <a:ext cx="1937771" cy="53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0046" tIns="65023" rIns="130046" bIns="65023">
            <a:spAutoFit/>
          </a:bodyPr>
          <a:lstStyle/>
          <a:p>
            <a:r>
              <a:rPr lang="zh-CN" altLang="en-US" b="1">
                <a:solidFill>
                  <a:schemeClr val="folHlink"/>
                </a:solidFill>
              </a:rPr>
              <a:t>被攻击芯片</a:t>
            </a:r>
          </a:p>
        </p:txBody>
      </p:sp>
      <p:grpSp>
        <p:nvGrpSpPr>
          <p:cNvPr id="254014" name="Group 62"/>
          <p:cNvGrpSpPr>
            <a:grpSpLocks/>
          </p:cNvGrpSpPr>
          <p:nvPr/>
        </p:nvGrpSpPr>
        <p:grpSpPr bwMode="auto">
          <a:xfrm>
            <a:off x="3034453" y="4756892"/>
            <a:ext cx="1192107" cy="866987"/>
            <a:chOff x="1344" y="1728"/>
            <a:chExt cx="703" cy="637"/>
          </a:xfrm>
        </p:grpSpPr>
        <p:sp>
          <p:nvSpPr>
            <p:cNvPr id="253993" name="AutoShape 41"/>
            <p:cNvSpPr>
              <a:spLocks noChangeArrowheads="1"/>
            </p:cNvSpPr>
            <p:nvPr/>
          </p:nvSpPr>
          <p:spPr bwMode="auto">
            <a:xfrm>
              <a:off x="1344" y="1728"/>
              <a:ext cx="703" cy="637"/>
            </a:xfrm>
            <a:prstGeom prst="roundRect">
              <a:avLst>
                <a:gd name="adj" fmla="val 16667"/>
              </a:avLst>
            </a:prstGeom>
            <a:solidFill>
              <a:srgbClr val="FF99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ja-JP" sz="2800" b="1">
                <a:ea typeface="MS PGothic" pitchFamily="34" charset="-128"/>
              </a:endParaRPr>
            </a:p>
          </p:txBody>
        </p:sp>
        <p:sp>
          <p:nvSpPr>
            <p:cNvPr id="253994" name="Line 42"/>
            <p:cNvSpPr>
              <a:spLocks noChangeShapeType="1"/>
            </p:cNvSpPr>
            <p:nvPr/>
          </p:nvSpPr>
          <p:spPr bwMode="auto">
            <a:xfrm>
              <a:off x="1533" y="1728"/>
              <a:ext cx="1" cy="6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3995" name="Line 43"/>
            <p:cNvSpPr>
              <a:spLocks noChangeShapeType="1"/>
            </p:cNvSpPr>
            <p:nvPr/>
          </p:nvSpPr>
          <p:spPr bwMode="auto">
            <a:xfrm>
              <a:off x="1344" y="1902"/>
              <a:ext cx="18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3996" name="Line 44"/>
            <p:cNvSpPr>
              <a:spLocks noChangeShapeType="1"/>
            </p:cNvSpPr>
            <p:nvPr/>
          </p:nvSpPr>
          <p:spPr bwMode="auto">
            <a:xfrm>
              <a:off x="1344" y="2191"/>
              <a:ext cx="18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3997" name="Line 45"/>
            <p:cNvSpPr>
              <a:spLocks noChangeShapeType="1"/>
            </p:cNvSpPr>
            <p:nvPr/>
          </p:nvSpPr>
          <p:spPr bwMode="auto">
            <a:xfrm>
              <a:off x="1344" y="2046"/>
              <a:ext cx="189"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3998" name="Line 46"/>
            <p:cNvSpPr>
              <a:spLocks noChangeShapeType="1"/>
            </p:cNvSpPr>
            <p:nvPr/>
          </p:nvSpPr>
          <p:spPr bwMode="auto">
            <a:xfrm>
              <a:off x="1858" y="1902"/>
              <a:ext cx="0" cy="4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3999" name="Line 47"/>
            <p:cNvSpPr>
              <a:spLocks noChangeShapeType="1"/>
            </p:cNvSpPr>
            <p:nvPr/>
          </p:nvSpPr>
          <p:spPr bwMode="auto">
            <a:xfrm>
              <a:off x="1858" y="1906"/>
              <a:ext cx="18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4000" name="Line 48"/>
            <p:cNvSpPr>
              <a:spLocks noChangeShapeType="1"/>
            </p:cNvSpPr>
            <p:nvPr/>
          </p:nvSpPr>
          <p:spPr bwMode="auto">
            <a:xfrm>
              <a:off x="1858" y="2191"/>
              <a:ext cx="18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4001" name="Line 49"/>
            <p:cNvSpPr>
              <a:spLocks noChangeShapeType="1"/>
            </p:cNvSpPr>
            <p:nvPr/>
          </p:nvSpPr>
          <p:spPr bwMode="auto">
            <a:xfrm>
              <a:off x="1858" y="2046"/>
              <a:ext cx="189"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54003" name="Group 51"/>
          <p:cNvGrpSpPr>
            <a:grpSpLocks/>
          </p:cNvGrpSpPr>
          <p:nvPr/>
        </p:nvGrpSpPr>
        <p:grpSpPr bwMode="auto">
          <a:xfrm>
            <a:off x="8886613" y="4756892"/>
            <a:ext cx="1192107" cy="866987"/>
            <a:chOff x="3247" y="1255"/>
            <a:chExt cx="1536" cy="1303"/>
          </a:xfrm>
        </p:grpSpPr>
        <p:sp>
          <p:nvSpPr>
            <p:cNvPr id="254004" name="AutoShape 52"/>
            <p:cNvSpPr>
              <a:spLocks noChangeArrowheads="1"/>
            </p:cNvSpPr>
            <p:nvPr/>
          </p:nvSpPr>
          <p:spPr bwMode="auto">
            <a:xfrm>
              <a:off x="3247" y="1255"/>
              <a:ext cx="1536" cy="1300"/>
            </a:xfrm>
            <a:prstGeom prst="roundRect">
              <a:avLst>
                <a:gd name="adj" fmla="val 16667"/>
              </a:avLst>
            </a:prstGeom>
            <a:solidFill>
              <a:srgbClr val="FF99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ja-JP" sz="2800" b="1">
                <a:ea typeface="MS PGothic" pitchFamily="34" charset="-128"/>
              </a:endParaRPr>
            </a:p>
          </p:txBody>
        </p:sp>
        <p:sp>
          <p:nvSpPr>
            <p:cNvPr id="254005" name="Line 53"/>
            <p:cNvSpPr>
              <a:spLocks noChangeShapeType="1"/>
            </p:cNvSpPr>
            <p:nvPr/>
          </p:nvSpPr>
          <p:spPr bwMode="auto">
            <a:xfrm>
              <a:off x="3661" y="1255"/>
              <a:ext cx="1" cy="13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4006" name="Line 54"/>
            <p:cNvSpPr>
              <a:spLocks noChangeShapeType="1"/>
            </p:cNvSpPr>
            <p:nvPr/>
          </p:nvSpPr>
          <p:spPr bwMode="auto">
            <a:xfrm>
              <a:off x="3247" y="1610"/>
              <a:ext cx="414"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4007" name="Line 55"/>
            <p:cNvSpPr>
              <a:spLocks noChangeShapeType="1"/>
            </p:cNvSpPr>
            <p:nvPr/>
          </p:nvSpPr>
          <p:spPr bwMode="auto">
            <a:xfrm>
              <a:off x="3247" y="2200"/>
              <a:ext cx="414"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4008" name="Line 56"/>
            <p:cNvSpPr>
              <a:spLocks noChangeShapeType="1"/>
            </p:cNvSpPr>
            <p:nvPr/>
          </p:nvSpPr>
          <p:spPr bwMode="auto">
            <a:xfrm>
              <a:off x="3247" y="1905"/>
              <a:ext cx="414"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4009" name="Line 57"/>
            <p:cNvSpPr>
              <a:spLocks noChangeShapeType="1"/>
            </p:cNvSpPr>
            <p:nvPr/>
          </p:nvSpPr>
          <p:spPr bwMode="auto">
            <a:xfrm>
              <a:off x="4369" y="1610"/>
              <a:ext cx="1" cy="94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4010" name="Line 58"/>
            <p:cNvSpPr>
              <a:spLocks noChangeShapeType="1"/>
            </p:cNvSpPr>
            <p:nvPr/>
          </p:nvSpPr>
          <p:spPr bwMode="auto">
            <a:xfrm>
              <a:off x="4369" y="1618"/>
              <a:ext cx="414"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4011" name="Line 59"/>
            <p:cNvSpPr>
              <a:spLocks noChangeShapeType="1"/>
            </p:cNvSpPr>
            <p:nvPr/>
          </p:nvSpPr>
          <p:spPr bwMode="auto">
            <a:xfrm>
              <a:off x="4369" y="2200"/>
              <a:ext cx="414"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4012" name="Line 60"/>
            <p:cNvSpPr>
              <a:spLocks noChangeShapeType="1"/>
            </p:cNvSpPr>
            <p:nvPr/>
          </p:nvSpPr>
          <p:spPr bwMode="auto">
            <a:xfrm>
              <a:off x="4369" y="1905"/>
              <a:ext cx="414"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4013" name="Lock"/>
            <p:cNvSpPr>
              <a:spLocks noEditPoints="1" noChangeArrowheads="1"/>
            </p:cNvSpPr>
            <p:nvPr/>
          </p:nvSpPr>
          <p:spPr bwMode="auto">
            <a:xfrm>
              <a:off x="4155" y="1934"/>
              <a:ext cx="497" cy="624"/>
            </a:xfrm>
            <a:custGeom>
              <a:avLst/>
              <a:gdLst>
                <a:gd name="T0" fmla="*/ 10800 w 21600"/>
                <a:gd name="T1" fmla="*/ 0 h 21600"/>
                <a:gd name="T2" fmla="*/ 21600 w 21600"/>
                <a:gd name="T3" fmla="*/ 9606 h 21600"/>
                <a:gd name="T4" fmla="*/ 10800 w 21600"/>
                <a:gd name="T5" fmla="*/ 21600 h 21600"/>
                <a:gd name="T6" fmla="*/ 0 w 21600"/>
                <a:gd name="T7" fmla="*/ 9606 h 21600"/>
                <a:gd name="T8" fmla="*/ 744 w 21600"/>
                <a:gd name="T9" fmla="*/ 9904 h 21600"/>
                <a:gd name="T10" fmla="*/ 21134 w 21600"/>
                <a:gd name="T11" fmla="*/ 15335 h 21600"/>
              </a:gdLst>
              <a:ahLst/>
              <a:cxnLst>
                <a:cxn ang="0">
                  <a:pos x="T0" y="T1"/>
                </a:cxn>
                <a:cxn ang="0">
                  <a:pos x="T2" y="T3"/>
                </a:cxn>
                <a:cxn ang="0">
                  <a:pos x="T4" y="T5"/>
                </a:cxn>
                <a:cxn ang="0">
                  <a:pos x="T6" y="T7"/>
                </a:cxn>
              </a:cxnLst>
              <a:rect l="T8" t="T9" r="T10" b="T11"/>
              <a:pathLst>
                <a:path w="21600" h="21600" extrusionOk="0">
                  <a:moveTo>
                    <a:pt x="93" y="9606"/>
                  </a:moveTo>
                  <a:lnTo>
                    <a:pt x="2048" y="9606"/>
                  </a:lnTo>
                  <a:lnTo>
                    <a:pt x="2048" y="4713"/>
                  </a:lnTo>
                  <a:lnTo>
                    <a:pt x="2420" y="3818"/>
                  </a:lnTo>
                  <a:lnTo>
                    <a:pt x="2979" y="3028"/>
                  </a:lnTo>
                  <a:lnTo>
                    <a:pt x="3537" y="2446"/>
                  </a:lnTo>
                  <a:lnTo>
                    <a:pt x="3956" y="1998"/>
                  </a:lnTo>
                  <a:lnTo>
                    <a:pt x="4492" y="1581"/>
                  </a:lnTo>
                  <a:lnTo>
                    <a:pt x="5143" y="1238"/>
                  </a:lnTo>
                  <a:lnTo>
                    <a:pt x="5912" y="880"/>
                  </a:lnTo>
                  <a:lnTo>
                    <a:pt x="6587" y="641"/>
                  </a:lnTo>
                  <a:lnTo>
                    <a:pt x="7518" y="372"/>
                  </a:lnTo>
                  <a:lnTo>
                    <a:pt x="8425" y="208"/>
                  </a:lnTo>
                  <a:lnTo>
                    <a:pt x="9496" y="59"/>
                  </a:lnTo>
                  <a:lnTo>
                    <a:pt x="10637" y="14"/>
                  </a:lnTo>
                  <a:lnTo>
                    <a:pt x="11614" y="59"/>
                  </a:lnTo>
                  <a:lnTo>
                    <a:pt x="12382" y="119"/>
                  </a:lnTo>
                  <a:lnTo>
                    <a:pt x="13034" y="253"/>
                  </a:lnTo>
                  <a:lnTo>
                    <a:pt x="13779" y="417"/>
                  </a:lnTo>
                  <a:lnTo>
                    <a:pt x="14500" y="611"/>
                  </a:lnTo>
                  <a:lnTo>
                    <a:pt x="14733" y="686"/>
                  </a:lnTo>
                  <a:lnTo>
                    <a:pt x="14989" y="790"/>
                  </a:lnTo>
                  <a:lnTo>
                    <a:pt x="15175" y="865"/>
                  </a:lnTo>
                  <a:lnTo>
                    <a:pt x="15385" y="954"/>
                  </a:lnTo>
                  <a:lnTo>
                    <a:pt x="15431" y="969"/>
                  </a:lnTo>
                  <a:lnTo>
                    <a:pt x="15594" y="1059"/>
                  </a:lnTo>
                  <a:lnTo>
                    <a:pt x="15757" y="1148"/>
                  </a:lnTo>
                  <a:lnTo>
                    <a:pt x="15920" y="1267"/>
                  </a:lnTo>
                  <a:lnTo>
                    <a:pt x="16106" y="1372"/>
                  </a:lnTo>
                  <a:lnTo>
                    <a:pt x="16665" y="1730"/>
                  </a:lnTo>
                  <a:lnTo>
                    <a:pt x="17014" y="1998"/>
                  </a:lnTo>
                  <a:lnTo>
                    <a:pt x="17480" y="2356"/>
                  </a:lnTo>
                  <a:lnTo>
                    <a:pt x="17852" y="2804"/>
                  </a:lnTo>
                  <a:lnTo>
                    <a:pt x="18178" y="3192"/>
                  </a:lnTo>
                  <a:lnTo>
                    <a:pt x="18527" y="3639"/>
                  </a:lnTo>
                  <a:lnTo>
                    <a:pt x="18806" y="4132"/>
                  </a:lnTo>
                  <a:lnTo>
                    <a:pt x="19086" y="4713"/>
                  </a:lnTo>
                  <a:lnTo>
                    <a:pt x="19272" y="5191"/>
                  </a:lnTo>
                  <a:lnTo>
                    <a:pt x="19295" y="9606"/>
                  </a:lnTo>
                  <a:lnTo>
                    <a:pt x="21600" y="9606"/>
                  </a:lnTo>
                  <a:lnTo>
                    <a:pt x="21600" y="16289"/>
                  </a:lnTo>
                  <a:lnTo>
                    <a:pt x="21413" y="17184"/>
                  </a:lnTo>
                  <a:lnTo>
                    <a:pt x="21041" y="17900"/>
                  </a:lnTo>
                  <a:lnTo>
                    <a:pt x="20668" y="18377"/>
                  </a:lnTo>
                  <a:lnTo>
                    <a:pt x="20343" y="18855"/>
                  </a:lnTo>
                  <a:lnTo>
                    <a:pt x="19924" y="19332"/>
                  </a:lnTo>
                  <a:lnTo>
                    <a:pt x="19388" y="19809"/>
                  </a:lnTo>
                  <a:lnTo>
                    <a:pt x="18806" y="20242"/>
                  </a:lnTo>
                  <a:lnTo>
                    <a:pt x="18062" y="20585"/>
                  </a:lnTo>
                  <a:lnTo>
                    <a:pt x="17270" y="20883"/>
                  </a:lnTo>
                  <a:lnTo>
                    <a:pt x="16525" y="21182"/>
                  </a:lnTo>
                  <a:lnTo>
                    <a:pt x="15548" y="21420"/>
                  </a:lnTo>
                  <a:lnTo>
                    <a:pt x="14803" y="21540"/>
                  </a:lnTo>
                  <a:lnTo>
                    <a:pt x="13662" y="21674"/>
                  </a:lnTo>
                  <a:lnTo>
                    <a:pt x="8379" y="21659"/>
                  </a:lnTo>
                  <a:lnTo>
                    <a:pt x="7168" y="21540"/>
                  </a:lnTo>
                  <a:lnTo>
                    <a:pt x="6098" y="21331"/>
                  </a:lnTo>
                  <a:lnTo>
                    <a:pt x="5050" y="21092"/>
                  </a:lnTo>
                  <a:lnTo>
                    <a:pt x="4003" y="20764"/>
                  </a:lnTo>
                  <a:lnTo>
                    <a:pt x="3258" y="20391"/>
                  </a:lnTo>
                  <a:lnTo>
                    <a:pt x="2769" y="20123"/>
                  </a:lnTo>
                  <a:lnTo>
                    <a:pt x="2281" y="19720"/>
                  </a:lnTo>
                  <a:lnTo>
                    <a:pt x="1862" y="19407"/>
                  </a:lnTo>
                  <a:lnTo>
                    <a:pt x="1489" y="19079"/>
                  </a:lnTo>
                  <a:lnTo>
                    <a:pt x="1070" y="18676"/>
                  </a:lnTo>
                  <a:lnTo>
                    <a:pt x="744" y="18258"/>
                  </a:lnTo>
                  <a:lnTo>
                    <a:pt x="325" y="17661"/>
                  </a:lnTo>
                  <a:lnTo>
                    <a:pt x="162" y="17035"/>
                  </a:lnTo>
                  <a:lnTo>
                    <a:pt x="93" y="16468"/>
                  </a:lnTo>
                  <a:lnTo>
                    <a:pt x="93" y="9606"/>
                  </a:lnTo>
                  <a:close/>
                  <a:moveTo>
                    <a:pt x="6098" y="9591"/>
                  </a:moveTo>
                  <a:lnTo>
                    <a:pt x="6098" y="5220"/>
                  </a:lnTo>
                  <a:lnTo>
                    <a:pt x="6191" y="4907"/>
                  </a:lnTo>
                  <a:lnTo>
                    <a:pt x="6307" y="4639"/>
                  </a:lnTo>
                  <a:lnTo>
                    <a:pt x="6517" y="4370"/>
                  </a:lnTo>
                  <a:lnTo>
                    <a:pt x="6680" y="4087"/>
                  </a:lnTo>
                  <a:lnTo>
                    <a:pt x="6889" y="3878"/>
                  </a:lnTo>
                  <a:lnTo>
                    <a:pt x="7308" y="3520"/>
                  </a:lnTo>
                  <a:lnTo>
                    <a:pt x="7843" y="3281"/>
                  </a:lnTo>
                  <a:lnTo>
                    <a:pt x="8402" y="3013"/>
                  </a:lnTo>
                  <a:lnTo>
                    <a:pt x="9031" y="2834"/>
                  </a:lnTo>
                  <a:lnTo>
                    <a:pt x="9659" y="2700"/>
                  </a:lnTo>
                  <a:lnTo>
                    <a:pt x="10497" y="2625"/>
                  </a:lnTo>
                  <a:lnTo>
                    <a:pt x="11125" y="2655"/>
                  </a:lnTo>
                  <a:lnTo>
                    <a:pt x="11987" y="2789"/>
                  </a:lnTo>
                  <a:lnTo>
                    <a:pt x="12522" y="2893"/>
                  </a:lnTo>
                  <a:lnTo>
                    <a:pt x="13011" y="3028"/>
                  </a:lnTo>
                  <a:lnTo>
                    <a:pt x="13290" y="3192"/>
                  </a:lnTo>
                  <a:lnTo>
                    <a:pt x="13709" y="3371"/>
                  </a:lnTo>
                  <a:lnTo>
                    <a:pt x="13872" y="3505"/>
                  </a:lnTo>
                  <a:lnTo>
                    <a:pt x="14058" y="3639"/>
                  </a:lnTo>
                  <a:lnTo>
                    <a:pt x="14291" y="3788"/>
                  </a:lnTo>
                  <a:lnTo>
                    <a:pt x="14431" y="3953"/>
                  </a:lnTo>
                  <a:lnTo>
                    <a:pt x="14617" y="4102"/>
                  </a:lnTo>
                  <a:lnTo>
                    <a:pt x="14826" y="4311"/>
                  </a:lnTo>
                  <a:lnTo>
                    <a:pt x="14919" y="4534"/>
                  </a:lnTo>
                  <a:lnTo>
                    <a:pt x="15036" y="4773"/>
                  </a:lnTo>
                  <a:lnTo>
                    <a:pt x="15175" y="5027"/>
                  </a:lnTo>
                  <a:lnTo>
                    <a:pt x="15245" y="5220"/>
                  </a:lnTo>
                  <a:lnTo>
                    <a:pt x="15245" y="9591"/>
                  </a:lnTo>
                  <a:lnTo>
                    <a:pt x="6098" y="9591"/>
                  </a:lnTo>
                  <a:close/>
                </a:path>
                <a:path w="21600" h="21600" extrusionOk="0">
                  <a:moveTo>
                    <a:pt x="93" y="9606"/>
                  </a:moveTo>
                  <a:lnTo>
                    <a:pt x="21600" y="9606"/>
                  </a:lnTo>
                  <a:close/>
                </a:path>
                <a:path w="21600" h="21600" extrusionOk="0">
                  <a:moveTo>
                    <a:pt x="11684" y="17109"/>
                  </a:moveTo>
                  <a:lnTo>
                    <a:pt x="12266" y="19317"/>
                  </a:lnTo>
                  <a:lnTo>
                    <a:pt x="9659" y="19317"/>
                  </a:lnTo>
                  <a:lnTo>
                    <a:pt x="10287" y="17124"/>
                  </a:lnTo>
                  <a:lnTo>
                    <a:pt x="10008" y="16975"/>
                  </a:lnTo>
                  <a:lnTo>
                    <a:pt x="9799" y="16722"/>
                  </a:lnTo>
                  <a:lnTo>
                    <a:pt x="9752" y="16408"/>
                  </a:lnTo>
                  <a:lnTo>
                    <a:pt x="9822" y="16170"/>
                  </a:lnTo>
                  <a:lnTo>
                    <a:pt x="10008" y="16006"/>
                  </a:lnTo>
                  <a:lnTo>
                    <a:pt x="10148" y="15871"/>
                  </a:lnTo>
                  <a:lnTo>
                    <a:pt x="10381" y="15782"/>
                  </a:lnTo>
                  <a:lnTo>
                    <a:pt x="10660" y="15692"/>
                  </a:lnTo>
                  <a:lnTo>
                    <a:pt x="11009" y="15677"/>
                  </a:lnTo>
                  <a:lnTo>
                    <a:pt x="11288" y="15722"/>
                  </a:lnTo>
                  <a:lnTo>
                    <a:pt x="11614" y="15782"/>
                  </a:lnTo>
                  <a:lnTo>
                    <a:pt x="11893" y="15946"/>
                  </a:lnTo>
                  <a:lnTo>
                    <a:pt x="12033" y="16080"/>
                  </a:lnTo>
                  <a:lnTo>
                    <a:pt x="12173" y="16229"/>
                  </a:lnTo>
                  <a:lnTo>
                    <a:pt x="12196" y="16408"/>
                  </a:lnTo>
                  <a:lnTo>
                    <a:pt x="12103" y="16722"/>
                  </a:lnTo>
                  <a:lnTo>
                    <a:pt x="11987" y="16856"/>
                  </a:lnTo>
                  <a:lnTo>
                    <a:pt x="11847" y="16975"/>
                  </a:lnTo>
                  <a:lnTo>
                    <a:pt x="11684" y="17109"/>
                  </a:lnTo>
                </a:path>
              </a:pathLst>
            </a:custGeom>
            <a:solidFill>
              <a:srgbClr val="C0C0C0"/>
            </a:solidFill>
            <a:ln w="38100">
              <a:solidFill>
                <a:srgbClr val="000000"/>
              </a:solidFill>
              <a:miter lim="800000"/>
              <a:headEnd/>
              <a:tailEnd/>
            </a:ln>
          </p:spPr>
          <p:txBody>
            <a:bodyPr/>
            <a:lstStyle/>
            <a:p>
              <a:endParaRPr lang="zh-CN" altLang="en-US"/>
            </a:p>
          </p:txBody>
        </p:sp>
      </p:grpSp>
      <p:pic>
        <p:nvPicPr>
          <p:cNvPr id="254018" name="Picture 66" descr="timedomain"/>
          <p:cNvPicPr>
            <a:picLocks noChangeAspect="1" noChangeArrowheads="1"/>
          </p:cNvPicPr>
          <p:nvPr/>
        </p:nvPicPr>
        <p:blipFill>
          <a:blip r:embed="rId3" cstate="print">
            <a:extLst>
              <a:ext uri="{28A0092B-C50C-407E-A947-70E740481C1C}">
                <a14:useLocalDpi xmlns:a14="http://schemas.microsoft.com/office/drawing/2010/main" val="0"/>
              </a:ext>
            </a:extLst>
          </a:blip>
          <a:srcRect l="14349" t="57458" r="10071" b="10840"/>
          <a:stretch>
            <a:fillRect/>
          </a:stretch>
        </p:blipFill>
        <p:spPr bwMode="auto">
          <a:xfrm>
            <a:off x="4646507" y="6012216"/>
            <a:ext cx="1517227" cy="444783"/>
          </a:xfrm>
          <a:prstGeom prst="rect">
            <a:avLst/>
          </a:prstGeom>
          <a:noFill/>
          <a:extLst>
            <a:ext uri="{909E8E84-426E-40DD-AFC4-6F175D3DCCD1}">
              <a14:hiddenFill xmlns:a14="http://schemas.microsoft.com/office/drawing/2010/main">
                <a:solidFill>
                  <a:srgbClr val="FFFFFF"/>
                </a:solidFill>
              </a14:hiddenFill>
            </a:ext>
          </a:extLst>
        </p:spPr>
      </p:pic>
      <p:pic>
        <p:nvPicPr>
          <p:cNvPr id="254020" name="Picture 68" descr="timedomain"/>
          <p:cNvPicPr>
            <a:picLocks noChangeAspect="1" noChangeArrowheads="1"/>
          </p:cNvPicPr>
          <p:nvPr/>
        </p:nvPicPr>
        <p:blipFill>
          <a:blip r:embed="rId3">
            <a:extLst>
              <a:ext uri="{28A0092B-C50C-407E-A947-70E740481C1C}">
                <a14:useLocalDpi xmlns:a14="http://schemas.microsoft.com/office/drawing/2010/main" val="0"/>
              </a:ext>
            </a:extLst>
          </a:blip>
          <a:srcRect l="31462" t="55594" r="21480" b="12704"/>
          <a:stretch>
            <a:fillRect/>
          </a:stretch>
        </p:blipFill>
        <p:spPr bwMode="auto">
          <a:xfrm>
            <a:off x="4646507" y="6554084"/>
            <a:ext cx="1517227" cy="404143"/>
          </a:xfrm>
          <a:prstGeom prst="rect">
            <a:avLst/>
          </a:prstGeom>
          <a:noFill/>
          <a:extLst>
            <a:ext uri="{909E8E84-426E-40DD-AFC4-6F175D3DCCD1}">
              <a14:hiddenFill xmlns:a14="http://schemas.microsoft.com/office/drawing/2010/main">
                <a:solidFill>
                  <a:srgbClr val="FFFFFF"/>
                </a:solidFill>
              </a14:hiddenFill>
            </a:ext>
          </a:extLst>
        </p:spPr>
      </p:pic>
      <p:pic>
        <p:nvPicPr>
          <p:cNvPr id="254023" name="Picture 71" descr="timedomain"/>
          <p:cNvPicPr>
            <a:picLocks noChangeAspect="1" noChangeArrowheads="1"/>
          </p:cNvPicPr>
          <p:nvPr/>
        </p:nvPicPr>
        <p:blipFill>
          <a:blip r:embed="rId3">
            <a:extLst>
              <a:ext uri="{28A0092B-C50C-407E-A947-70E740481C1C}">
                <a14:useLocalDpi xmlns:a14="http://schemas.microsoft.com/office/drawing/2010/main" val="0"/>
              </a:ext>
            </a:extLst>
          </a:blip>
          <a:srcRect l="31462" t="55594" r="21480" b="12704"/>
          <a:stretch>
            <a:fillRect/>
          </a:stretch>
        </p:blipFill>
        <p:spPr bwMode="auto">
          <a:xfrm>
            <a:off x="8006080" y="6770830"/>
            <a:ext cx="1517227" cy="404143"/>
          </a:xfrm>
          <a:prstGeom prst="rect">
            <a:avLst/>
          </a:prstGeom>
          <a:noFill/>
          <a:extLst>
            <a:ext uri="{909E8E84-426E-40DD-AFC4-6F175D3DCCD1}">
              <a14:hiddenFill xmlns:a14="http://schemas.microsoft.com/office/drawing/2010/main">
                <a:solidFill>
                  <a:srgbClr val="FFFFFF"/>
                </a:solidFill>
              </a14:hiddenFill>
            </a:ext>
          </a:extLst>
        </p:spPr>
      </p:pic>
      <p:pic>
        <p:nvPicPr>
          <p:cNvPr id="254034" name="Picture 82" descr="rc4"/>
          <p:cNvPicPr>
            <a:picLocks noChangeAspect="1" noChangeArrowheads="1"/>
          </p:cNvPicPr>
          <p:nvPr/>
        </p:nvPicPr>
        <p:blipFill>
          <a:blip r:embed="rId4">
            <a:extLst>
              <a:ext uri="{28A0092B-C50C-407E-A947-70E740481C1C}">
                <a14:useLocalDpi xmlns:a14="http://schemas.microsoft.com/office/drawing/2010/main" val="0"/>
              </a:ext>
            </a:extLst>
          </a:blip>
          <a:srcRect l="14349" t="13359" r="10071" b="37787"/>
          <a:stretch>
            <a:fillRect/>
          </a:stretch>
        </p:blipFill>
        <p:spPr bwMode="auto">
          <a:xfrm>
            <a:off x="4646507" y="7095950"/>
            <a:ext cx="1517227" cy="508001"/>
          </a:xfrm>
          <a:prstGeom prst="rect">
            <a:avLst/>
          </a:prstGeom>
          <a:noFill/>
          <a:extLst>
            <a:ext uri="{909E8E84-426E-40DD-AFC4-6F175D3DCCD1}">
              <a14:hiddenFill xmlns:a14="http://schemas.microsoft.com/office/drawing/2010/main">
                <a:solidFill>
                  <a:srgbClr val="FFFFFF"/>
                </a:solidFill>
              </a14:hiddenFill>
            </a:ext>
          </a:extLst>
        </p:spPr>
      </p:pic>
      <p:sp>
        <p:nvSpPr>
          <p:cNvPr id="254036" name="Line 84"/>
          <p:cNvSpPr>
            <a:spLocks noChangeShapeType="1"/>
          </p:cNvSpPr>
          <p:nvPr/>
        </p:nvSpPr>
        <p:spPr bwMode="auto">
          <a:xfrm flipH="1" flipV="1">
            <a:off x="6163734" y="6879203"/>
            <a:ext cx="1733973" cy="108373"/>
          </a:xfrm>
          <a:prstGeom prst="line">
            <a:avLst/>
          </a:prstGeom>
          <a:noFill/>
          <a:ln w="28575">
            <a:solidFill>
              <a:schemeClr val="hlink"/>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lstStyle/>
          <a:p>
            <a:endParaRPr lang="zh-CN" altLang="en-US"/>
          </a:p>
        </p:txBody>
      </p:sp>
      <p:sp>
        <p:nvSpPr>
          <p:cNvPr id="254037" name="Text Box 85"/>
          <p:cNvSpPr txBox="1">
            <a:spLocks noChangeArrowheads="1"/>
          </p:cNvSpPr>
          <p:nvPr/>
        </p:nvSpPr>
        <p:spPr bwMode="auto">
          <a:xfrm>
            <a:off x="10715413" y="7637817"/>
            <a:ext cx="1378322" cy="53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0046" tIns="65023" rIns="130046" bIns="65023">
            <a:spAutoFit/>
          </a:bodyPr>
          <a:lstStyle/>
          <a:p>
            <a:r>
              <a:rPr lang="en-US" altLang="zh-CN" b="1">
                <a:solidFill>
                  <a:schemeClr val="folHlink"/>
                </a:solidFill>
              </a:rPr>
              <a:t>000001</a:t>
            </a:r>
          </a:p>
        </p:txBody>
      </p:sp>
      <p:sp>
        <p:nvSpPr>
          <p:cNvPr id="254038" name="Line 86"/>
          <p:cNvSpPr>
            <a:spLocks noChangeShapeType="1"/>
          </p:cNvSpPr>
          <p:nvPr/>
        </p:nvSpPr>
        <p:spPr bwMode="auto">
          <a:xfrm>
            <a:off x="11257280" y="7204323"/>
            <a:ext cx="0" cy="43349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lstStyle/>
          <a:p>
            <a:endParaRPr lang="zh-CN" altLang="en-US"/>
          </a:p>
        </p:txBody>
      </p:sp>
      <p:sp>
        <p:nvSpPr>
          <p:cNvPr id="254039" name="Line 87"/>
          <p:cNvSpPr>
            <a:spLocks noChangeShapeType="1"/>
          </p:cNvSpPr>
          <p:nvPr/>
        </p:nvSpPr>
        <p:spPr bwMode="auto">
          <a:xfrm>
            <a:off x="11365653" y="7204323"/>
            <a:ext cx="0" cy="43349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lstStyle/>
          <a:p>
            <a:endParaRPr lang="zh-CN" altLang="en-US"/>
          </a:p>
        </p:txBody>
      </p:sp>
      <p:pic>
        <p:nvPicPr>
          <p:cNvPr id="254040"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0053" y="8224839"/>
            <a:ext cx="1517227" cy="458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511140" y="8704837"/>
            <a:ext cx="2194832" cy="492443"/>
          </a:xfrm>
          <a:prstGeom prst="rect">
            <a:avLst/>
          </a:prstGeom>
        </p:spPr>
        <p:txBody>
          <a:bodyPr wrap="none">
            <a:spAutoFit/>
          </a:bodyPr>
          <a:lstStyle/>
          <a:p>
            <a:r>
              <a:rPr lang="zh-CN" altLang="en-US" b="1" dirty="0">
                <a:solidFill>
                  <a:schemeClr val="folHlink"/>
                </a:solidFill>
              </a:rPr>
              <a:t>不同密钥字节</a:t>
            </a:r>
            <a:endParaRPr lang="zh-CN" altLang="en-US" dirty="0"/>
          </a:p>
        </p:txBody>
      </p:sp>
      <p:sp>
        <p:nvSpPr>
          <p:cNvPr id="71" name="矩形 70"/>
          <p:cNvSpPr/>
          <p:nvPr/>
        </p:nvSpPr>
        <p:spPr>
          <a:xfrm>
            <a:off x="10250575" y="6210777"/>
            <a:ext cx="2194832" cy="492443"/>
          </a:xfrm>
          <a:prstGeom prst="rect">
            <a:avLst/>
          </a:prstGeom>
        </p:spPr>
        <p:txBody>
          <a:bodyPr wrap="none">
            <a:spAutoFit/>
          </a:bodyPr>
          <a:lstStyle/>
          <a:p>
            <a:r>
              <a:rPr lang="zh-CN" altLang="en-US" b="1" dirty="0">
                <a:solidFill>
                  <a:schemeClr val="folHlink"/>
                </a:solidFill>
              </a:rPr>
              <a:t>未知密钥字节</a:t>
            </a:r>
            <a:endParaRPr lang="zh-CN" altLang="en-US" dirty="0"/>
          </a:p>
        </p:txBody>
      </p:sp>
      <p:sp>
        <p:nvSpPr>
          <p:cNvPr id="72" name="矩形 71"/>
          <p:cNvSpPr/>
          <p:nvPr/>
        </p:nvSpPr>
        <p:spPr>
          <a:xfrm>
            <a:off x="1137930" y="2500536"/>
            <a:ext cx="11500260" cy="1592744"/>
          </a:xfrm>
          <a:prstGeom prst="rect">
            <a:avLst/>
          </a:prstGeom>
        </p:spPr>
        <p:txBody>
          <a:bodyPr wrap="square">
            <a:spAutoFit/>
          </a:bodyPr>
          <a:lstStyle/>
          <a:p>
            <a:pPr>
              <a:lnSpc>
                <a:spcPct val="125000"/>
              </a:lnSpc>
            </a:pPr>
            <a:r>
              <a:rPr lang="zh-CN" altLang="en-US" dirty="0">
                <a:solidFill>
                  <a:srgbClr val="FF0000"/>
                </a:solidFill>
                <a:latin typeface="华文中宋" pitchFamily="2" charset="-122"/>
                <a:ea typeface="华文中宋" pitchFamily="2" charset="-122"/>
              </a:rPr>
              <a:t>     </a:t>
            </a:r>
            <a:r>
              <a:rPr lang="en-US" altLang="zh-CN" dirty="0">
                <a:solidFill>
                  <a:srgbClr val="FF0000"/>
                </a:solidFill>
                <a:latin typeface="华文中宋" pitchFamily="2" charset="-122"/>
                <a:ea typeface="华文中宋" pitchFamily="2" charset="-122"/>
              </a:rPr>
              <a:t>  </a:t>
            </a:r>
            <a:r>
              <a:rPr lang="zh-CN" altLang="en-US" dirty="0">
                <a:solidFill>
                  <a:srgbClr val="FF0000"/>
                </a:solidFill>
                <a:latin typeface="华文中宋" pitchFamily="2" charset="-122"/>
                <a:ea typeface="华文中宋" pitchFamily="2" charset="-122"/>
              </a:rPr>
              <a:t>模板分析（</a:t>
            </a:r>
            <a:r>
              <a:rPr lang="en-US" altLang="zh-CN" dirty="0">
                <a:solidFill>
                  <a:srgbClr val="FF0000"/>
                </a:solidFill>
                <a:latin typeface="华文中宋" pitchFamily="2" charset="-122"/>
                <a:ea typeface="华文中宋" pitchFamily="2" charset="-122"/>
              </a:rPr>
              <a:t>Template Analysis, TA</a:t>
            </a:r>
            <a:r>
              <a:rPr lang="zh-CN" altLang="en-US" dirty="0">
                <a:latin typeface="华文中宋" pitchFamily="2" charset="-122"/>
                <a:ea typeface="华文中宋" pitchFamily="2" charset="-122"/>
              </a:rPr>
              <a:t>），攻击者首先获取一个可控芯片采集不同密钥字节的旁路泄露</a:t>
            </a:r>
            <a:r>
              <a:rPr lang="zh-CN" altLang="en-US" dirty="0">
                <a:solidFill>
                  <a:srgbClr val="FF0000"/>
                </a:solidFill>
                <a:latin typeface="华文中宋" pitchFamily="2" charset="-122"/>
                <a:ea typeface="华文中宋" pitchFamily="2" charset="-122"/>
              </a:rPr>
              <a:t>搭建模板</a:t>
            </a:r>
            <a:r>
              <a:rPr lang="zh-CN" altLang="en-US" dirty="0">
                <a:latin typeface="华文中宋" pitchFamily="2" charset="-122"/>
                <a:ea typeface="华文中宋" pitchFamily="2" charset="-122"/>
              </a:rPr>
              <a:t>，然后采集目标芯片的</a:t>
            </a:r>
            <a:r>
              <a:rPr lang="en-US" altLang="zh-CN" dirty="0">
                <a:latin typeface="华文中宋" pitchFamily="2" charset="-122"/>
                <a:ea typeface="华文中宋" pitchFamily="2" charset="-122"/>
              </a:rPr>
              <a:t>1</a:t>
            </a:r>
            <a:r>
              <a:rPr lang="zh-CN" altLang="en-US" dirty="0">
                <a:latin typeface="华文中宋" pitchFamily="2" charset="-122"/>
                <a:ea typeface="华文中宋" pitchFamily="2" charset="-122"/>
              </a:rPr>
              <a:t>条泄露曲线，计算不同</a:t>
            </a:r>
            <a:r>
              <a:rPr lang="zh-CN" altLang="en-US" dirty="0">
                <a:solidFill>
                  <a:srgbClr val="FF0000"/>
                </a:solidFill>
                <a:latin typeface="华文中宋" pitchFamily="2" charset="-122"/>
                <a:ea typeface="华文中宋" pitchFamily="2" charset="-122"/>
              </a:rPr>
              <a:t>模板</a:t>
            </a:r>
            <a:r>
              <a:rPr lang="zh-CN" altLang="en-US" dirty="0">
                <a:latin typeface="华文中宋" pitchFamily="2" charset="-122"/>
                <a:ea typeface="华文中宋" pitchFamily="2" charset="-122"/>
              </a:rPr>
              <a:t>与泄露曲线的</a:t>
            </a:r>
            <a:r>
              <a:rPr lang="zh-CN" altLang="en-US" dirty="0">
                <a:solidFill>
                  <a:srgbClr val="FF0000"/>
                </a:solidFill>
                <a:latin typeface="华文中宋" pitchFamily="2" charset="-122"/>
                <a:ea typeface="华文中宋" pitchFamily="2" charset="-122"/>
              </a:rPr>
              <a:t>匹配</a:t>
            </a:r>
            <a:r>
              <a:rPr lang="zh-CN" altLang="en-US" dirty="0">
                <a:latin typeface="华文中宋" pitchFamily="2" charset="-122"/>
                <a:ea typeface="华文中宋" pitchFamily="2" charset="-122"/>
              </a:rPr>
              <a:t>度，匹配度最大对应正确密钥片段。</a:t>
            </a:r>
            <a:endParaRPr lang="zh-CN" altLang="en-US" dirty="0">
              <a:solidFill>
                <a:srgbClr val="FF0000"/>
              </a:solidFill>
              <a:latin typeface="华文中宋" pitchFamily="2" charset="-122"/>
              <a:ea typeface="华文中宋" pitchFamily="2" charset="-122"/>
            </a:endParaRPr>
          </a:p>
        </p:txBody>
      </p:sp>
      <p:sp>
        <p:nvSpPr>
          <p:cNvPr id="70"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3"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4"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75"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76" name="组合 4"/>
          <p:cNvGrpSpPr>
            <a:grpSpLocks/>
          </p:cNvGrpSpPr>
          <p:nvPr/>
        </p:nvGrpSpPr>
        <p:grpSpPr bwMode="auto">
          <a:xfrm>
            <a:off x="8494634" y="129028"/>
            <a:ext cx="4344470" cy="589281"/>
            <a:chOff x="288838" y="21598"/>
            <a:chExt cx="4278985" cy="590400"/>
          </a:xfrm>
        </p:grpSpPr>
        <p:sp>
          <p:nvSpPr>
            <p:cNvPr id="77" name="圆角矩形 76"/>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78"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pSp>
        <p:nvGrpSpPr>
          <p:cNvPr id="79" name="组合 78"/>
          <p:cNvGrpSpPr/>
          <p:nvPr/>
        </p:nvGrpSpPr>
        <p:grpSpPr>
          <a:xfrm>
            <a:off x="1821880" y="1235756"/>
            <a:ext cx="6349241" cy="457846"/>
            <a:chOff x="3868912" y="3356174"/>
            <a:chExt cx="4491037" cy="323850"/>
          </a:xfrm>
        </p:grpSpPr>
        <p:grpSp>
          <p:nvGrpSpPr>
            <p:cNvPr id="80" name="Group 50"/>
            <p:cNvGrpSpPr>
              <a:grpSpLocks/>
            </p:cNvGrpSpPr>
            <p:nvPr/>
          </p:nvGrpSpPr>
          <p:grpSpPr bwMode="auto">
            <a:xfrm rot="4976862" flipH="1">
              <a:off x="3862562" y="3362524"/>
              <a:ext cx="323850" cy="311150"/>
              <a:chOff x="1944" y="1111"/>
              <a:chExt cx="204" cy="196"/>
            </a:xfrm>
          </p:grpSpPr>
          <p:pic>
            <p:nvPicPr>
              <p:cNvPr id="82" name="Picture 51" descr="circuler_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84" name="Group 53"/>
              <p:cNvGrpSpPr>
                <a:grpSpLocks/>
              </p:cNvGrpSpPr>
              <p:nvPr/>
            </p:nvGrpSpPr>
            <p:grpSpPr bwMode="auto">
              <a:xfrm rot="1297425" flipV="1">
                <a:off x="1971" y="1258"/>
                <a:ext cx="151" cy="37"/>
                <a:chOff x="2532" y="1051"/>
                <a:chExt cx="893" cy="246"/>
              </a:xfrm>
            </p:grpSpPr>
            <p:grpSp>
              <p:nvGrpSpPr>
                <p:cNvPr id="87" name="Group 54"/>
                <p:cNvGrpSpPr>
                  <a:grpSpLocks/>
                </p:cNvGrpSpPr>
                <p:nvPr/>
              </p:nvGrpSpPr>
              <p:grpSpPr bwMode="auto">
                <a:xfrm>
                  <a:off x="2532" y="1051"/>
                  <a:ext cx="743" cy="185"/>
                  <a:chOff x="1565" y="2568"/>
                  <a:chExt cx="1118" cy="279"/>
                </a:xfrm>
              </p:grpSpPr>
              <p:sp>
                <p:nvSpPr>
                  <p:cNvPr id="93"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4"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88" name="Group 59"/>
                <p:cNvGrpSpPr>
                  <a:grpSpLocks/>
                </p:cNvGrpSpPr>
                <p:nvPr/>
              </p:nvGrpSpPr>
              <p:grpSpPr bwMode="auto">
                <a:xfrm rot="1353540">
                  <a:off x="2682" y="1111"/>
                  <a:ext cx="743" cy="186"/>
                  <a:chOff x="1565" y="2568"/>
                  <a:chExt cx="1118" cy="279"/>
                </a:xfrm>
              </p:grpSpPr>
              <p:sp>
                <p:nvSpPr>
                  <p:cNvPr id="89"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0"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1"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85"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6" name="Picture 65" descr="light_shadow1"/>
              <p:cNvPicPr>
                <a:picLocks noChangeAspect="1" noChangeArrowheads="1"/>
              </p:cNvPicPr>
              <p:nvPr/>
            </p:nvPicPr>
            <p:blipFill>
              <a:blip r:embed="rId7">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7" name="AutoShape 6"/>
          <p:cNvSpPr>
            <a:spLocks noChangeArrowheads="1"/>
          </p:cNvSpPr>
          <p:nvPr/>
        </p:nvSpPr>
        <p:spPr bwMode="gray">
          <a:xfrm>
            <a:off x="2372067" y="1132384"/>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电磁攻击原理与实例分析</a:t>
            </a:r>
            <a:endParaRPr lang="en-US" altLang="zh-CN" sz="2800" dirty="0">
              <a:solidFill>
                <a:srgbClr val="000000"/>
              </a:solidFill>
              <a:latin typeface="华文中宋" pitchFamily="2" charset="-122"/>
              <a:ea typeface="华文中宋" pitchFamily="2" charset="-122"/>
            </a:endParaRPr>
          </a:p>
        </p:txBody>
      </p:sp>
      <p:sp>
        <p:nvSpPr>
          <p:cNvPr id="98" name="内容占位符 2"/>
          <p:cNvSpPr txBox="1">
            <a:spLocks/>
          </p:cNvSpPr>
          <p:nvPr/>
        </p:nvSpPr>
        <p:spPr>
          <a:xfrm>
            <a:off x="1020484" y="1778288"/>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99" name="矩形 3"/>
          <p:cNvSpPr>
            <a:spLocks noChangeArrowheads="1"/>
          </p:cNvSpPr>
          <p:nvPr/>
        </p:nvSpPr>
        <p:spPr bwMode="auto">
          <a:xfrm>
            <a:off x="5620232" y="1897102"/>
            <a:ext cx="432048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3</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 RC4</a:t>
            </a:r>
            <a:r>
              <a:rPr lang="zh-CN" altLang="en-US" kern="0" dirty="0">
                <a:solidFill>
                  <a:srgbClr val="3333FF"/>
                </a:solidFill>
                <a:latin typeface="华文中宋" pitchFamily="2" charset="-122"/>
                <a:ea typeface="华文中宋" pitchFamily="2" charset="-122"/>
              </a:rPr>
              <a:t>密码电磁模板攻击</a:t>
            </a:r>
            <a:endParaRPr lang="zh-CN" altLang="en-US" dirty="0">
              <a:latin typeface="华文中宋" pitchFamily="2" charset="-122"/>
              <a:ea typeface="华文中宋" pitchFamily="2" charset="-122"/>
            </a:endParaRPr>
          </a:p>
        </p:txBody>
      </p:sp>
    </p:spTree>
    <p:extLst>
      <p:ext uri="{BB962C8B-B14F-4D97-AF65-F5344CB8AC3E}">
        <p14:creationId xmlns:p14="http://schemas.microsoft.com/office/powerpoint/2010/main" val="23712092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53961"/>
                                        </p:tgtEl>
                                        <p:attrNameLst>
                                          <p:attrName>style.visibility</p:attrName>
                                        </p:attrNameLst>
                                      </p:cBhvr>
                                      <p:to>
                                        <p:strVal val="visible"/>
                                      </p:to>
                                    </p:set>
                                    <p:animEffect transition="in" filter="wipe(up)">
                                      <p:cBhvr>
                                        <p:cTn id="7" dur="500"/>
                                        <p:tgtEl>
                                          <p:spTgt spid="25396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53962"/>
                                        </p:tgtEl>
                                        <p:attrNameLst>
                                          <p:attrName>style.visibility</p:attrName>
                                        </p:attrNameLst>
                                      </p:cBhvr>
                                      <p:to>
                                        <p:strVal val="visible"/>
                                      </p:to>
                                    </p:set>
                                    <p:animEffect transition="in" filter="wipe(up)">
                                      <p:cBhvr>
                                        <p:cTn id="10" dur="500"/>
                                        <p:tgtEl>
                                          <p:spTgt spid="25396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254003"/>
                                        </p:tgtEl>
                                        <p:attrNameLst>
                                          <p:attrName>style.visibility</p:attrName>
                                        </p:attrNameLst>
                                      </p:cBhvr>
                                      <p:to>
                                        <p:strVal val="visible"/>
                                      </p:to>
                                    </p:set>
                                    <p:animEffect transition="in" filter="wipe(up)">
                                      <p:cBhvr>
                                        <p:cTn id="15" dur="500"/>
                                        <p:tgtEl>
                                          <p:spTgt spid="25400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53991"/>
                                        </p:tgtEl>
                                        <p:attrNameLst>
                                          <p:attrName>style.visibility</p:attrName>
                                        </p:attrNameLst>
                                      </p:cBhvr>
                                      <p:to>
                                        <p:strVal val="visible"/>
                                      </p:to>
                                    </p:set>
                                    <p:animEffect transition="in" filter="wipe(up)">
                                      <p:cBhvr>
                                        <p:cTn id="18" dur="500"/>
                                        <p:tgtEl>
                                          <p:spTgt spid="25399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254014"/>
                                        </p:tgtEl>
                                        <p:attrNameLst>
                                          <p:attrName>style.visibility</p:attrName>
                                        </p:attrNameLst>
                                      </p:cBhvr>
                                      <p:to>
                                        <p:strVal val="visible"/>
                                      </p:to>
                                    </p:set>
                                    <p:animEffect transition="in" filter="wipe(up)">
                                      <p:cBhvr>
                                        <p:cTn id="23" dur="500"/>
                                        <p:tgtEl>
                                          <p:spTgt spid="254014"/>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53990"/>
                                        </p:tgtEl>
                                        <p:attrNameLst>
                                          <p:attrName>style.visibility</p:attrName>
                                        </p:attrNameLst>
                                      </p:cBhvr>
                                      <p:to>
                                        <p:strVal val="visible"/>
                                      </p:to>
                                    </p:set>
                                    <p:animEffect transition="in" filter="wipe(up)">
                                      <p:cBhvr>
                                        <p:cTn id="26" dur="500"/>
                                        <p:tgtEl>
                                          <p:spTgt spid="25399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53965"/>
                                        </p:tgtEl>
                                        <p:attrNameLst>
                                          <p:attrName>style.visibility</p:attrName>
                                        </p:attrNameLst>
                                      </p:cBhvr>
                                      <p:to>
                                        <p:strVal val="visible"/>
                                      </p:to>
                                    </p:set>
                                    <p:animEffect transition="in" filter="wipe(left)">
                                      <p:cBhvr>
                                        <p:cTn id="31" dur="500"/>
                                        <p:tgtEl>
                                          <p:spTgt spid="25396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53974"/>
                                        </p:tgtEl>
                                        <p:attrNameLst>
                                          <p:attrName>style.visibility</p:attrName>
                                        </p:attrNameLst>
                                      </p:cBhvr>
                                      <p:to>
                                        <p:strVal val="visible"/>
                                      </p:to>
                                    </p:set>
                                    <p:animEffect transition="in" filter="wipe(left)">
                                      <p:cBhvr>
                                        <p:cTn id="34" dur="500"/>
                                        <p:tgtEl>
                                          <p:spTgt spid="253974"/>
                                        </p:tgtEl>
                                      </p:cBhvr>
                                    </p:animEffect>
                                  </p:childTnLst>
                                </p:cTn>
                              </p:par>
                              <p:par>
                                <p:cTn id="35" presetID="22" presetClass="entr" presetSubtype="8" fill="hold" nodeType="withEffect">
                                  <p:stCondLst>
                                    <p:cond delay="0"/>
                                  </p:stCondLst>
                                  <p:childTnLst>
                                    <p:set>
                                      <p:cBhvr>
                                        <p:cTn id="36" dur="1" fill="hold">
                                          <p:stCondLst>
                                            <p:cond delay="0"/>
                                          </p:stCondLst>
                                        </p:cTn>
                                        <p:tgtEl>
                                          <p:spTgt spid="254018"/>
                                        </p:tgtEl>
                                        <p:attrNameLst>
                                          <p:attrName>style.visibility</p:attrName>
                                        </p:attrNameLst>
                                      </p:cBhvr>
                                      <p:to>
                                        <p:strVal val="visible"/>
                                      </p:to>
                                    </p:set>
                                    <p:animEffect transition="in" filter="wipe(left)">
                                      <p:cBhvr>
                                        <p:cTn id="37" dur="500"/>
                                        <p:tgtEl>
                                          <p:spTgt spid="254018"/>
                                        </p:tgtEl>
                                      </p:cBhvr>
                                    </p:animEffect>
                                  </p:childTnLst>
                                </p:cTn>
                              </p:par>
                            </p:childTnLst>
                          </p:cTn>
                        </p:par>
                        <p:par>
                          <p:cTn id="38" fill="hold" nodeType="afterGroup">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253966"/>
                                        </p:tgtEl>
                                        <p:attrNameLst>
                                          <p:attrName>style.visibility</p:attrName>
                                        </p:attrNameLst>
                                      </p:cBhvr>
                                      <p:to>
                                        <p:strVal val="visible"/>
                                      </p:to>
                                    </p:set>
                                    <p:animEffect transition="in" filter="wipe(left)">
                                      <p:cBhvr>
                                        <p:cTn id="41" dur="500"/>
                                        <p:tgtEl>
                                          <p:spTgt spid="25396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53975"/>
                                        </p:tgtEl>
                                        <p:attrNameLst>
                                          <p:attrName>style.visibility</p:attrName>
                                        </p:attrNameLst>
                                      </p:cBhvr>
                                      <p:to>
                                        <p:strVal val="visible"/>
                                      </p:to>
                                    </p:set>
                                    <p:animEffect transition="in" filter="wipe(left)">
                                      <p:cBhvr>
                                        <p:cTn id="44" dur="500"/>
                                        <p:tgtEl>
                                          <p:spTgt spid="253975"/>
                                        </p:tgtEl>
                                      </p:cBhvr>
                                    </p:animEffect>
                                  </p:childTnLst>
                                </p:cTn>
                              </p:par>
                              <p:par>
                                <p:cTn id="45" presetID="22" presetClass="entr" presetSubtype="8" fill="hold" nodeType="withEffect">
                                  <p:stCondLst>
                                    <p:cond delay="0"/>
                                  </p:stCondLst>
                                  <p:childTnLst>
                                    <p:set>
                                      <p:cBhvr>
                                        <p:cTn id="46" dur="1" fill="hold">
                                          <p:stCondLst>
                                            <p:cond delay="0"/>
                                          </p:stCondLst>
                                        </p:cTn>
                                        <p:tgtEl>
                                          <p:spTgt spid="254020"/>
                                        </p:tgtEl>
                                        <p:attrNameLst>
                                          <p:attrName>style.visibility</p:attrName>
                                        </p:attrNameLst>
                                      </p:cBhvr>
                                      <p:to>
                                        <p:strVal val="visible"/>
                                      </p:to>
                                    </p:set>
                                    <p:animEffect transition="in" filter="wipe(left)">
                                      <p:cBhvr>
                                        <p:cTn id="47" dur="500"/>
                                        <p:tgtEl>
                                          <p:spTgt spid="254020"/>
                                        </p:tgtEl>
                                      </p:cBhvr>
                                    </p:animEffect>
                                  </p:childTnLst>
                                </p:cTn>
                              </p:par>
                            </p:childTnLst>
                          </p:cTn>
                        </p:par>
                        <p:par>
                          <p:cTn id="48" fill="hold" nodeType="afterGroup">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253967"/>
                                        </p:tgtEl>
                                        <p:attrNameLst>
                                          <p:attrName>style.visibility</p:attrName>
                                        </p:attrNameLst>
                                      </p:cBhvr>
                                      <p:to>
                                        <p:strVal val="visible"/>
                                      </p:to>
                                    </p:set>
                                    <p:animEffect transition="in" filter="wipe(left)">
                                      <p:cBhvr>
                                        <p:cTn id="51" dur="500"/>
                                        <p:tgtEl>
                                          <p:spTgt spid="253967"/>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53976"/>
                                        </p:tgtEl>
                                        <p:attrNameLst>
                                          <p:attrName>style.visibility</p:attrName>
                                        </p:attrNameLst>
                                      </p:cBhvr>
                                      <p:to>
                                        <p:strVal val="visible"/>
                                      </p:to>
                                    </p:set>
                                    <p:animEffect transition="in" filter="wipe(left)">
                                      <p:cBhvr>
                                        <p:cTn id="54" dur="500"/>
                                        <p:tgtEl>
                                          <p:spTgt spid="253976"/>
                                        </p:tgtEl>
                                      </p:cBhvr>
                                    </p:animEffect>
                                  </p:childTnLst>
                                </p:cTn>
                              </p:par>
                              <p:par>
                                <p:cTn id="55" presetID="22" presetClass="entr" presetSubtype="8" fill="hold" nodeType="withEffect">
                                  <p:stCondLst>
                                    <p:cond delay="0"/>
                                  </p:stCondLst>
                                  <p:childTnLst>
                                    <p:set>
                                      <p:cBhvr>
                                        <p:cTn id="56" dur="1" fill="hold">
                                          <p:stCondLst>
                                            <p:cond delay="0"/>
                                          </p:stCondLst>
                                        </p:cTn>
                                        <p:tgtEl>
                                          <p:spTgt spid="254034"/>
                                        </p:tgtEl>
                                        <p:attrNameLst>
                                          <p:attrName>style.visibility</p:attrName>
                                        </p:attrNameLst>
                                      </p:cBhvr>
                                      <p:to>
                                        <p:strVal val="visible"/>
                                      </p:to>
                                    </p:set>
                                    <p:animEffect transition="in" filter="wipe(left)">
                                      <p:cBhvr>
                                        <p:cTn id="57" dur="500"/>
                                        <p:tgtEl>
                                          <p:spTgt spid="254034"/>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253969"/>
                                        </p:tgtEl>
                                        <p:attrNameLst>
                                          <p:attrName>style.visibility</p:attrName>
                                        </p:attrNameLst>
                                      </p:cBhvr>
                                      <p:to>
                                        <p:strVal val="visible"/>
                                      </p:to>
                                    </p:set>
                                    <p:animEffect transition="in" filter="wipe(left)">
                                      <p:cBhvr>
                                        <p:cTn id="60" dur="500"/>
                                        <p:tgtEl>
                                          <p:spTgt spid="253969"/>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253978"/>
                                        </p:tgtEl>
                                        <p:attrNameLst>
                                          <p:attrName>style.visibility</p:attrName>
                                        </p:attrNameLst>
                                      </p:cBhvr>
                                      <p:to>
                                        <p:strVal val="visible"/>
                                      </p:to>
                                    </p:set>
                                    <p:animEffect transition="in" filter="wipe(left)">
                                      <p:cBhvr>
                                        <p:cTn id="63" dur="500"/>
                                        <p:tgtEl>
                                          <p:spTgt spid="253978"/>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53968"/>
                                        </p:tgtEl>
                                        <p:attrNameLst>
                                          <p:attrName>style.visibility</p:attrName>
                                        </p:attrNameLst>
                                      </p:cBhvr>
                                      <p:to>
                                        <p:strVal val="visible"/>
                                      </p:to>
                                    </p:set>
                                    <p:animEffect transition="in" filter="wipe(left)">
                                      <p:cBhvr>
                                        <p:cTn id="66" dur="500"/>
                                        <p:tgtEl>
                                          <p:spTgt spid="253968"/>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53977"/>
                                        </p:tgtEl>
                                        <p:attrNameLst>
                                          <p:attrName>style.visibility</p:attrName>
                                        </p:attrNameLst>
                                      </p:cBhvr>
                                      <p:to>
                                        <p:strVal val="visible"/>
                                      </p:to>
                                    </p:set>
                                    <p:animEffect transition="in" filter="wipe(left)">
                                      <p:cBhvr>
                                        <p:cTn id="69" dur="500"/>
                                        <p:tgtEl>
                                          <p:spTgt spid="253977"/>
                                        </p:tgtEl>
                                      </p:cBhvr>
                                    </p:animEffect>
                                  </p:childTnLst>
                                </p:cTn>
                              </p:par>
                              <p:par>
                                <p:cTn id="70" presetID="22" presetClass="entr" presetSubtype="8" fill="hold" nodeType="withEffect">
                                  <p:stCondLst>
                                    <p:cond delay="0"/>
                                  </p:stCondLst>
                                  <p:childTnLst>
                                    <p:set>
                                      <p:cBhvr>
                                        <p:cTn id="71" dur="1" fill="hold">
                                          <p:stCondLst>
                                            <p:cond delay="0"/>
                                          </p:stCondLst>
                                        </p:cTn>
                                        <p:tgtEl>
                                          <p:spTgt spid="254040"/>
                                        </p:tgtEl>
                                        <p:attrNameLst>
                                          <p:attrName>style.visibility</p:attrName>
                                        </p:attrNameLst>
                                      </p:cBhvr>
                                      <p:to>
                                        <p:strVal val="visible"/>
                                      </p:to>
                                    </p:set>
                                    <p:animEffect transition="in" filter="wipe(left)">
                                      <p:cBhvr>
                                        <p:cTn id="72" dur="500"/>
                                        <p:tgtEl>
                                          <p:spTgt spid="25404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53979"/>
                                        </p:tgtEl>
                                        <p:attrNameLst>
                                          <p:attrName>style.visibility</p:attrName>
                                        </p:attrNameLst>
                                      </p:cBhvr>
                                      <p:to>
                                        <p:strVal val="visible"/>
                                      </p:to>
                                    </p:set>
                                    <p:animEffect transition="in" filter="wipe(right)">
                                      <p:cBhvr>
                                        <p:cTn id="77" dur="500"/>
                                        <p:tgtEl>
                                          <p:spTgt spid="253979"/>
                                        </p:tgtEl>
                                      </p:cBhvr>
                                    </p:animEffect>
                                  </p:childTnLst>
                                </p:cTn>
                              </p:par>
                              <p:par>
                                <p:cTn id="78" presetID="22" presetClass="entr" presetSubtype="2" fill="hold" nodeType="withEffect">
                                  <p:stCondLst>
                                    <p:cond delay="0"/>
                                  </p:stCondLst>
                                  <p:childTnLst>
                                    <p:set>
                                      <p:cBhvr>
                                        <p:cTn id="79" dur="1" fill="hold">
                                          <p:stCondLst>
                                            <p:cond delay="0"/>
                                          </p:stCondLst>
                                        </p:cTn>
                                        <p:tgtEl>
                                          <p:spTgt spid="254023"/>
                                        </p:tgtEl>
                                        <p:attrNameLst>
                                          <p:attrName>style.visibility</p:attrName>
                                        </p:attrNameLst>
                                      </p:cBhvr>
                                      <p:to>
                                        <p:strVal val="visible"/>
                                      </p:to>
                                    </p:set>
                                    <p:animEffect transition="in" filter="wipe(right)">
                                      <p:cBhvr>
                                        <p:cTn id="80" dur="500"/>
                                        <p:tgtEl>
                                          <p:spTgt spid="254023"/>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253981"/>
                                        </p:tgtEl>
                                        <p:attrNameLst>
                                          <p:attrName>style.visibility</p:attrName>
                                        </p:attrNameLst>
                                      </p:cBhvr>
                                      <p:to>
                                        <p:strVal val="visible"/>
                                      </p:to>
                                    </p:set>
                                    <p:animEffect transition="in" filter="wipe(right)">
                                      <p:cBhvr>
                                        <p:cTn id="83" dur="500"/>
                                        <p:tgtEl>
                                          <p:spTgt spid="253981"/>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2" fill="hold" grpId="0" nodeType="clickEffect">
                                  <p:stCondLst>
                                    <p:cond delay="0"/>
                                  </p:stCondLst>
                                  <p:childTnLst>
                                    <p:set>
                                      <p:cBhvr>
                                        <p:cTn id="87" dur="1" fill="hold">
                                          <p:stCondLst>
                                            <p:cond delay="0"/>
                                          </p:stCondLst>
                                        </p:cTn>
                                        <p:tgtEl>
                                          <p:spTgt spid="253982"/>
                                        </p:tgtEl>
                                        <p:attrNameLst>
                                          <p:attrName>style.visibility</p:attrName>
                                        </p:attrNameLst>
                                      </p:cBhvr>
                                      <p:to>
                                        <p:strVal val="visible"/>
                                      </p:to>
                                    </p:set>
                                    <p:animEffect transition="in" filter="wipe(right)">
                                      <p:cBhvr>
                                        <p:cTn id="88" dur="500"/>
                                        <p:tgtEl>
                                          <p:spTgt spid="253982"/>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253983"/>
                                        </p:tgtEl>
                                        <p:attrNameLst>
                                          <p:attrName>style.visibility</p:attrName>
                                        </p:attrNameLst>
                                      </p:cBhvr>
                                      <p:to>
                                        <p:strVal val="visible"/>
                                      </p:to>
                                    </p:set>
                                    <p:animEffect transition="in" filter="wipe(right)">
                                      <p:cBhvr>
                                        <p:cTn id="91" dur="500"/>
                                        <p:tgtEl>
                                          <p:spTgt spid="253983"/>
                                        </p:tgtEl>
                                      </p:cBhvr>
                                    </p:animEffect>
                                  </p:childTnLst>
                                </p:cTn>
                              </p:par>
                              <p:par>
                                <p:cTn id="92" presetID="22" presetClass="entr" presetSubtype="2" fill="hold" grpId="0" nodeType="withEffect">
                                  <p:stCondLst>
                                    <p:cond delay="0"/>
                                  </p:stCondLst>
                                  <p:childTnLst>
                                    <p:set>
                                      <p:cBhvr>
                                        <p:cTn id="93" dur="1" fill="hold">
                                          <p:stCondLst>
                                            <p:cond delay="0"/>
                                          </p:stCondLst>
                                        </p:cTn>
                                        <p:tgtEl>
                                          <p:spTgt spid="253984"/>
                                        </p:tgtEl>
                                        <p:attrNameLst>
                                          <p:attrName>style.visibility</p:attrName>
                                        </p:attrNameLst>
                                      </p:cBhvr>
                                      <p:to>
                                        <p:strVal val="visible"/>
                                      </p:to>
                                    </p:set>
                                    <p:animEffect transition="in" filter="wipe(right)">
                                      <p:cBhvr>
                                        <p:cTn id="94" dur="500"/>
                                        <p:tgtEl>
                                          <p:spTgt spid="253984"/>
                                        </p:tgtEl>
                                      </p:cBhvr>
                                    </p:animEffect>
                                  </p:childTnLst>
                                </p:cTn>
                              </p:par>
                              <p:par>
                                <p:cTn id="95" presetID="22" presetClass="entr" presetSubtype="2" fill="hold" grpId="0" nodeType="withEffect">
                                  <p:stCondLst>
                                    <p:cond delay="0"/>
                                  </p:stCondLst>
                                  <p:childTnLst>
                                    <p:set>
                                      <p:cBhvr>
                                        <p:cTn id="96" dur="1" fill="hold">
                                          <p:stCondLst>
                                            <p:cond delay="0"/>
                                          </p:stCondLst>
                                        </p:cTn>
                                        <p:tgtEl>
                                          <p:spTgt spid="253985"/>
                                        </p:tgtEl>
                                        <p:attrNameLst>
                                          <p:attrName>style.visibility</p:attrName>
                                        </p:attrNameLst>
                                      </p:cBhvr>
                                      <p:to>
                                        <p:strVal val="visible"/>
                                      </p:to>
                                    </p:set>
                                    <p:animEffect transition="in" filter="wipe(right)">
                                      <p:cBhvr>
                                        <p:cTn id="97" dur="500"/>
                                        <p:tgtEl>
                                          <p:spTgt spid="253985"/>
                                        </p:tgtEl>
                                      </p:cBhvr>
                                    </p:animEffect>
                                  </p:childTnLst>
                                </p:cTn>
                              </p:par>
                              <p:par>
                                <p:cTn id="98" presetID="22" presetClass="entr" presetSubtype="2" fill="hold" grpId="0" nodeType="withEffect">
                                  <p:stCondLst>
                                    <p:cond delay="0"/>
                                  </p:stCondLst>
                                  <p:childTnLst>
                                    <p:set>
                                      <p:cBhvr>
                                        <p:cTn id="99" dur="1" fill="hold">
                                          <p:stCondLst>
                                            <p:cond delay="0"/>
                                          </p:stCondLst>
                                        </p:cTn>
                                        <p:tgtEl>
                                          <p:spTgt spid="253986"/>
                                        </p:tgtEl>
                                        <p:attrNameLst>
                                          <p:attrName>style.visibility</p:attrName>
                                        </p:attrNameLst>
                                      </p:cBhvr>
                                      <p:to>
                                        <p:strVal val="visible"/>
                                      </p:to>
                                    </p:set>
                                    <p:animEffect transition="in" filter="wipe(right)">
                                      <p:cBhvr>
                                        <p:cTn id="100" dur="500"/>
                                        <p:tgtEl>
                                          <p:spTgt spid="253986"/>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254036"/>
                                        </p:tgtEl>
                                        <p:attrNameLst>
                                          <p:attrName>style.visibility</p:attrName>
                                        </p:attrNameLst>
                                      </p:cBhvr>
                                      <p:to>
                                        <p:strVal val="visible"/>
                                      </p:to>
                                    </p:set>
                                    <p:animEffect transition="in" filter="wipe(left)">
                                      <p:cBhvr>
                                        <p:cTn id="105" dur="500"/>
                                        <p:tgtEl>
                                          <p:spTgt spid="254036"/>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1" fill="hold" grpId="0" nodeType="clickEffect">
                                  <p:stCondLst>
                                    <p:cond delay="0"/>
                                  </p:stCondLst>
                                  <p:childTnLst>
                                    <p:set>
                                      <p:cBhvr>
                                        <p:cTn id="109" dur="1" fill="hold">
                                          <p:stCondLst>
                                            <p:cond delay="0"/>
                                          </p:stCondLst>
                                        </p:cTn>
                                        <p:tgtEl>
                                          <p:spTgt spid="254039"/>
                                        </p:tgtEl>
                                        <p:attrNameLst>
                                          <p:attrName>style.visibility</p:attrName>
                                        </p:attrNameLst>
                                      </p:cBhvr>
                                      <p:to>
                                        <p:strVal val="visible"/>
                                      </p:to>
                                    </p:set>
                                    <p:animEffect transition="in" filter="wipe(up)">
                                      <p:cBhvr>
                                        <p:cTn id="110" dur="500"/>
                                        <p:tgtEl>
                                          <p:spTgt spid="254039"/>
                                        </p:tgtEl>
                                      </p:cBhvr>
                                    </p:animEffect>
                                  </p:childTnLst>
                                </p:cTn>
                              </p:par>
                              <p:par>
                                <p:cTn id="111" presetID="22" presetClass="entr" presetSubtype="1" fill="hold" grpId="0" nodeType="withEffect">
                                  <p:stCondLst>
                                    <p:cond delay="0"/>
                                  </p:stCondLst>
                                  <p:childTnLst>
                                    <p:set>
                                      <p:cBhvr>
                                        <p:cTn id="112" dur="1" fill="hold">
                                          <p:stCondLst>
                                            <p:cond delay="0"/>
                                          </p:stCondLst>
                                        </p:cTn>
                                        <p:tgtEl>
                                          <p:spTgt spid="254038"/>
                                        </p:tgtEl>
                                        <p:attrNameLst>
                                          <p:attrName>style.visibility</p:attrName>
                                        </p:attrNameLst>
                                      </p:cBhvr>
                                      <p:to>
                                        <p:strVal val="visible"/>
                                      </p:to>
                                    </p:set>
                                    <p:animEffect transition="in" filter="wipe(up)">
                                      <p:cBhvr>
                                        <p:cTn id="113" dur="500"/>
                                        <p:tgtEl>
                                          <p:spTgt spid="254038"/>
                                        </p:tgtEl>
                                      </p:cBhvr>
                                    </p:animEffect>
                                  </p:childTnLst>
                                </p:cTn>
                              </p:par>
                              <p:par>
                                <p:cTn id="114" presetID="22" presetClass="entr" presetSubtype="1" fill="hold" grpId="0" nodeType="withEffect">
                                  <p:stCondLst>
                                    <p:cond delay="0"/>
                                  </p:stCondLst>
                                  <p:childTnLst>
                                    <p:set>
                                      <p:cBhvr>
                                        <p:cTn id="115" dur="1" fill="hold">
                                          <p:stCondLst>
                                            <p:cond delay="0"/>
                                          </p:stCondLst>
                                        </p:cTn>
                                        <p:tgtEl>
                                          <p:spTgt spid="254037"/>
                                        </p:tgtEl>
                                        <p:attrNameLst>
                                          <p:attrName>style.visibility</p:attrName>
                                        </p:attrNameLst>
                                      </p:cBhvr>
                                      <p:to>
                                        <p:strVal val="visible"/>
                                      </p:to>
                                    </p:set>
                                    <p:animEffect transition="in" filter="wipe(up)">
                                      <p:cBhvr>
                                        <p:cTn id="116" dur="500"/>
                                        <p:tgtEl>
                                          <p:spTgt spid="254037"/>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1" fill="hold" grpId="0" nodeType="clickEffect">
                                  <p:stCondLst>
                                    <p:cond delay="0"/>
                                  </p:stCondLst>
                                  <p:childTnLst>
                                    <p:set>
                                      <p:cBhvr>
                                        <p:cTn id="120" dur="1" fill="hold">
                                          <p:stCondLst>
                                            <p:cond delay="0"/>
                                          </p:stCondLst>
                                        </p:cTn>
                                        <p:tgtEl>
                                          <p:spTgt spid="253989"/>
                                        </p:tgtEl>
                                        <p:attrNameLst>
                                          <p:attrName>style.visibility</p:attrName>
                                        </p:attrNameLst>
                                      </p:cBhvr>
                                      <p:to>
                                        <p:strVal val="visible"/>
                                      </p:to>
                                    </p:set>
                                    <p:animEffect transition="in" filter="wipe(up)">
                                      <p:cBhvr>
                                        <p:cTn id="121" dur="500"/>
                                        <p:tgtEl>
                                          <p:spTgt spid="253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61" grpId="0"/>
      <p:bldP spid="253962" grpId="0"/>
      <p:bldP spid="253965" grpId="0"/>
      <p:bldP spid="253966" grpId="0"/>
      <p:bldP spid="253967" grpId="0"/>
      <p:bldP spid="253968" grpId="0"/>
      <p:bldP spid="253969" grpId="0"/>
      <p:bldP spid="253974" grpId="0" animBg="1"/>
      <p:bldP spid="253975" grpId="0" animBg="1"/>
      <p:bldP spid="253976" grpId="0" animBg="1"/>
      <p:bldP spid="253977" grpId="0" animBg="1"/>
      <p:bldP spid="253978" grpId="0"/>
      <p:bldP spid="253979" grpId="0"/>
      <p:bldP spid="253981" grpId="0" animBg="1"/>
      <p:bldP spid="253982" grpId="0" animBg="1"/>
      <p:bldP spid="253983" grpId="0" animBg="1"/>
      <p:bldP spid="253984" grpId="0" animBg="1"/>
      <p:bldP spid="253985" grpId="0" animBg="1"/>
      <p:bldP spid="253986" grpId="0"/>
      <p:bldP spid="253989" grpId="0"/>
      <p:bldP spid="253990" grpId="0"/>
      <p:bldP spid="253991" grpId="0"/>
      <p:bldP spid="254036" grpId="0" animBg="1"/>
      <p:bldP spid="254037" grpId="0"/>
      <p:bldP spid="254038" grpId="0" animBg="1"/>
      <p:bldP spid="25403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31" name="组合 4"/>
          <p:cNvGrpSpPr>
            <a:grpSpLocks/>
          </p:cNvGrpSpPr>
          <p:nvPr/>
        </p:nvGrpSpPr>
        <p:grpSpPr bwMode="auto">
          <a:xfrm>
            <a:off x="8494634" y="129028"/>
            <a:ext cx="4344470" cy="589281"/>
            <a:chOff x="288838" y="21598"/>
            <a:chExt cx="4278985" cy="590400"/>
          </a:xfrm>
        </p:grpSpPr>
        <p:sp>
          <p:nvSpPr>
            <p:cNvPr id="32" name="圆角矩形 3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pSp>
        <p:nvGrpSpPr>
          <p:cNvPr id="34" name="组合 33"/>
          <p:cNvGrpSpPr/>
          <p:nvPr/>
        </p:nvGrpSpPr>
        <p:grpSpPr>
          <a:xfrm>
            <a:off x="1821880" y="1235756"/>
            <a:ext cx="6349241" cy="457846"/>
            <a:chOff x="3868912" y="3356174"/>
            <a:chExt cx="4491037" cy="323850"/>
          </a:xfrm>
        </p:grpSpPr>
        <p:grpSp>
          <p:nvGrpSpPr>
            <p:cNvPr id="35" name="Group 50"/>
            <p:cNvGrpSpPr>
              <a:grpSpLocks/>
            </p:cNvGrpSpPr>
            <p:nvPr/>
          </p:nvGrpSpPr>
          <p:grpSpPr bwMode="auto">
            <a:xfrm rot="4976862" flipH="1">
              <a:off x="3862562" y="3362524"/>
              <a:ext cx="323850" cy="311150"/>
              <a:chOff x="1944" y="1111"/>
              <a:chExt cx="204" cy="196"/>
            </a:xfrm>
          </p:grpSpPr>
          <p:pic>
            <p:nvPicPr>
              <p:cNvPr id="37"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58" name="Group 53"/>
              <p:cNvGrpSpPr>
                <a:grpSpLocks/>
              </p:cNvGrpSpPr>
              <p:nvPr/>
            </p:nvGrpSpPr>
            <p:grpSpPr bwMode="auto">
              <a:xfrm rot="1297425" flipV="1">
                <a:off x="1971" y="1258"/>
                <a:ext cx="151" cy="37"/>
                <a:chOff x="2532" y="1051"/>
                <a:chExt cx="893" cy="246"/>
              </a:xfrm>
            </p:grpSpPr>
            <p:grpSp>
              <p:nvGrpSpPr>
                <p:cNvPr id="61" name="Group 54"/>
                <p:cNvGrpSpPr>
                  <a:grpSpLocks/>
                </p:cNvGrpSpPr>
                <p:nvPr/>
              </p:nvGrpSpPr>
              <p:grpSpPr bwMode="auto">
                <a:xfrm>
                  <a:off x="2532" y="1051"/>
                  <a:ext cx="743" cy="185"/>
                  <a:chOff x="1565" y="2568"/>
                  <a:chExt cx="1118" cy="279"/>
                </a:xfrm>
              </p:grpSpPr>
              <p:sp>
                <p:nvSpPr>
                  <p:cNvPr id="67"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2" name="Group 59"/>
                <p:cNvGrpSpPr>
                  <a:grpSpLocks/>
                </p:cNvGrpSpPr>
                <p:nvPr/>
              </p:nvGrpSpPr>
              <p:grpSpPr bwMode="auto">
                <a:xfrm rot="1353540">
                  <a:off x="2682" y="1111"/>
                  <a:ext cx="743" cy="186"/>
                  <a:chOff x="1565" y="2568"/>
                  <a:chExt cx="1118" cy="279"/>
                </a:xfrm>
              </p:grpSpPr>
              <p:sp>
                <p:nvSpPr>
                  <p:cNvPr id="63"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59"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 name="AutoShape 6"/>
          <p:cNvSpPr>
            <a:spLocks noChangeArrowheads="1"/>
          </p:cNvSpPr>
          <p:nvPr/>
        </p:nvSpPr>
        <p:spPr bwMode="gray">
          <a:xfrm>
            <a:off x="2372067" y="1132384"/>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电磁攻击原理与实例分析</a:t>
            </a:r>
            <a:endParaRPr lang="en-US" altLang="zh-CN" sz="2800" dirty="0">
              <a:solidFill>
                <a:srgbClr val="000000"/>
              </a:solidFill>
              <a:latin typeface="华文中宋" pitchFamily="2" charset="-122"/>
              <a:ea typeface="华文中宋" pitchFamily="2" charset="-122"/>
            </a:endParaRPr>
          </a:p>
        </p:txBody>
      </p:sp>
      <p:sp>
        <p:nvSpPr>
          <p:cNvPr id="72" name="内容占位符 2"/>
          <p:cNvSpPr txBox="1">
            <a:spLocks/>
          </p:cNvSpPr>
          <p:nvPr/>
        </p:nvSpPr>
        <p:spPr>
          <a:xfrm>
            <a:off x="1020484" y="1778288"/>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73" name="矩形 3"/>
          <p:cNvSpPr>
            <a:spLocks noChangeArrowheads="1"/>
          </p:cNvSpPr>
          <p:nvPr/>
        </p:nvSpPr>
        <p:spPr bwMode="auto">
          <a:xfrm>
            <a:off x="5620232" y="1897102"/>
            <a:ext cx="432048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3</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 RC4</a:t>
            </a:r>
            <a:r>
              <a:rPr lang="zh-CN" altLang="en-US" kern="0" dirty="0">
                <a:solidFill>
                  <a:srgbClr val="3333FF"/>
                </a:solidFill>
                <a:latin typeface="华文中宋" pitchFamily="2" charset="-122"/>
                <a:ea typeface="华文中宋" pitchFamily="2" charset="-122"/>
              </a:rPr>
              <a:t>密码电磁模板攻击</a:t>
            </a:r>
            <a:endParaRPr lang="zh-CN" altLang="en-US" dirty="0">
              <a:latin typeface="华文中宋" pitchFamily="2" charset="-122"/>
              <a:ea typeface="华文中宋" pitchFamily="2" charset="-122"/>
            </a:endParaRPr>
          </a:p>
        </p:txBody>
      </p:sp>
      <p:sp>
        <p:nvSpPr>
          <p:cNvPr id="2" name="矩形 1"/>
          <p:cNvSpPr/>
          <p:nvPr/>
        </p:nvSpPr>
        <p:spPr>
          <a:xfrm>
            <a:off x="1056939" y="2716560"/>
            <a:ext cx="10890921" cy="6694140"/>
          </a:xfrm>
          <a:prstGeom prst="rect">
            <a:avLst/>
          </a:prstGeom>
        </p:spPr>
        <p:txBody>
          <a:bodyPr wrap="square">
            <a:spAutoFit/>
          </a:bodyPr>
          <a:lstStyle/>
          <a:p>
            <a:pPr>
              <a:lnSpc>
                <a:spcPct val="150000"/>
              </a:lnSpc>
            </a:pPr>
            <a:r>
              <a:rPr lang="en-US" altLang="zh-CN" dirty="0">
                <a:latin typeface="华文中宋" pitchFamily="2" charset="-122"/>
                <a:ea typeface="华文中宋" pitchFamily="2" charset="-122"/>
              </a:rPr>
              <a:t>    RC4</a:t>
            </a:r>
            <a:r>
              <a:rPr lang="zh-CN" altLang="en-US" dirty="0">
                <a:latin typeface="华文中宋" pitchFamily="2" charset="-122"/>
                <a:ea typeface="华文中宋" pitchFamily="2" charset="-122"/>
              </a:rPr>
              <a:t> 是</a:t>
            </a:r>
            <a:r>
              <a:rPr lang="en-US" altLang="zh-CN" dirty="0">
                <a:latin typeface="华文中宋" pitchFamily="2" charset="-122"/>
                <a:ea typeface="华文中宋" pitchFamily="2" charset="-122"/>
              </a:rPr>
              <a:t>Ron </a:t>
            </a:r>
            <a:r>
              <a:rPr lang="en-US" altLang="zh-CN" dirty="0" err="1">
                <a:latin typeface="华文中宋" pitchFamily="2" charset="-122"/>
                <a:ea typeface="华文中宋" pitchFamily="2" charset="-122"/>
              </a:rPr>
              <a:t>Rivest</a:t>
            </a:r>
            <a:r>
              <a:rPr lang="zh-CN" altLang="en-US" dirty="0">
                <a:latin typeface="华文中宋" pitchFamily="2" charset="-122"/>
                <a:ea typeface="华文中宋" pitchFamily="2" charset="-122"/>
              </a:rPr>
              <a:t>在</a:t>
            </a:r>
            <a:r>
              <a:rPr lang="en-US" altLang="zh-CN" dirty="0">
                <a:latin typeface="华文中宋" pitchFamily="2" charset="-122"/>
                <a:ea typeface="华文中宋" pitchFamily="2" charset="-122"/>
              </a:rPr>
              <a:t>1987</a:t>
            </a:r>
            <a:r>
              <a:rPr lang="zh-CN" altLang="en-US" dirty="0">
                <a:latin typeface="华文中宋" pitchFamily="2" charset="-122"/>
                <a:ea typeface="华文中宋" pitchFamily="2" charset="-122"/>
              </a:rPr>
              <a:t>年为</a:t>
            </a:r>
            <a:r>
              <a:rPr lang="en-US" altLang="zh-CN" dirty="0">
                <a:latin typeface="华文中宋" pitchFamily="2" charset="-122"/>
                <a:ea typeface="华文中宋" pitchFamily="2" charset="-122"/>
              </a:rPr>
              <a:t>RSA</a:t>
            </a:r>
            <a:r>
              <a:rPr lang="zh-CN" altLang="en-US" dirty="0">
                <a:latin typeface="华文中宋" pitchFamily="2" charset="-122"/>
                <a:ea typeface="华文中宋" pitchFamily="2" charset="-122"/>
              </a:rPr>
              <a:t>数据安全公司开发的可变密钥长度的序列密码。</a:t>
            </a:r>
            <a:r>
              <a:rPr lang="en-US" altLang="zh-CN" dirty="0">
                <a:latin typeface="华文中宋" pitchFamily="2" charset="-122"/>
                <a:ea typeface="华文中宋" pitchFamily="2" charset="-122"/>
              </a:rPr>
              <a:t>1994</a:t>
            </a:r>
            <a:r>
              <a:rPr lang="zh-CN" altLang="en-US" dirty="0">
                <a:latin typeface="华文中宋" pitchFamily="2" charset="-122"/>
                <a:ea typeface="华文中宋" pitchFamily="2" charset="-122"/>
              </a:rPr>
              <a:t>年源代码被公开。加密速度很快（</a:t>
            </a:r>
            <a:r>
              <a:rPr lang="en-US" altLang="zh-CN" dirty="0">
                <a:latin typeface="华文中宋" pitchFamily="2" charset="-122"/>
                <a:ea typeface="华文中宋" pitchFamily="2" charset="-122"/>
              </a:rPr>
              <a:t>DES</a:t>
            </a:r>
            <a:r>
              <a:rPr lang="zh-CN" altLang="en-US" dirty="0">
                <a:latin typeface="华文中宋" pitchFamily="2" charset="-122"/>
                <a:ea typeface="华文中宋" pitchFamily="2" charset="-122"/>
              </a:rPr>
              <a:t>的</a:t>
            </a:r>
            <a:r>
              <a:rPr lang="en-US" altLang="zh-CN" dirty="0">
                <a:latin typeface="华文中宋" pitchFamily="2" charset="-122"/>
                <a:ea typeface="华文中宋" pitchFamily="2" charset="-122"/>
              </a:rPr>
              <a:t>10</a:t>
            </a:r>
            <a:r>
              <a:rPr lang="zh-CN" altLang="en-US" dirty="0">
                <a:latin typeface="华文中宋" pitchFamily="2" charset="-122"/>
                <a:ea typeface="华文中宋" pitchFamily="2" charset="-122"/>
              </a:rPr>
              <a:t>倍），已被广泛应用于各种嵌入式密码系统中，如</a:t>
            </a:r>
            <a:r>
              <a:rPr lang="en-US" altLang="zh-CN" dirty="0">
                <a:latin typeface="华文中宋" pitchFamily="2" charset="-122"/>
                <a:ea typeface="华文中宋" pitchFamily="2" charset="-122"/>
              </a:rPr>
              <a:t>IEEE802.11b</a:t>
            </a:r>
            <a:r>
              <a:rPr lang="zh-CN" altLang="en-US" dirty="0">
                <a:latin typeface="华文中宋" pitchFamily="2" charset="-122"/>
                <a:ea typeface="华文中宋" pitchFamily="2" charset="-122"/>
              </a:rPr>
              <a:t>中定义的</a:t>
            </a:r>
            <a:r>
              <a:rPr lang="en-US" altLang="zh-CN" dirty="0">
                <a:latin typeface="华文中宋" pitchFamily="2" charset="-122"/>
                <a:ea typeface="华文中宋" pitchFamily="2" charset="-122"/>
              </a:rPr>
              <a:t>WEP</a:t>
            </a:r>
            <a:r>
              <a:rPr lang="zh-CN" altLang="en-US" dirty="0">
                <a:latin typeface="华文中宋" pitchFamily="2" charset="-122"/>
                <a:ea typeface="华文中宋" pitchFamily="2" charset="-122"/>
              </a:rPr>
              <a:t>和</a:t>
            </a:r>
            <a:r>
              <a:rPr lang="en-US" altLang="zh-CN" dirty="0">
                <a:latin typeface="华文中宋" pitchFamily="2" charset="-122"/>
                <a:ea typeface="华文中宋" pitchFamily="2" charset="-122"/>
              </a:rPr>
              <a:t>IEEE802.11i</a:t>
            </a:r>
            <a:r>
              <a:rPr lang="zh-CN" altLang="en-US" dirty="0">
                <a:latin typeface="华文中宋" pitchFamily="2" charset="-122"/>
                <a:ea typeface="华文中宋" pitchFamily="2" charset="-122"/>
              </a:rPr>
              <a:t>中定义的</a:t>
            </a:r>
            <a:r>
              <a:rPr lang="en-US" altLang="zh-CN" dirty="0">
                <a:latin typeface="华文中宋" pitchFamily="2" charset="-122"/>
                <a:ea typeface="华文中宋" pitchFamily="2" charset="-122"/>
              </a:rPr>
              <a:t>TKIP</a:t>
            </a:r>
            <a:r>
              <a:rPr lang="zh-CN" altLang="en-US" dirty="0">
                <a:latin typeface="华文中宋" pitchFamily="2" charset="-122"/>
                <a:ea typeface="华文中宋" pitchFamily="2" charset="-122"/>
              </a:rPr>
              <a:t>。</a:t>
            </a:r>
            <a:endParaRPr lang="en-US" altLang="zh-CN" dirty="0">
              <a:latin typeface="华文中宋" pitchFamily="2" charset="-122"/>
              <a:ea typeface="华文中宋" pitchFamily="2" charset="-122"/>
            </a:endParaRPr>
          </a:p>
          <a:p>
            <a:pPr>
              <a:lnSpc>
                <a:spcPct val="150000"/>
              </a:lnSpc>
            </a:pPr>
            <a:endParaRPr lang="en-US" altLang="zh-CN" dirty="0">
              <a:latin typeface="华文中宋" pitchFamily="2" charset="-122"/>
              <a:ea typeface="华文中宋" pitchFamily="2" charset="-122"/>
            </a:endParaRPr>
          </a:p>
          <a:p>
            <a:pPr>
              <a:lnSpc>
                <a:spcPct val="150000"/>
              </a:lnSpc>
            </a:pPr>
            <a:r>
              <a:rPr lang="en-US" altLang="zh-CN" dirty="0">
                <a:latin typeface="华文中宋" pitchFamily="2" charset="-122"/>
                <a:ea typeface="华文中宋" pitchFamily="2" charset="-122"/>
              </a:rPr>
              <a:t>   RC4</a:t>
            </a:r>
            <a:r>
              <a:rPr lang="zh-CN" altLang="zh-CN" dirty="0">
                <a:latin typeface="华文中宋" pitchFamily="2" charset="-122"/>
                <a:ea typeface="华文中宋" pitchFamily="2" charset="-122"/>
              </a:rPr>
              <a:t>以输出反馈（</a:t>
            </a:r>
            <a:r>
              <a:rPr lang="en-US" altLang="zh-CN" dirty="0">
                <a:latin typeface="华文中宋" pitchFamily="2" charset="-122"/>
                <a:ea typeface="华文中宋" pitchFamily="2" charset="-122"/>
              </a:rPr>
              <a:t>OFB</a:t>
            </a:r>
            <a:r>
              <a:rPr lang="zh-CN" altLang="zh-CN" dirty="0">
                <a:latin typeface="华文中宋" pitchFamily="2" charset="-122"/>
                <a:ea typeface="华文中宋" pitchFamily="2" charset="-122"/>
              </a:rPr>
              <a:t>）方式工作：密钥序列与明文相互独立。其密钥长度从</a:t>
            </a:r>
            <a:r>
              <a:rPr lang="en-US" altLang="zh-CN" dirty="0">
                <a:latin typeface="华文中宋" pitchFamily="2" charset="-122"/>
                <a:ea typeface="华文中宋" pitchFamily="2" charset="-122"/>
              </a:rPr>
              <a:t>1</a:t>
            </a:r>
            <a:r>
              <a:rPr lang="zh-CN" altLang="zh-CN" dirty="0">
                <a:latin typeface="华文中宋" pitchFamily="2" charset="-122"/>
                <a:ea typeface="华文中宋" pitchFamily="2" charset="-122"/>
              </a:rPr>
              <a:t>到</a:t>
            </a:r>
            <a:r>
              <a:rPr lang="en-US" altLang="zh-CN" dirty="0">
                <a:latin typeface="华文中宋" pitchFamily="2" charset="-122"/>
                <a:ea typeface="华文中宋" pitchFamily="2" charset="-122"/>
              </a:rPr>
              <a:t>2048</a:t>
            </a:r>
            <a:r>
              <a:rPr lang="zh-CN" altLang="zh-CN" dirty="0">
                <a:latin typeface="华文中宋" pitchFamily="2" charset="-122"/>
                <a:ea typeface="华文中宋" pitchFamily="2" charset="-122"/>
              </a:rPr>
              <a:t>位可变，常用的为</a:t>
            </a:r>
            <a:r>
              <a:rPr lang="en-US" altLang="zh-CN" dirty="0">
                <a:latin typeface="华文中宋" pitchFamily="2" charset="-122"/>
                <a:ea typeface="华文中宋" pitchFamily="2" charset="-122"/>
              </a:rPr>
              <a:t>40</a:t>
            </a:r>
            <a:r>
              <a:rPr lang="zh-CN" altLang="zh-CN" dirty="0">
                <a:latin typeface="华文中宋" pitchFamily="2" charset="-122"/>
                <a:ea typeface="华文中宋" pitchFamily="2" charset="-122"/>
              </a:rPr>
              <a:t>到</a:t>
            </a:r>
            <a:r>
              <a:rPr lang="en-US" altLang="zh-CN" dirty="0">
                <a:latin typeface="华文中宋" pitchFamily="2" charset="-122"/>
                <a:ea typeface="华文中宋" pitchFamily="2" charset="-122"/>
              </a:rPr>
              <a:t>256</a:t>
            </a:r>
            <a:r>
              <a:rPr lang="zh-CN" altLang="zh-CN" dirty="0">
                <a:latin typeface="华文中宋" pitchFamily="2" charset="-122"/>
                <a:ea typeface="华文中宋" pitchFamily="2" charset="-122"/>
              </a:rPr>
              <a:t>位。加密算法包含两个部分：一个称为</a:t>
            </a:r>
            <a:r>
              <a:rPr lang="en-US" altLang="zh-CN" dirty="0">
                <a:latin typeface="华文中宋" pitchFamily="2" charset="-122"/>
                <a:ea typeface="华文中宋" pitchFamily="2" charset="-122"/>
              </a:rPr>
              <a:t>KSA </a:t>
            </a:r>
            <a:r>
              <a:rPr lang="zh-CN" altLang="zh-CN" dirty="0">
                <a:latin typeface="华文中宋" pitchFamily="2" charset="-122"/>
                <a:ea typeface="华文中宋" pitchFamily="2" charset="-122"/>
              </a:rPr>
              <a:t>密钥扩展算法和一个称为</a:t>
            </a:r>
            <a:r>
              <a:rPr lang="en-US" altLang="zh-CN" dirty="0">
                <a:latin typeface="华文中宋" pitchFamily="2" charset="-122"/>
                <a:ea typeface="华文中宋" pitchFamily="2" charset="-122"/>
              </a:rPr>
              <a:t>PRGA</a:t>
            </a:r>
            <a:r>
              <a:rPr lang="zh-CN" altLang="zh-CN" dirty="0">
                <a:latin typeface="华文中宋" pitchFamily="2" charset="-122"/>
                <a:ea typeface="华文中宋" pitchFamily="2" charset="-122"/>
              </a:rPr>
              <a:t>伪随机数产生算法。</a:t>
            </a:r>
            <a:r>
              <a:rPr lang="en-US" altLang="zh-CN" dirty="0">
                <a:latin typeface="华文中宋" pitchFamily="2" charset="-122"/>
                <a:ea typeface="华文中宋" pitchFamily="2" charset="-122"/>
              </a:rPr>
              <a:t>PRGA</a:t>
            </a:r>
            <a:r>
              <a:rPr lang="zh-CN" altLang="zh-CN" dirty="0">
                <a:latin typeface="华文中宋" pitchFamily="2" charset="-122"/>
                <a:ea typeface="华文中宋" pitchFamily="2" charset="-122"/>
              </a:rPr>
              <a:t>算法产生的伪随机数序列</a:t>
            </a:r>
            <a:r>
              <a:rPr lang="en-US" altLang="zh-CN" dirty="0">
                <a:latin typeface="华文中宋" pitchFamily="2" charset="-122"/>
                <a:ea typeface="华文中宋" pitchFamily="2" charset="-122"/>
              </a:rPr>
              <a:t>R</a:t>
            </a:r>
            <a:r>
              <a:rPr lang="zh-CN" altLang="zh-CN" dirty="0">
                <a:latin typeface="华文中宋" pitchFamily="2" charset="-122"/>
                <a:ea typeface="华文中宋" pitchFamily="2" charset="-122"/>
              </a:rPr>
              <a:t>用于与明文异或产生密文</a:t>
            </a:r>
            <a:r>
              <a:rPr lang="en-US" altLang="zh-CN" dirty="0">
                <a:latin typeface="华文中宋" pitchFamily="2" charset="-122"/>
                <a:ea typeface="华文中宋" pitchFamily="2" charset="-122"/>
              </a:rPr>
              <a:t>(</a:t>
            </a:r>
            <a:r>
              <a:rPr lang="zh-CN" altLang="zh-CN" dirty="0">
                <a:latin typeface="华文中宋" pitchFamily="2" charset="-122"/>
                <a:ea typeface="华文中宋" pitchFamily="2" charset="-122"/>
              </a:rPr>
              <a:t>加密</a:t>
            </a:r>
            <a:r>
              <a:rPr lang="en-US" altLang="zh-CN" dirty="0">
                <a:latin typeface="华文中宋" pitchFamily="2" charset="-122"/>
                <a:ea typeface="华文中宋" pitchFamily="2" charset="-122"/>
              </a:rPr>
              <a:t>)</a:t>
            </a:r>
            <a:r>
              <a:rPr lang="zh-CN" altLang="zh-CN" dirty="0">
                <a:latin typeface="华文中宋" pitchFamily="2" charset="-122"/>
                <a:ea typeface="华文中宋" pitchFamily="2" charset="-122"/>
              </a:rPr>
              <a:t>，或者与密文异或产生明文</a:t>
            </a:r>
            <a:r>
              <a:rPr lang="en-US" altLang="zh-CN" dirty="0">
                <a:latin typeface="华文中宋" pitchFamily="2" charset="-122"/>
                <a:ea typeface="华文中宋" pitchFamily="2" charset="-122"/>
              </a:rPr>
              <a:t>(</a:t>
            </a:r>
            <a:r>
              <a:rPr lang="zh-CN" altLang="zh-CN" dirty="0">
                <a:latin typeface="华文中宋" pitchFamily="2" charset="-122"/>
                <a:ea typeface="华文中宋" pitchFamily="2" charset="-122"/>
              </a:rPr>
              <a:t>解密</a:t>
            </a:r>
            <a:r>
              <a:rPr lang="en-US" altLang="zh-CN" dirty="0">
                <a:latin typeface="华文中宋" pitchFamily="2" charset="-122"/>
                <a:ea typeface="华文中宋" pitchFamily="2" charset="-122"/>
              </a:rPr>
              <a:t>)</a:t>
            </a:r>
            <a:r>
              <a:rPr lang="zh-CN" altLang="zh-CN" dirty="0">
                <a:latin typeface="华文中宋" pitchFamily="2" charset="-122"/>
                <a:ea typeface="华文中宋" pitchFamily="2" charset="-122"/>
              </a:rPr>
              <a:t>。</a:t>
            </a:r>
            <a:endParaRPr lang="zh-CN" altLang="en-US" dirty="0">
              <a:latin typeface="华文中宋" pitchFamily="2" charset="-122"/>
              <a:ea typeface="华文中宋" pitchFamily="2" charset="-122"/>
            </a:endParaRPr>
          </a:p>
          <a:p>
            <a:pPr>
              <a:lnSpc>
                <a:spcPct val="150000"/>
              </a:lnSpc>
            </a:pPr>
            <a:endParaRPr lang="zh-CN" altLang="en-US" dirty="0">
              <a:latin typeface="华文中宋" pitchFamily="2" charset="-122"/>
              <a:ea typeface="华文中宋" pitchFamily="2" charset="-122"/>
            </a:endParaRPr>
          </a:p>
        </p:txBody>
      </p:sp>
    </p:spTree>
    <p:extLst>
      <p:ext uri="{BB962C8B-B14F-4D97-AF65-F5344CB8AC3E}">
        <p14:creationId xmlns:p14="http://schemas.microsoft.com/office/powerpoint/2010/main" val="3882621793"/>
      </p:ext>
    </p:extLst>
  </p:cSld>
  <p:clrMapOvr>
    <a:masterClrMapping/>
  </p:clrMapOvr>
  <p:transition>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31" name="组合 4"/>
          <p:cNvGrpSpPr>
            <a:grpSpLocks/>
          </p:cNvGrpSpPr>
          <p:nvPr/>
        </p:nvGrpSpPr>
        <p:grpSpPr bwMode="auto">
          <a:xfrm>
            <a:off x="8494634" y="129028"/>
            <a:ext cx="4344470" cy="589281"/>
            <a:chOff x="288838" y="21598"/>
            <a:chExt cx="4278985" cy="590400"/>
          </a:xfrm>
        </p:grpSpPr>
        <p:sp>
          <p:nvSpPr>
            <p:cNvPr id="32" name="圆角矩形 3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pSp>
        <p:nvGrpSpPr>
          <p:cNvPr id="34" name="组合 33"/>
          <p:cNvGrpSpPr/>
          <p:nvPr/>
        </p:nvGrpSpPr>
        <p:grpSpPr>
          <a:xfrm>
            <a:off x="1821880" y="1235756"/>
            <a:ext cx="6349241" cy="457846"/>
            <a:chOff x="3868912" y="3356174"/>
            <a:chExt cx="4491037" cy="323850"/>
          </a:xfrm>
        </p:grpSpPr>
        <p:grpSp>
          <p:nvGrpSpPr>
            <p:cNvPr id="35" name="Group 50"/>
            <p:cNvGrpSpPr>
              <a:grpSpLocks/>
            </p:cNvGrpSpPr>
            <p:nvPr/>
          </p:nvGrpSpPr>
          <p:grpSpPr bwMode="auto">
            <a:xfrm rot="4976862" flipH="1">
              <a:off x="3862562" y="3362524"/>
              <a:ext cx="323850" cy="311150"/>
              <a:chOff x="1944" y="1111"/>
              <a:chExt cx="204" cy="196"/>
            </a:xfrm>
          </p:grpSpPr>
          <p:pic>
            <p:nvPicPr>
              <p:cNvPr id="37" name="Picture 5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58" name="Group 53"/>
              <p:cNvGrpSpPr>
                <a:grpSpLocks/>
              </p:cNvGrpSpPr>
              <p:nvPr/>
            </p:nvGrpSpPr>
            <p:grpSpPr bwMode="auto">
              <a:xfrm rot="1297425" flipV="1">
                <a:off x="1971" y="1258"/>
                <a:ext cx="151" cy="37"/>
                <a:chOff x="2532" y="1051"/>
                <a:chExt cx="893" cy="246"/>
              </a:xfrm>
            </p:grpSpPr>
            <p:grpSp>
              <p:nvGrpSpPr>
                <p:cNvPr id="61" name="Group 54"/>
                <p:cNvGrpSpPr>
                  <a:grpSpLocks/>
                </p:cNvGrpSpPr>
                <p:nvPr/>
              </p:nvGrpSpPr>
              <p:grpSpPr bwMode="auto">
                <a:xfrm>
                  <a:off x="2532" y="1051"/>
                  <a:ext cx="743" cy="185"/>
                  <a:chOff x="1565" y="2568"/>
                  <a:chExt cx="1118" cy="279"/>
                </a:xfrm>
              </p:grpSpPr>
              <p:sp>
                <p:nvSpPr>
                  <p:cNvPr id="67"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2" name="Group 59"/>
                <p:cNvGrpSpPr>
                  <a:grpSpLocks/>
                </p:cNvGrpSpPr>
                <p:nvPr/>
              </p:nvGrpSpPr>
              <p:grpSpPr bwMode="auto">
                <a:xfrm rot="1353540">
                  <a:off x="2682" y="1111"/>
                  <a:ext cx="743" cy="186"/>
                  <a:chOff x="1565" y="2568"/>
                  <a:chExt cx="1118" cy="279"/>
                </a:xfrm>
              </p:grpSpPr>
              <p:sp>
                <p:nvSpPr>
                  <p:cNvPr id="63"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59"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Picture 65" descr="light_shadow1"/>
              <p:cNvPicPr>
                <a:picLocks noChangeAspect="1" noChangeArrowheads="1"/>
              </p:cNvPicPr>
              <p:nvPr/>
            </p:nvPicPr>
            <p:blipFill>
              <a:blip r:embed="rId4">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 name="AutoShape 6"/>
          <p:cNvSpPr>
            <a:spLocks noChangeArrowheads="1"/>
          </p:cNvSpPr>
          <p:nvPr/>
        </p:nvSpPr>
        <p:spPr bwMode="gray">
          <a:xfrm>
            <a:off x="2372067" y="1132384"/>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电磁攻击原理与实例分析</a:t>
            </a:r>
            <a:endParaRPr lang="en-US" altLang="zh-CN" sz="2800" dirty="0">
              <a:solidFill>
                <a:srgbClr val="000000"/>
              </a:solidFill>
              <a:latin typeface="华文中宋" pitchFamily="2" charset="-122"/>
              <a:ea typeface="华文中宋" pitchFamily="2" charset="-122"/>
            </a:endParaRPr>
          </a:p>
        </p:txBody>
      </p:sp>
      <p:sp>
        <p:nvSpPr>
          <p:cNvPr id="72" name="内容占位符 2"/>
          <p:cNvSpPr txBox="1">
            <a:spLocks/>
          </p:cNvSpPr>
          <p:nvPr/>
        </p:nvSpPr>
        <p:spPr>
          <a:xfrm>
            <a:off x="1020484" y="1778288"/>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73" name="矩形 3"/>
          <p:cNvSpPr>
            <a:spLocks noChangeArrowheads="1"/>
          </p:cNvSpPr>
          <p:nvPr/>
        </p:nvSpPr>
        <p:spPr bwMode="auto">
          <a:xfrm>
            <a:off x="5620232" y="1897102"/>
            <a:ext cx="432048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3</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 RC4</a:t>
            </a:r>
            <a:r>
              <a:rPr lang="zh-CN" altLang="en-US" kern="0" dirty="0">
                <a:solidFill>
                  <a:srgbClr val="3333FF"/>
                </a:solidFill>
                <a:latin typeface="华文中宋" pitchFamily="2" charset="-122"/>
                <a:ea typeface="华文中宋" pitchFamily="2" charset="-122"/>
              </a:rPr>
              <a:t>密码电磁模板攻击</a:t>
            </a:r>
            <a:endParaRPr lang="zh-CN" altLang="en-US" dirty="0">
              <a:latin typeface="华文中宋" pitchFamily="2" charset="-122"/>
              <a:ea typeface="华文中宋" pitchFamily="2" charset="-122"/>
            </a:endParaRPr>
          </a:p>
        </p:txBody>
      </p:sp>
      <p:sp>
        <p:nvSpPr>
          <p:cNvPr id="4" name="矩形 3"/>
          <p:cNvSpPr/>
          <p:nvPr/>
        </p:nvSpPr>
        <p:spPr>
          <a:xfrm>
            <a:off x="1020484" y="2973233"/>
            <a:ext cx="11996342" cy="692497"/>
          </a:xfrm>
          <a:prstGeom prst="rect">
            <a:avLst/>
          </a:prstGeom>
        </p:spPr>
        <p:txBody>
          <a:bodyPr wrap="square">
            <a:spAutoFit/>
          </a:bodyPr>
          <a:lstStyle/>
          <a:p>
            <a:pPr>
              <a:lnSpc>
                <a:spcPct val="150000"/>
              </a:lnSpc>
            </a:pPr>
            <a:r>
              <a:rPr lang="zh-CN" altLang="en-US" dirty="0">
                <a:latin typeface="华文中宋" pitchFamily="2" charset="-122"/>
                <a:ea typeface="华文中宋" pitchFamily="2" charset="-122"/>
              </a:rPr>
              <a:t>  攻击目标为</a:t>
            </a:r>
            <a:r>
              <a:rPr lang="en-US" altLang="zh-CN" dirty="0">
                <a:latin typeface="华文中宋" pitchFamily="2" charset="-122"/>
                <a:ea typeface="华文中宋" pitchFamily="2" charset="-122"/>
              </a:rPr>
              <a:t>KSA</a:t>
            </a:r>
            <a:r>
              <a:rPr lang="zh-CN" altLang="en-US" dirty="0">
                <a:latin typeface="华文中宋" pitchFamily="2" charset="-122"/>
                <a:ea typeface="华文中宋" pitchFamily="2" charset="-122"/>
              </a:rPr>
              <a:t>算法中的密钥，攻击策略将完整密钥按字节实施模板攻击。</a:t>
            </a:r>
            <a:endParaRPr lang="en-US" altLang="zh-CN" dirty="0">
              <a:latin typeface="华文中宋" pitchFamily="2" charset="-122"/>
              <a:ea typeface="华文中宋" pitchFamily="2" charset="-122"/>
            </a:endParaRPr>
          </a:p>
        </p:txBody>
      </p:sp>
      <p:sp>
        <p:nvSpPr>
          <p:cNvPr id="5"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3376664003"/>
              </p:ext>
            </p:extLst>
          </p:nvPr>
        </p:nvGraphicFramePr>
        <p:xfrm>
          <a:off x="2513662" y="3648895"/>
          <a:ext cx="7977476" cy="5387595"/>
        </p:xfrm>
        <a:graphic>
          <a:graphicData uri="http://schemas.openxmlformats.org/presentationml/2006/ole">
            <mc:AlternateContent xmlns:mc="http://schemas.openxmlformats.org/markup-compatibility/2006">
              <mc:Choice xmlns:v="urn:schemas-microsoft-com:vml" Requires="v">
                <p:oleObj spid="_x0000_s12290" name="Visio" r:id="rId5" imgW="6212586" imgH="4643247" progId="Visio.Drawing.11">
                  <p:embed/>
                </p:oleObj>
              </mc:Choice>
              <mc:Fallback>
                <p:oleObj name="Visio" r:id="rId5" imgW="6212586" imgH="4643247" progId="Visio.Drawing.11">
                  <p:embed/>
                  <p:pic>
                    <p:nvPicPr>
                      <p:cNvPr id="6" name="对象 5"/>
                      <p:cNvPicPr>
                        <a:picLocks noChangeAspect="1" noChangeArrowheads="1"/>
                      </p:cNvPicPr>
                      <p:nvPr/>
                    </p:nvPicPr>
                    <p:blipFill>
                      <a:blip r:embed="rId6">
                        <a:extLst>
                          <a:ext uri="{28A0092B-C50C-407E-A947-70E740481C1C}">
                            <a14:useLocalDpi xmlns:a14="http://schemas.microsoft.com/office/drawing/2010/main" val="0"/>
                          </a:ext>
                        </a:extLst>
                      </a:blip>
                      <a:srcRect t="9604"/>
                      <a:stretch>
                        <a:fillRect/>
                      </a:stretch>
                    </p:blipFill>
                    <p:spPr bwMode="auto">
                      <a:xfrm>
                        <a:off x="2513662" y="3648895"/>
                        <a:ext cx="7977476" cy="5387595"/>
                      </a:xfrm>
                      <a:prstGeom prst="rect">
                        <a:avLst/>
                      </a:prstGeom>
                      <a:noFill/>
                    </p:spPr>
                  </p:pic>
                </p:oleObj>
              </mc:Fallback>
            </mc:AlternateContent>
          </a:graphicData>
        </a:graphic>
      </p:graphicFrame>
    </p:spTree>
    <p:extLst>
      <p:ext uri="{BB962C8B-B14F-4D97-AF65-F5344CB8AC3E}">
        <p14:creationId xmlns:p14="http://schemas.microsoft.com/office/powerpoint/2010/main" val="216089942"/>
      </p:ext>
    </p:extLst>
  </p:cSld>
  <p:clrMapOvr>
    <a:masterClrMapping/>
  </p:clrMapOvr>
  <p:transition>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31" name="组合 4"/>
          <p:cNvGrpSpPr>
            <a:grpSpLocks/>
          </p:cNvGrpSpPr>
          <p:nvPr/>
        </p:nvGrpSpPr>
        <p:grpSpPr bwMode="auto">
          <a:xfrm>
            <a:off x="8494634" y="129028"/>
            <a:ext cx="4344470" cy="589281"/>
            <a:chOff x="288838" y="21598"/>
            <a:chExt cx="4278985" cy="590400"/>
          </a:xfrm>
        </p:grpSpPr>
        <p:sp>
          <p:nvSpPr>
            <p:cNvPr id="32" name="圆角矩形 3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pSp>
        <p:nvGrpSpPr>
          <p:cNvPr id="34" name="组合 33"/>
          <p:cNvGrpSpPr/>
          <p:nvPr/>
        </p:nvGrpSpPr>
        <p:grpSpPr>
          <a:xfrm>
            <a:off x="1821880" y="1235756"/>
            <a:ext cx="6349241" cy="457846"/>
            <a:chOff x="3868912" y="3356174"/>
            <a:chExt cx="4491037" cy="323850"/>
          </a:xfrm>
        </p:grpSpPr>
        <p:grpSp>
          <p:nvGrpSpPr>
            <p:cNvPr id="35" name="Group 50"/>
            <p:cNvGrpSpPr>
              <a:grpSpLocks/>
            </p:cNvGrpSpPr>
            <p:nvPr/>
          </p:nvGrpSpPr>
          <p:grpSpPr bwMode="auto">
            <a:xfrm rot="4976862" flipH="1">
              <a:off x="3862562" y="3362524"/>
              <a:ext cx="323850" cy="311150"/>
              <a:chOff x="1944" y="1111"/>
              <a:chExt cx="204" cy="196"/>
            </a:xfrm>
          </p:grpSpPr>
          <p:pic>
            <p:nvPicPr>
              <p:cNvPr id="37"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58" name="Group 53"/>
              <p:cNvGrpSpPr>
                <a:grpSpLocks/>
              </p:cNvGrpSpPr>
              <p:nvPr/>
            </p:nvGrpSpPr>
            <p:grpSpPr bwMode="auto">
              <a:xfrm rot="1297425" flipV="1">
                <a:off x="1971" y="1258"/>
                <a:ext cx="151" cy="37"/>
                <a:chOff x="2532" y="1051"/>
                <a:chExt cx="893" cy="246"/>
              </a:xfrm>
            </p:grpSpPr>
            <p:grpSp>
              <p:nvGrpSpPr>
                <p:cNvPr id="61" name="Group 54"/>
                <p:cNvGrpSpPr>
                  <a:grpSpLocks/>
                </p:cNvGrpSpPr>
                <p:nvPr/>
              </p:nvGrpSpPr>
              <p:grpSpPr bwMode="auto">
                <a:xfrm>
                  <a:off x="2532" y="1051"/>
                  <a:ext cx="743" cy="185"/>
                  <a:chOff x="1565" y="2568"/>
                  <a:chExt cx="1118" cy="279"/>
                </a:xfrm>
              </p:grpSpPr>
              <p:sp>
                <p:nvSpPr>
                  <p:cNvPr id="67"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2" name="Group 59"/>
                <p:cNvGrpSpPr>
                  <a:grpSpLocks/>
                </p:cNvGrpSpPr>
                <p:nvPr/>
              </p:nvGrpSpPr>
              <p:grpSpPr bwMode="auto">
                <a:xfrm rot="1353540">
                  <a:off x="2682" y="1111"/>
                  <a:ext cx="743" cy="186"/>
                  <a:chOff x="1565" y="2568"/>
                  <a:chExt cx="1118" cy="279"/>
                </a:xfrm>
              </p:grpSpPr>
              <p:sp>
                <p:nvSpPr>
                  <p:cNvPr id="63"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59"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 name="AutoShape 6"/>
          <p:cNvSpPr>
            <a:spLocks noChangeArrowheads="1"/>
          </p:cNvSpPr>
          <p:nvPr/>
        </p:nvSpPr>
        <p:spPr bwMode="gray">
          <a:xfrm>
            <a:off x="2372067" y="1132384"/>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电磁攻击原理与实例分析</a:t>
            </a:r>
            <a:endParaRPr lang="en-US" altLang="zh-CN" sz="2800" dirty="0">
              <a:solidFill>
                <a:srgbClr val="000000"/>
              </a:solidFill>
              <a:latin typeface="华文中宋" pitchFamily="2" charset="-122"/>
              <a:ea typeface="华文中宋" pitchFamily="2" charset="-122"/>
            </a:endParaRPr>
          </a:p>
        </p:txBody>
      </p:sp>
      <p:sp>
        <p:nvSpPr>
          <p:cNvPr id="72" name="内容占位符 2"/>
          <p:cNvSpPr txBox="1">
            <a:spLocks/>
          </p:cNvSpPr>
          <p:nvPr/>
        </p:nvSpPr>
        <p:spPr>
          <a:xfrm>
            <a:off x="1020484" y="1778288"/>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）攻击方法与实例</a:t>
            </a:r>
          </a:p>
        </p:txBody>
      </p:sp>
      <p:sp>
        <p:nvSpPr>
          <p:cNvPr id="73" name="矩形 3"/>
          <p:cNvSpPr>
            <a:spLocks noChangeArrowheads="1"/>
          </p:cNvSpPr>
          <p:nvPr/>
        </p:nvSpPr>
        <p:spPr bwMode="auto">
          <a:xfrm>
            <a:off x="5620232" y="1897102"/>
            <a:ext cx="4320480"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en-US" altLang="zh-CN" kern="0" dirty="0">
                <a:solidFill>
                  <a:srgbClr val="3333FF"/>
                </a:solidFill>
                <a:latin typeface="华文中宋" pitchFamily="2" charset="-122"/>
                <a:ea typeface="华文中宋" pitchFamily="2" charset="-122"/>
              </a:rPr>
              <a:t>3</a:t>
            </a: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 RC4</a:t>
            </a:r>
            <a:r>
              <a:rPr lang="zh-CN" altLang="en-US" kern="0" dirty="0">
                <a:solidFill>
                  <a:srgbClr val="3333FF"/>
                </a:solidFill>
                <a:latin typeface="华文中宋" pitchFamily="2" charset="-122"/>
                <a:ea typeface="华文中宋" pitchFamily="2" charset="-122"/>
              </a:rPr>
              <a:t>密码电磁模板攻击</a:t>
            </a:r>
            <a:endParaRPr lang="zh-CN" altLang="en-US" dirty="0">
              <a:latin typeface="华文中宋" pitchFamily="2" charset="-122"/>
              <a:ea typeface="华文中宋" pitchFamily="2" charset="-122"/>
            </a:endParaRPr>
          </a:p>
        </p:txBody>
      </p:sp>
      <p:pic>
        <p:nvPicPr>
          <p:cNvPr id="3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7811" y="3364632"/>
            <a:ext cx="10294637" cy="2338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3858" y="6094572"/>
            <a:ext cx="10306100"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矩形 39"/>
          <p:cNvSpPr/>
          <p:nvPr/>
        </p:nvSpPr>
        <p:spPr>
          <a:xfrm>
            <a:off x="238150" y="4533955"/>
            <a:ext cx="1184940" cy="492443"/>
          </a:xfrm>
          <a:prstGeom prst="rect">
            <a:avLst/>
          </a:prstGeom>
        </p:spPr>
        <p:txBody>
          <a:bodyPr wrap="none">
            <a:spAutoFit/>
          </a:bodyPr>
          <a:lstStyle/>
          <a:p>
            <a:r>
              <a:rPr lang="zh-CN" altLang="en-US" dirty="0">
                <a:latin typeface="华文中宋" pitchFamily="2" charset="-122"/>
                <a:ea typeface="华文中宋" pitchFamily="2" charset="-122"/>
              </a:rPr>
              <a:t>无防护</a:t>
            </a:r>
            <a:endParaRPr lang="zh-CN" altLang="en-US" dirty="0"/>
          </a:p>
        </p:txBody>
      </p:sp>
      <p:sp>
        <p:nvSpPr>
          <p:cNvPr id="41" name="矩形 40"/>
          <p:cNvSpPr/>
          <p:nvPr/>
        </p:nvSpPr>
        <p:spPr>
          <a:xfrm>
            <a:off x="284466" y="7000478"/>
            <a:ext cx="1184940" cy="892552"/>
          </a:xfrm>
          <a:prstGeom prst="rect">
            <a:avLst/>
          </a:prstGeom>
        </p:spPr>
        <p:txBody>
          <a:bodyPr wrap="none">
            <a:spAutoFit/>
          </a:bodyPr>
          <a:lstStyle/>
          <a:p>
            <a:r>
              <a:rPr lang="zh-CN" altLang="en-US" dirty="0">
                <a:latin typeface="华文中宋" pitchFamily="2" charset="-122"/>
                <a:ea typeface="华文中宋" pitchFamily="2" charset="-122"/>
              </a:rPr>
              <a:t>插入时</a:t>
            </a:r>
            <a:endParaRPr lang="en-US" altLang="zh-CN" dirty="0">
              <a:latin typeface="华文中宋" pitchFamily="2" charset="-122"/>
              <a:ea typeface="华文中宋" pitchFamily="2" charset="-122"/>
            </a:endParaRPr>
          </a:p>
          <a:p>
            <a:r>
              <a:rPr lang="zh-CN" altLang="en-US" dirty="0">
                <a:latin typeface="华文中宋" pitchFamily="2" charset="-122"/>
                <a:ea typeface="华文中宋" pitchFamily="2" charset="-122"/>
              </a:rPr>
              <a:t>延防护</a:t>
            </a:r>
          </a:p>
        </p:txBody>
      </p:sp>
    </p:spTree>
    <p:extLst>
      <p:ext uri="{BB962C8B-B14F-4D97-AF65-F5344CB8AC3E}">
        <p14:creationId xmlns:p14="http://schemas.microsoft.com/office/powerpoint/2010/main" val="4166806304"/>
      </p:ext>
    </p:extLst>
  </p:cSld>
  <p:clrMapOvr>
    <a:masterClrMapping/>
  </p:clrMapOvr>
  <p:transition>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3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31" name="组合 4"/>
          <p:cNvGrpSpPr>
            <a:grpSpLocks/>
          </p:cNvGrpSpPr>
          <p:nvPr/>
        </p:nvGrpSpPr>
        <p:grpSpPr bwMode="auto">
          <a:xfrm>
            <a:off x="8494634" y="129028"/>
            <a:ext cx="4344470" cy="589281"/>
            <a:chOff x="288838" y="21598"/>
            <a:chExt cx="4278985" cy="590400"/>
          </a:xfrm>
        </p:grpSpPr>
        <p:sp>
          <p:nvSpPr>
            <p:cNvPr id="32" name="圆角矩形 3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pSp>
        <p:nvGrpSpPr>
          <p:cNvPr id="34" name="组合 33"/>
          <p:cNvGrpSpPr/>
          <p:nvPr/>
        </p:nvGrpSpPr>
        <p:grpSpPr>
          <a:xfrm>
            <a:off x="1821880" y="1235756"/>
            <a:ext cx="6349241" cy="457846"/>
            <a:chOff x="3868912" y="3356174"/>
            <a:chExt cx="4491037" cy="323850"/>
          </a:xfrm>
        </p:grpSpPr>
        <p:grpSp>
          <p:nvGrpSpPr>
            <p:cNvPr id="35" name="Group 50"/>
            <p:cNvGrpSpPr>
              <a:grpSpLocks/>
            </p:cNvGrpSpPr>
            <p:nvPr/>
          </p:nvGrpSpPr>
          <p:grpSpPr bwMode="auto">
            <a:xfrm rot="4976862" flipH="1">
              <a:off x="3862562" y="3362524"/>
              <a:ext cx="323850" cy="311150"/>
              <a:chOff x="1944" y="1111"/>
              <a:chExt cx="204" cy="196"/>
            </a:xfrm>
          </p:grpSpPr>
          <p:pic>
            <p:nvPicPr>
              <p:cNvPr id="37"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58" name="Group 53"/>
              <p:cNvGrpSpPr>
                <a:grpSpLocks/>
              </p:cNvGrpSpPr>
              <p:nvPr/>
            </p:nvGrpSpPr>
            <p:grpSpPr bwMode="auto">
              <a:xfrm rot="1297425" flipV="1">
                <a:off x="1971" y="1258"/>
                <a:ext cx="151" cy="37"/>
                <a:chOff x="2532" y="1051"/>
                <a:chExt cx="893" cy="246"/>
              </a:xfrm>
            </p:grpSpPr>
            <p:grpSp>
              <p:nvGrpSpPr>
                <p:cNvPr id="61" name="Group 54"/>
                <p:cNvGrpSpPr>
                  <a:grpSpLocks/>
                </p:cNvGrpSpPr>
                <p:nvPr/>
              </p:nvGrpSpPr>
              <p:grpSpPr bwMode="auto">
                <a:xfrm>
                  <a:off x="2532" y="1051"/>
                  <a:ext cx="743" cy="185"/>
                  <a:chOff x="1565" y="2568"/>
                  <a:chExt cx="1118" cy="279"/>
                </a:xfrm>
              </p:grpSpPr>
              <p:sp>
                <p:nvSpPr>
                  <p:cNvPr id="67"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2" name="Group 59"/>
                <p:cNvGrpSpPr>
                  <a:grpSpLocks/>
                </p:cNvGrpSpPr>
                <p:nvPr/>
              </p:nvGrpSpPr>
              <p:grpSpPr bwMode="auto">
                <a:xfrm rot="1353540">
                  <a:off x="2682" y="1111"/>
                  <a:ext cx="743" cy="186"/>
                  <a:chOff x="1565" y="2568"/>
                  <a:chExt cx="1118" cy="279"/>
                </a:xfrm>
              </p:grpSpPr>
              <p:sp>
                <p:nvSpPr>
                  <p:cNvPr id="63"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59"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 name="AutoShape 6"/>
          <p:cNvSpPr>
            <a:spLocks noChangeArrowheads="1"/>
          </p:cNvSpPr>
          <p:nvPr/>
        </p:nvSpPr>
        <p:spPr bwMode="gray">
          <a:xfrm>
            <a:off x="2372067" y="1132384"/>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a:t>
            </a:r>
            <a:r>
              <a:rPr lang="en-US" altLang="zh-CN" sz="2800" dirty="0">
                <a:solidFill>
                  <a:srgbClr val="000000"/>
                </a:solidFill>
                <a:latin typeface="华文中宋" pitchFamily="2" charset="-122"/>
                <a:ea typeface="华文中宋" pitchFamily="2" charset="-122"/>
              </a:rPr>
              <a:t>/</a:t>
            </a:r>
            <a:r>
              <a:rPr lang="zh-CN" altLang="en-US" sz="2800" dirty="0">
                <a:solidFill>
                  <a:srgbClr val="000000"/>
                </a:solidFill>
                <a:latin typeface="华文中宋" pitchFamily="2" charset="-122"/>
                <a:ea typeface="华文中宋" pitchFamily="2" charset="-122"/>
              </a:rPr>
              <a:t>电磁攻击原理与实例分析</a:t>
            </a:r>
            <a:endParaRPr lang="en-US" altLang="zh-CN" sz="2800" dirty="0">
              <a:solidFill>
                <a:srgbClr val="000000"/>
              </a:solidFill>
              <a:latin typeface="华文中宋" pitchFamily="2" charset="-122"/>
              <a:ea typeface="华文中宋" pitchFamily="2" charset="-122"/>
            </a:endParaRPr>
          </a:p>
        </p:txBody>
      </p:sp>
      <p:sp>
        <p:nvSpPr>
          <p:cNvPr id="72" name="内容占位符 2"/>
          <p:cNvSpPr txBox="1">
            <a:spLocks/>
          </p:cNvSpPr>
          <p:nvPr/>
        </p:nvSpPr>
        <p:spPr>
          <a:xfrm>
            <a:off x="4440003" y="1778288"/>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5</a:t>
            </a:r>
            <a:r>
              <a:rPr lang="zh-CN" altLang="en-US" kern="0" dirty="0">
                <a:solidFill>
                  <a:srgbClr val="3333FF"/>
                </a:solidFill>
                <a:latin typeface="华文中宋" pitchFamily="2" charset="-122"/>
                <a:ea typeface="华文中宋" pitchFamily="2" charset="-122"/>
              </a:rPr>
              <a:t>）攻击总结</a:t>
            </a:r>
          </a:p>
        </p:txBody>
      </p:sp>
      <p:graphicFrame>
        <p:nvGraphicFramePr>
          <p:cNvPr id="39" name="图示 38"/>
          <p:cNvGraphicFramePr/>
          <p:nvPr>
            <p:extLst>
              <p:ext uri="{D42A27DB-BD31-4B8C-83A1-F6EECF244321}">
                <p14:modId xmlns:p14="http://schemas.microsoft.com/office/powerpoint/2010/main" val="1868513421"/>
              </p:ext>
            </p:extLst>
          </p:nvPr>
        </p:nvGraphicFramePr>
        <p:xfrm>
          <a:off x="1029792" y="2716560"/>
          <a:ext cx="11204254" cy="56886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23141226"/>
      </p:ext>
    </p:extLst>
  </p:cSld>
  <p:clrMapOvr>
    <a:masterClrMapping/>
  </p:clrMapOvr>
  <p:transition>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25767" y="3560146"/>
            <a:ext cx="6380663" cy="457845"/>
            <a:chOff x="3366568" y="2219772"/>
            <a:chExt cx="4513263" cy="323850"/>
          </a:xfrm>
        </p:grpSpPr>
        <p:sp>
          <p:nvSpPr>
            <p:cNvPr id="92" name="Line 3"/>
            <p:cNvSpPr>
              <a:spLocks noChangeShapeType="1"/>
            </p:cNvSpPr>
            <p:nvPr/>
          </p:nvSpPr>
          <p:spPr bwMode="auto">
            <a:xfrm>
              <a:off x="3623743" y="2503934"/>
              <a:ext cx="4256088"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 </a:t>
              </a:r>
              <a:endParaRPr lang="zh-CN" altLang="en-US" dirty="0"/>
            </a:p>
          </p:txBody>
        </p:sp>
        <p:grpSp>
          <p:nvGrpSpPr>
            <p:cNvPr id="97" name="Group 9"/>
            <p:cNvGrpSpPr>
              <a:grpSpLocks/>
            </p:cNvGrpSpPr>
            <p:nvPr/>
          </p:nvGrpSpPr>
          <p:grpSpPr bwMode="auto">
            <a:xfrm rot="5400000" flipH="1">
              <a:off x="3360218" y="2226122"/>
              <a:ext cx="323850" cy="311150"/>
              <a:chOff x="1944" y="1111"/>
              <a:chExt cx="204" cy="196"/>
            </a:xfrm>
          </p:grpSpPr>
          <p:pic>
            <p:nvPicPr>
              <p:cNvPr id="98" name="Picture 10"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Oval 11"/>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100" name="Group 12"/>
              <p:cNvGrpSpPr>
                <a:grpSpLocks/>
              </p:cNvGrpSpPr>
              <p:nvPr/>
            </p:nvGrpSpPr>
            <p:grpSpPr bwMode="auto">
              <a:xfrm rot="1297425" flipV="1">
                <a:off x="1971" y="1258"/>
                <a:ext cx="151" cy="37"/>
                <a:chOff x="2532" y="1051"/>
                <a:chExt cx="893" cy="246"/>
              </a:xfrm>
            </p:grpSpPr>
            <p:grpSp>
              <p:nvGrpSpPr>
                <p:cNvPr id="103" name="Group 13"/>
                <p:cNvGrpSpPr>
                  <a:grpSpLocks/>
                </p:cNvGrpSpPr>
                <p:nvPr/>
              </p:nvGrpSpPr>
              <p:grpSpPr bwMode="auto">
                <a:xfrm>
                  <a:off x="2532" y="1051"/>
                  <a:ext cx="743" cy="185"/>
                  <a:chOff x="1565" y="2568"/>
                  <a:chExt cx="1118" cy="279"/>
                </a:xfrm>
              </p:grpSpPr>
              <p:sp>
                <p:nvSpPr>
                  <p:cNvPr id="109"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1"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04" name="Group 18"/>
                <p:cNvGrpSpPr>
                  <a:grpSpLocks/>
                </p:cNvGrpSpPr>
                <p:nvPr/>
              </p:nvGrpSpPr>
              <p:grpSpPr bwMode="auto">
                <a:xfrm rot="1353540">
                  <a:off x="2682" y="1111"/>
                  <a:ext cx="743" cy="186"/>
                  <a:chOff x="1565" y="2568"/>
                  <a:chExt cx="1118" cy="279"/>
                </a:xfrm>
              </p:grpSpPr>
              <p:sp>
                <p:nvSpPr>
                  <p:cNvPr id="105" name="AutoShape 1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 name="AutoShape 2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 name="AutoShape 2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8" name="AutoShape 2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01" name="Arc 23"/>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 name="Picture 24"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3" name="Group 25"/>
          <p:cNvGrpSpPr>
            <a:grpSpLocks/>
          </p:cNvGrpSpPr>
          <p:nvPr/>
        </p:nvGrpSpPr>
        <p:grpSpPr bwMode="auto">
          <a:xfrm flipH="1">
            <a:off x="273005" y="2716560"/>
            <a:ext cx="4861243" cy="4847777"/>
            <a:chOff x="1955" y="1224"/>
            <a:chExt cx="1911" cy="1911"/>
          </a:xfrm>
        </p:grpSpPr>
        <p:sp>
          <p:nvSpPr>
            <p:cNvPr id="114" name="Oval 26"/>
            <p:cNvSpPr>
              <a:spLocks noChangeArrowheads="1"/>
            </p:cNvSpPr>
            <p:nvPr/>
          </p:nvSpPr>
          <p:spPr bwMode="gray">
            <a:xfrm>
              <a:off x="1955" y="1224"/>
              <a:ext cx="1911" cy="1911"/>
            </a:xfrm>
            <a:prstGeom prst="ellipse">
              <a:avLst/>
            </a:prstGeom>
            <a:noFill/>
            <a:ln w="1270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 name="Oval 27"/>
            <p:cNvSpPr>
              <a:spLocks noChangeArrowheads="1"/>
            </p:cNvSpPr>
            <p:nvPr/>
          </p:nvSpPr>
          <p:spPr bwMode="gray">
            <a:xfrm>
              <a:off x="2080" y="1355"/>
              <a:ext cx="1660" cy="1660"/>
            </a:xfrm>
            <a:prstGeom prst="ellipse">
              <a:avLst/>
            </a:prstGeom>
            <a:noFill/>
            <a:ln w="28575"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 name="Oval 28"/>
            <p:cNvSpPr>
              <a:spLocks noChangeArrowheads="1"/>
            </p:cNvSpPr>
            <p:nvPr/>
          </p:nvSpPr>
          <p:spPr bwMode="gray">
            <a:xfrm>
              <a:off x="2218" y="1499"/>
              <a:ext cx="1396" cy="1396"/>
            </a:xfrm>
            <a:prstGeom prst="ellipse">
              <a:avLst/>
            </a:prstGeom>
            <a:noFill/>
            <a:ln w="3810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 name="Oval 29"/>
            <p:cNvSpPr>
              <a:spLocks noChangeArrowheads="1"/>
            </p:cNvSpPr>
            <p:nvPr/>
          </p:nvSpPr>
          <p:spPr bwMode="gray">
            <a:xfrm>
              <a:off x="2338" y="1643"/>
              <a:ext cx="1132" cy="1132"/>
            </a:xfrm>
            <a:prstGeom prst="ellipse">
              <a:avLst/>
            </a:prstGeom>
            <a:noFill/>
            <a:ln w="5715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8" name="Oval 30"/>
            <p:cNvSpPr>
              <a:spLocks noChangeArrowheads="1"/>
            </p:cNvSpPr>
            <p:nvPr/>
          </p:nvSpPr>
          <p:spPr bwMode="gray">
            <a:xfrm>
              <a:off x="2476" y="1781"/>
              <a:ext cx="868" cy="868"/>
            </a:xfrm>
            <a:prstGeom prst="ellipse">
              <a:avLst/>
            </a:prstGeom>
            <a:noFill/>
            <a:ln w="5715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9" name="Oval 31"/>
            <p:cNvSpPr>
              <a:spLocks noChangeArrowheads="1"/>
            </p:cNvSpPr>
            <p:nvPr/>
          </p:nvSpPr>
          <p:spPr bwMode="gray">
            <a:xfrm>
              <a:off x="2602" y="1901"/>
              <a:ext cx="616" cy="616"/>
            </a:xfrm>
            <a:prstGeom prst="ellipse">
              <a:avLst/>
            </a:prstGeom>
            <a:noFill/>
            <a:ln w="76200"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 name="Oval 32"/>
            <p:cNvSpPr>
              <a:spLocks noChangeArrowheads="1"/>
            </p:cNvSpPr>
            <p:nvPr/>
          </p:nvSpPr>
          <p:spPr bwMode="gray">
            <a:xfrm>
              <a:off x="2716" y="2021"/>
              <a:ext cx="388" cy="388"/>
            </a:xfrm>
            <a:prstGeom prst="ellipse">
              <a:avLst/>
            </a:prstGeom>
            <a:noFill/>
            <a:ln w="9525" algn="ctr">
              <a:solidFill>
                <a:srgbClr val="A6B0DA">
                  <a:alpha val="50195"/>
                </a:srgbClr>
              </a:solidFill>
              <a:round/>
              <a:headEnd/>
              <a:tailEnd/>
            </a:ln>
            <a:effectLst/>
            <a:extLst>
              <a:ext uri="{909E8E84-426E-40DD-AFC4-6F175D3DCCD1}">
                <a14:hiddenFill xmlns:a14="http://schemas.microsoft.com/office/drawing/2010/main">
                  <a:solidFill>
                    <a:srgbClr val="FFFF66">
                      <a:alpha val="50195"/>
                    </a:srgbClr>
                  </a:solidFill>
                </a14:hiddenFill>
              </a:ext>
              <a:ext uri="{AF507438-7753-43E0-B8FC-AC1667EBCBE1}">
                <a14:hiddenEffects xmlns:a14="http://schemas.microsoft.com/office/drawing/2010/main">
                  <a:effectLst>
                    <a:outerShdw dist="17961" dir="2700000" algn="ctr" rotWithShape="0">
                      <a:srgbClr val="646A83"/>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pic>
        <p:nvPicPr>
          <p:cNvPr id="121" name="Picture 33" descr="worldmap_ani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gray">
          <a:xfrm>
            <a:off x="1582280" y="4102935"/>
            <a:ext cx="2275762" cy="228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5697775" y="4498543"/>
            <a:ext cx="6349241" cy="457846"/>
            <a:chOff x="3868912" y="3356174"/>
            <a:chExt cx="4491037" cy="323850"/>
          </a:xfrm>
        </p:grpSpPr>
        <p:grpSp>
          <p:nvGrpSpPr>
            <p:cNvPr id="138" name="Group 50"/>
            <p:cNvGrpSpPr>
              <a:grpSpLocks/>
            </p:cNvGrpSpPr>
            <p:nvPr/>
          </p:nvGrpSpPr>
          <p:grpSpPr bwMode="auto">
            <a:xfrm rot="4976862" flipH="1">
              <a:off x="3862562" y="3362524"/>
              <a:ext cx="323850" cy="311150"/>
              <a:chOff x="1944" y="1111"/>
              <a:chExt cx="204" cy="196"/>
            </a:xfrm>
          </p:grpSpPr>
          <p:pic>
            <p:nvPicPr>
              <p:cNvPr id="139" name="Picture 51"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Oval 52"/>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141" name="Group 53"/>
              <p:cNvGrpSpPr>
                <a:grpSpLocks/>
              </p:cNvGrpSpPr>
              <p:nvPr/>
            </p:nvGrpSpPr>
            <p:grpSpPr bwMode="auto">
              <a:xfrm rot="1297425" flipV="1">
                <a:off x="1971" y="1258"/>
                <a:ext cx="151" cy="37"/>
                <a:chOff x="2532" y="1051"/>
                <a:chExt cx="893" cy="246"/>
              </a:xfrm>
            </p:grpSpPr>
            <p:grpSp>
              <p:nvGrpSpPr>
                <p:cNvPr id="144" name="Group 54"/>
                <p:cNvGrpSpPr>
                  <a:grpSpLocks/>
                </p:cNvGrpSpPr>
                <p:nvPr/>
              </p:nvGrpSpPr>
              <p:grpSpPr bwMode="auto">
                <a:xfrm>
                  <a:off x="2532" y="1051"/>
                  <a:ext cx="743" cy="185"/>
                  <a:chOff x="1565" y="2568"/>
                  <a:chExt cx="1118" cy="279"/>
                </a:xfrm>
              </p:grpSpPr>
              <p:sp>
                <p:nvSpPr>
                  <p:cNvPr id="150" name="AutoShape 5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1" name="AutoShape 5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2" name="AutoShape 5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 name="AutoShape 5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45" name="Group 59"/>
                <p:cNvGrpSpPr>
                  <a:grpSpLocks/>
                </p:cNvGrpSpPr>
                <p:nvPr/>
              </p:nvGrpSpPr>
              <p:grpSpPr bwMode="auto">
                <a:xfrm rot="1353540">
                  <a:off x="2682" y="1111"/>
                  <a:ext cx="743" cy="186"/>
                  <a:chOff x="1565" y="2568"/>
                  <a:chExt cx="1118" cy="279"/>
                </a:xfrm>
              </p:grpSpPr>
              <p:sp>
                <p:nvSpPr>
                  <p:cNvPr id="146" name="AutoShape 6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7" name="AutoShape 6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8" name="AutoShape 6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9" name="AutoShape 6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42" name="Arc 64"/>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43" name="Picture 6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6" name="Line 98"/>
            <p:cNvSpPr>
              <a:spLocks noChangeShapeType="1"/>
            </p:cNvSpPr>
            <p:nvPr/>
          </p:nvSpPr>
          <p:spPr bwMode="auto">
            <a:xfrm>
              <a:off x="4103862" y="3656268"/>
              <a:ext cx="4256087"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4" name="AutoShape 5"/>
          <p:cNvSpPr>
            <a:spLocks noChangeArrowheads="1"/>
          </p:cNvSpPr>
          <p:nvPr/>
        </p:nvSpPr>
        <p:spPr bwMode="gray">
          <a:xfrm>
            <a:off x="6247962" y="3487115"/>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defRPr/>
            </a:pPr>
            <a:r>
              <a:rPr lang="en-US" altLang="zh-CN" sz="2800" dirty="0">
                <a:solidFill>
                  <a:srgbClr val="000000"/>
                </a:solidFill>
                <a:latin typeface="华文中宋" pitchFamily="2" charset="-122"/>
                <a:ea typeface="华文中宋" pitchFamily="2" charset="-122"/>
              </a:rPr>
              <a:t>3.1 </a:t>
            </a:r>
            <a:r>
              <a:rPr lang="zh-CN" altLang="en-US" sz="2800" dirty="0">
                <a:solidFill>
                  <a:srgbClr val="000000"/>
                </a:solidFill>
                <a:latin typeface="华文中宋" pitchFamily="2" charset="-122"/>
                <a:ea typeface="华文中宋" pitchFamily="2" charset="-122"/>
              </a:rPr>
              <a:t>计时攻击原理与实例分析</a:t>
            </a:r>
          </a:p>
        </p:txBody>
      </p:sp>
      <p:sp>
        <p:nvSpPr>
          <p:cNvPr id="95" name="AutoShape 6"/>
          <p:cNvSpPr>
            <a:spLocks noChangeArrowheads="1"/>
          </p:cNvSpPr>
          <p:nvPr/>
        </p:nvSpPr>
        <p:spPr bwMode="gray">
          <a:xfrm>
            <a:off x="6247962" y="4395171"/>
            <a:ext cx="5758467" cy="447831"/>
          </a:xfrm>
          <a:prstGeom prst="roundRect">
            <a:avLst>
              <a:gd name="adj" fmla="val 50000"/>
            </a:avLst>
          </a:prstGeom>
          <a:gradFill rotWithShape="1">
            <a:gsLst>
              <a:gs pos="0">
                <a:srgbClr val="CBFEAE"/>
              </a:gs>
              <a:gs pos="100000">
                <a:srgbClr val="FCFFFA"/>
              </a:gs>
            </a:gsLst>
            <a:lin ang="0" scaled="1"/>
          </a:gradFill>
          <a:ln w="38100" algn="ctr">
            <a:solidFill>
              <a:srgbClr val="808080"/>
            </a:solidFill>
            <a:round/>
            <a:headEnd/>
            <a:tailEnd/>
          </a:ln>
        </p:spPr>
        <p:txBody>
          <a:bodyPr wrap="none" anchor="ctr"/>
          <a:lstStyle/>
          <a:p>
            <a:pPr eaLnBrk="0" hangingPunct="0"/>
            <a:r>
              <a:rPr lang="en-US" altLang="zh-CN" sz="2800" dirty="0">
                <a:solidFill>
                  <a:srgbClr val="000000"/>
                </a:solidFill>
                <a:latin typeface="华文中宋" pitchFamily="2" charset="-122"/>
                <a:ea typeface="华文中宋" pitchFamily="2" charset="-122"/>
              </a:rPr>
              <a:t>3.2 </a:t>
            </a:r>
            <a:r>
              <a:rPr lang="zh-CN" altLang="en-US" sz="2800" dirty="0">
                <a:solidFill>
                  <a:srgbClr val="000000"/>
                </a:solidFill>
                <a:latin typeface="华文中宋" pitchFamily="2" charset="-122"/>
                <a:ea typeface="华文中宋" pitchFamily="2" charset="-122"/>
              </a:rPr>
              <a:t>功耗攻击原理与实例分析</a:t>
            </a:r>
            <a:endParaRPr lang="en-US" altLang="zh-CN" sz="2800" dirty="0">
              <a:solidFill>
                <a:srgbClr val="000000"/>
              </a:solidFill>
              <a:latin typeface="华文中宋" pitchFamily="2" charset="-122"/>
              <a:ea typeface="华文中宋" pitchFamily="2" charset="-122"/>
            </a:endParaRPr>
          </a:p>
        </p:txBody>
      </p:sp>
      <p:sp>
        <p:nvSpPr>
          <p:cNvPr id="122"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60"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61" name="组合 4"/>
          <p:cNvGrpSpPr>
            <a:grpSpLocks/>
          </p:cNvGrpSpPr>
          <p:nvPr/>
        </p:nvGrpSpPr>
        <p:grpSpPr bwMode="auto">
          <a:xfrm>
            <a:off x="8494634" y="129028"/>
            <a:ext cx="4344470" cy="589281"/>
            <a:chOff x="288838" y="21598"/>
            <a:chExt cx="4278985" cy="590400"/>
          </a:xfrm>
        </p:grpSpPr>
        <p:sp>
          <p:nvSpPr>
            <p:cNvPr id="162" name="圆角矩形 161"/>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63"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grpSp>
        <p:nvGrpSpPr>
          <p:cNvPr id="93" name="组合 92"/>
          <p:cNvGrpSpPr/>
          <p:nvPr/>
        </p:nvGrpSpPr>
        <p:grpSpPr>
          <a:xfrm>
            <a:off x="5712482" y="5427067"/>
            <a:ext cx="6380663" cy="457845"/>
            <a:chOff x="3366568" y="2219772"/>
            <a:chExt cx="4513263" cy="323850"/>
          </a:xfrm>
        </p:grpSpPr>
        <p:sp>
          <p:nvSpPr>
            <p:cNvPr id="124" name="Line 3"/>
            <p:cNvSpPr>
              <a:spLocks noChangeShapeType="1"/>
            </p:cNvSpPr>
            <p:nvPr/>
          </p:nvSpPr>
          <p:spPr bwMode="auto">
            <a:xfrm>
              <a:off x="3623743" y="2503934"/>
              <a:ext cx="4256088" cy="0"/>
            </a:xfrm>
            <a:prstGeom prst="line">
              <a:avLst/>
            </a:prstGeom>
            <a:noFill/>
            <a:ln w="9525">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 </a:t>
              </a:r>
              <a:endParaRPr lang="zh-CN" altLang="en-US" dirty="0"/>
            </a:p>
          </p:txBody>
        </p:sp>
        <p:grpSp>
          <p:nvGrpSpPr>
            <p:cNvPr id="125" name="Group 9"/>
            <p:cNvGrpSpPr>
              <a:grpSpLocks/>
            </p:cNvGrpSpPr>
            <p:nvPr/>
          </p:nvGrpSpPr>
          <p:grpSpPr bwMode="auto">
            <a:xfrm rot="5400000" flipH="1">
              <a:off x="3360218" y="2226122"/>
              <a:ext cx="323850" cy="311150"/>
              <a:chOff x="1944" y="1111"/>
              <a:chExt cx="204" cy="196"/>
            </a:xfrm>
          </p:grpSpPr>
          <p:pic>
            <p:nvPicPr>
              <p:cNvPr id="126" name="Picture 10"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7" name="Oval 11"/>
              <p:cNvSpPr>
                <a:spLocks noChangeArrowheads="1"/>
              </p:cNvSpPr>
              <p:nvPr/>
            </p:nvSpPr>
            <p:spPr bwMode="gray">
              <a:xfrm flipH="1">
                <a:off x="1962" y="1124"/>
                <a:ext cx="173" cy="172"/>
              </a:xfrm>
              <a:prstGeom prst="ellipse">
                <a:avLst/>
              </a:prstGeom>
              <a:gradFill rotWithShape="1">
                <a:gsLst>
                  <a:gs pos="0">
                    <a:srgbClr val="FFFF00">
                      <a:gamma/>
                      <a:shade val="46275"/>
                      <a:invGamma/>
                    </a:srgbClr>
                  </a:gs>
                  <a:gs pos="50000">
                    <a:srgbClr val="FFFF00">
                      <a:alpha val="50000"/>
                    </a:srgbClr>
                  </a:gs>
                  <a:gs pos="100000">
                    <a:srgbClr val="FFFF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grpSp>
            <p:nvGrpSpPr>
              <p:cNvPr id="128" name="Group 12"/>
              <p:cNvGrpSpPr>
                <a:grpSpLocks/>
              </p:cNvGrpSpPr>
              <p:nvPr/>
            </p:nvGrpSpPr>
            <p:grpSpPr bwMode="auto">
              <a:xfrm rot="1297425" flipV="1">
                <a:off x="1971" y="1258"/>
                <a:ext cx="151" cy="37"/>
                <a:chOff x="2532" y="1051"/>
                <a:chExt cx="893" cy="246"/>
              </a:xfrm>
            </p:grpSpPr>
            <p:grpSp>
              <p:nvGrpSpPr>
                <p:cNvPr id="131" name="Group 13"/>
                <p:cNvGrpSpPr>
                  <a:grpSpLocks/>
                </p:cNvGrpSpPr>
                <p:nvPr/>
              </p:nvGrpSpPr>
              <p:grpSpPr bwMode="auto">
                <a:xfrm>
                  <a:off x="2532" y="1051"/>
                  <a:ext cx="743" cy="185"/>
                  <a:chOff x="1565" y="2568"/>
                  <a:chExt cx="1118" cy="279"/>
                </a:xfrm>
              </p:grpSpPr>
              <p:sp>
                <p:nvSpPr>
                  <p:cNvPr id="137"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6"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32" name="Group 18"/>
                <p:cNvGrpSpPr>
                  <a:grpSpLocks/>
                </p:cNvGrpSpPr>
                <p:nvPr/>
              </p:nvGrpSpPr>
              <p:grpSpPr bwMode="auto">
                <a:xfrm rot="1353540">
                  <a:off x="2682" y="1111"/>
                  <a:ext cx="743" cy="186"/>
                  <a:chOff x="1565" y="2568"/>
                  <a:chExt cx="1118" cy="279"/>
                </a:xfrm>
              </p:grpSpPr>
              <p:sp>
                <p:nvSpPr>
                  <p:cNvPr id="133" name="AutoShape 1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4" name="AutoShape 2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5" name="AutoShape 2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 name="AutoShape 2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29" name="Arc 23"/>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30" name="Picture 24" descr="light_shadow1"/>
              <p:cNvPicPr>
                <a:picLocks noChangeAspect="1" noChangeArrowheads="1"/>
              </p:cNvPicPr>
              <p:nvPr/>
            </p:nvPicPr>
            <p:blipFill>
              <a:blip r:embed="rId3">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98" name="AutoShape 5"/>
          <p:cNvSpPr>
            <a:spLocks noChangeArrowheads="1"/>
          </p:cNvSpPr>
          <p:nvPr/>
        </p:nvSpPr>
        <p:spPr bwMode="gray">
          <a:xfrm>
            <a:off x="6247962" y="535403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r>
              <a:rPr lang="en-US" altLang="zh-CN" sz="2800" dirty="0">
                <a:solidFill>
                  <a:srgbClr val="000000"/>
                </a:solidFill>
                <a:latin typeface="华文中宋" pitchFamily="2" charset="-122"/>
                <a:ea typeface="华文中宋" pitchFamily="2" charset="-122"/>
              </a:rPr>
              <a:t>3.3 Cache</a:t>
            </a:r>
            <a:r>
              <a:rPr lang="zh-CN" altLang="en-US" sz="2800" dirty="0">
                <a:solidFill>
                  <a:srgbClr val="000000"/>
                </a:solidFill>
                <a:latin typeface="华文中宋" pitchFamily="2" charset="-122"/>
                <a:ea typeface="华文中宋" pitchFamily="2" charset="-122"/>
              </a:rPr>
              <a:t>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1764778869"/>
      </p:ext>
    </p:extLst>
  </p:cSld>
  <p:clrMapOvr>
    <a:masterClrMapping/>
  </p:clrMapOvr>
  <p:transition>
    <p:randomBa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内容占位符 2"/>
          <p:cNvSpPr txBox="1">
            <a:spLocks/>
          </p:cNvSpPr>
          <p:nvPr/>
        </p:nvSpPr>
        <p:spPr>
          <a:xfrm>
            <a:off x="4733864" y="1784926"/>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1</a:t>
            </a:r>
            <a:r>
              <a:rPr lang="zh-CN" altLang="en-US" kern="0" dirty="0">
                <a:solidFill>
                  <a:srgbClr val="3333FF"/>
                </a:solidFill>
                <a:latin typeface="华文中宋" pitchFamily="2" charset="-122"/>
                <a:ea typeface="华文中宋" pitchFamily="2" charset="-122"/>
              </a:rPr>
              <a:t>）基本原理</a:t>
            </a:r>
          </a:p>
        </p:txBody>
      </p:sp>
      <p:sp>
        <p:nvSpPr>
          <p:cNvPr id="6" name="矩形 5"/>
          <p:cNvSpPr/>
          <p:nvPr/>
        </p:nvSpPr>
        <p:spPr>
          <a:xfrm>
            <a:off x="1461840" y="2644552"/>
            <a:ext cx="10153128" cy="1292662"/>
          </a:xfrm>
          <a:prstGeom prst="rect">
            <a:avLst/>
          </a:prstGeom>
        </p:spPr>
        <p:txBody>
          <a:bodyPr wrap="square">
            <a:spAutoFit/>
          </a:bodyPr>
          <a:lstStyle/>
          <a:p>
            <a:pPr eaLnBrk="0" hangingPunct="0">
              <a:lnSpc>
                <a:spcPct val="150000"/>
              </a:lnSpc>
              <a:spcBef>
                <a:spcPts val="0"/>
              </a:spcBef>
              <a:buSzPct val="95000"/>
              <a:defRPr/>
            </a:pPr>
            <a:r>
              <a:rPr lang="zh-CN" altLang="en-US" kern="0" dirty="0">
                <a:solidFill>
                  <a:srgbClr val="3333FF"/>
                </a:solidFill>
                <a:latin typeface="华文中宋" pitchFamily="2" charset="-122"/>
                <a:ea typeface="华文中宋" pitchFamily="2" charset="-122"/>
              </a:rPr>
              <a:t>    利用密码访问</a:t>
            </a:r>
            <a:r>
              <a:rPr lang="en-US" altLang="zh-CN" kern="0" dirty="0">
                <a:solidFill>
                  <a:srgbClr val="3333FF"/>
                </a:solidFill>
                <a:latin typeface="华文中宋" pitchFamily="2" charset="-122"/>
                <a:ea typeface="华文中宋" pitchFamily="2" charset="-122"/>
              </a:rPr>
              <a:t>Cache</a:t>
            </a:r>
            <a:r>
              <a:rPr lang="zh-CN" altLang="en-US" kern="0" dirty="0">
                <a:solidFill>
                  <a:srgbClr val="3333FF"/>
                </a:solidFill>
                <a:latin typeface="华文中宋" pitchFamily="2" charset="-122"/>
                <a:ea typeface="华文中宋" pitchFamily="2" charset="-122"/>
              </a:rPr>
              <a:t>命中和失效产生的时间、功耗（电磁等）旁路泄露差异进行密钥破解。</a:t>
            </a:r>
          </a:p>
        </p:txBody>
      </p:sp>
      <p:grpSp>
        <p:nvGrpSpPr>
          <p:cNvPr id="130" name="Group 5"/>
          <p:cNvGrpSpPr>
            <a:grpSpLocks/>
          </p:cNvGrpSpPr>
          <p:nvPr/>
        </p:nvGrpSpPr>
        <p:grpSpPr bwMode="auto">
          <a:xfrm>
            <a:off x="2452125" y="4269457"/>
            <a:ext cx="8001000" cy="2695575"/>
            <a:chOff x="480" y="240"/>
            <a:chExt cx="4901" cy="1765"/>
          </a:xfrm>
        </p:grpSpPr>
        <p:pic>
          <p:nvPicPr>
            <p:cNvPr id="131" name="Picture 6" descr="b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 y="240"/>
              <a:ext cx="4901" cy="1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Picture 7" descr="cp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 y="576"/>
              <a:ext cx="1288" cy="1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3" name="Picture 8" descr="memo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6125" y="4119572"/>
            <a:ext cx="2451100"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 name="Picture 9" descr="cach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1125" y="4181484"/>
            <a:ext cx="1304925"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5" name="AutoShape 10"/>
          <p:cNvCxnSpPr>
            <a:cxnSpLocks noChangeShapeType="1"/>
          </p:cNvCxnSpPr>
          <p:nvPr/>
        </p:nvCxnSpPr>
        <p:spPr bwMode="auto">
          <a:xfrm flipV="1">
            <a:off x="5168338" y="5303847"/>
            <a:ext cx="1365250" cy="160337"/>
          </a:xfrm>
          <a:prstGeom prst="bentConnector2">
            <a:avLst/>
          </a:prstGeom>
          <a:noFill/>
          <a:ln w="63500">
            <a:solidFill>
              <a:schemeClr val="tx1"/>
            </a:solidFill>
            <a:miter lim="800000"/>
            <a:headEnd/>
            <a:tailEnd type="stealth" w="med" len="med"/>
          </a:ln>
          <a:extLst>
            <a:ext uri="{909E8E84-426E-40DD-AFC4-6F175D3DCCD1}">
              <a14:hiddenFill xmlns:a14="http://schemas.microsoft.com/office/drawing/2010/main">
                <a:noFill/>
              </a14:hiddenFill>
            </a:ext>
          </a:extLst>
        </p:spPr>
      </p:cxnSp>
      <p:cxnSp>
        <p:nvCxnSpPr>
          <p:cNvPr id="136" name="AutoShape 11"/>
          <p:cNvCxnSpPr>
            <a:cxnSpLocks noChangeShapeType="1"/>
          </p:cNvCxnSpPr>
          <p:nvPr/>
        </p:nvCxnSpPr>
        <p:spPr bwMode="auto">
          <a:xfrm>
            <a:off x="5168338" y="5464184"/>
            <a:ext cx="2617787" cy="219075"/>
          </a:xfrm>
          <a:prstGeom prst="straightConnector1">
            <a:avLst/>
          </a:prstGeom>
          <a:noFill/>
          <a:ln w="63500">
            <a:solidFill>
              <a:schemeClr val="tx1"/>
            </a:solidFill>
            <a:round/>
            <a:headEnd/>
            <a:tailEnd type="stealth" w="med" len="med"/>
          </a:ln>
          <a:extLst>
            <a:ext uri="{909E8E84-426E-40DD-AFC4-6F175D3DCCD1}">
              <a14:hiddenFill xmlns:a14="http://schemas.microsoft.com/office/drawing/2010/main">
                <a:noFill/>
              </a14:hiddenFill>
            </a:ext>
          </a:extLst>
        </p:spPr>
      </p:cxnSp>
      <p:sp>
        <p:nvSpPr>
          <p:cNvPr id="137" name="Rectangle 12"/>
          <p:cNvSpPr>
            <a:spLocks noChangeArrowheads="1"/>
          </p:cNvSpPr>
          <p:nvPr/>
        </p:nvSpPr>
        <p:spPr bwMode="auto">
          <a:xfrm>
            <a:off x="4585725" y="5532447"/>
            <a:ext cx="381000" cy="292100"/>
          </a:xfrm>
          <a:prstGeom prst="rect">
            <a:avLst/>
          </a:prstGeom>
          <a:solidFill>
            <a:srgbClr val="FF9900"/>
          </a:solidFill>
          <a:ln w="9525">
            <a:solidFill>
              <a:schemeClr val="tx1"/>
            </a:solidFill>
            <a:miter lim="800000"/>
            <a:headEnd/>
            <a:tailEnd/>
          </a:ln>
        </p:spPr>
        <p:txBody>
          <a:bodyPr wrap="none" anchor="ctr"/>
          <a:lstStyle/>
          <a:p>
            <a:pPr algn="ctr"/>
            <a:endParaRPr lang="zh-CN" altLang="en-US"/>
          </a:p>
        </p:txBody>
      </p:sp>
      <p:sp>
        <p:nvSpPr>
          <p:cNvPr id="154" name="WordArt 13"/>
          <p:cNvSpPr>
            <a:spLocks noChangeArrowheads="1" noChangeShapeType="1" noTextEdit="1"/>
          </p:cNvSpPr>
          <p:nvPr/>
        </p:nvSpPr>
        <p:spPr bwMode="auto">
          <a:xfrm>
            <a:off x="4966725" y="4427547"/>
            <a:ext cx="914400" cy="1028700"/>
          </a:xfrm>
          <a:prstGeom prst="rect">
            <a:avLst/>
          </a:prstGeom>
        </p:spPr>
        <p:txBody>
          <a:bodyPr wrap="none" fromWordArt="1">
            <a:prstTxWarp prst="textSlantUp">
              <a:avLst>
                <a:gd name="adj" fmla="val 55556"/>
              </a:avLst>
            </a:prstTxWarp>
          </a:bodyPr>
          <a:lstStyle/>
          <a:p>
            <a:pPr algn="ctr"/>
            <a:r>
              <a:rPr lang="zh-CN" altLang="en-US" sz="3600" b="1" kern="10" dirty="0">
                <a:ln w="9525">
                  <a:solidFill>
                    <a:srgbClr val="000000"/>
                  </a:solidFill>
                  <a:round/>
                  <a:headEnd/>
                  <a:tailEnd/>
                </a:ln>
                <a:solidFill>
                  <a:srgbClr val="FF0000"/>
                </a:solidFill>
                <a:latin typeface="宋体"/>
                <a:ea typeface="宋体"/>
              </a:rPr>
              <a:t>命中</a:t>
            </a:r>
          </a:p>
        </p:txBody>
      </p:sp>
      <p:sp>
        <p:nvSpPr>
          <p:cNvPr id="155" name="WordArt 14"/>
          <p:cNvSpPr>
            <a:spLocks noChangeArrowheads="1" noChangeShapeType="1" noTextEdit="1"/>
          </p:cNvSpPr>
          <p:nvPr/>
        </p:nvSpPr>
        <p:spPr bwMode="auto">
          <a:xfrm>
            <a:off x="6566925" y="5722947"/>
            <a:ext cx="914400" cy="1028700"/>
          </a:xfrm>
          <a:prstGeom prst="rect">
            <a:avLst/>
          </a:prstGeom>
        </p:spPr>
        <p:txBody>
          <a:bodyPr wrap="none" fromWordArt="1">
            <a:prstTxWarp prst="textSlantUp">
              <a:avLst>
                <a:gd name="adj" fmla="val 55556"/>
              </a:avLst>
            </a:prstTxWarp>
          </a:bodyPr>
          <a:lstStyle/>
          <a:p>
            <a:pPr algn="ctr"/>
            <a:r>
              <a:rPr lang="zh-CN" altLang="en-US" sz="3600" b="1" kern="10" dirty="0">
                <a:ln w="9525">
                  <a:solidFill>
                    <a:srgbClr val="000000"/>
                  </a:solidFill>
                  <a:round/>
                  <a:headEnd/>
                  <a:tailEnd/>
                </a:ln>
                <a:solidFill>
                  <a:srgbClr val="FF0000"/>
                </a:solidFill>
                <a:latin typeface="宋体"/>
                <a:ea typeface="宋体"/>
              </a:rPr>
              <a:t>失效</a:t>
            </a:r>
          </a:p>
        </p:txBody>
      </p:sp>
      <p:sp>
        <p:nvSpPr>
          <p:cNvPr id="9" name="矩形 8"/>
          <p:cNvSpPr/>
          <p:nvPr/>
        </p:nvSpPr>
        <p:spPr>
          <a:xfrm>
            <a:off x="2346849" y="7438890"/>
            <a:ext cx="9193542" cy="492443"/>
          </a:xfrm>
          <a:prstGeom prst="rect">
            <a:avLst/>
          </a:prstGeom>
        </p:spPr>
        <p:txBody>
          <a:bodyPr wrap="none">
            <a:spAutoFit/>
          </a:bodyPr>
          <a:lstStyle/>
          <a:p>
            <a:r>
              <a:rPr lang="zh-CN" altLang="en-US" kern="0" dirty="0">
                <a:solidFill>
                  <a:srgbClr val="3333FF"/>
                </a:solidFill>
                <a:latin typeface="华文中宋" pitchFamily="2" charset="-122"/>
                <a:ea typeface="华文中宋" pitchFamily="2" charset="-122"/>
              </a:rPr>
              <a:t>一般来说，</a:t>
            </a:r>
            <a:r>
              <a:rPr lang="en-US" altLang="zh-CN" kern="0" dirty="0">
                <a:solidFill>
                  <a:srgbClr val="3333FF"/>
                </a:solidFill>
                <a:latin typeface="华文中宋" pitchFamily="2" charset="-122"/>
                <a:ea typeface="华文中宋" pitchFamily="2" charset="-122"/>
              </a:rPr>
              <a:t>Cache</a:t>
            </a:r>
            <a:r>
              <a:rPr lang="zh-CN" altLang="en-US" kern="0" dirty="0">
                <a:solidFill>
                  <a:srgbClr val="3333FF"/>
                </a:solidFill>
                <a:latin typeface="华文中宋" pitchFamily="2" charset="-122"/>
                <a:ea typeface="华文中宋" pitchFamily="2" charset="-122"/>
              </a:rPr>
              <a:t>命中所需的时间短、功耗（电磁辐射）小。</a:t>
            </a:r>
            <a:endParaRPr lang="zh-CN" altLang="en-US" dirty="0"/>
          </a:p>
        </p:txBody>
      </p:sp>
      <p:sp>
        <p:nvSpPr>
          <p:cNvPr id="21"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22"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23" name="组合 4"/>
          <p:cNvGrpSpPr>
            <a:grpSpLocks/>
          </p:cNvGrpSpPr>
          <p:nvPr/>
        </p:nvGrpSpPr>
        <p:grpSpPr bwMode="auto">
          <a:xfrm>
            <a:off x="8494634" y="129028"/>
            <a:ext cx="4344470" cy="589281"/>
            <a:chOff x="288838" y="21598"/>
            <a:chExt cx="4278985" cy="590400"/>
          </a:xfrm>
        </p:grpSpPr>
        <p:sp>
          <p:nvSpPr>
            <p:cNvPr id="24" name="圆角矩形 23"/>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5"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26" name="AutoShape 5"/>
          <p:cNvSpPr>
            <a:spLocks noChangeArrowheads="1"/>
          </p:cNvSpPr>
          <p:nvPr/>
        </p:nvSpPr>
        <p:spPr bwMode="gray">
          <a:xfrm>
            <a:off x="1854630"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r>
              <a:rPr lang="en-US" altLang="zh-CN" sz="2800" dirty="0">
                <a:solidFill>
                  <a:srgbClr val="000000"/>
                </a:solidFill>
                <a:latin typeface="华文中宋" pitchFamily="2" charset="-122"/>
                <a:ea typeface="华文中宋" pitchFamily="2" charset="-122"/>
              </a:rPr>
              <a:t>3.3 Cache</a:t>
            </a:r>
            <a:r>
              <a:rPr lang="zh-CN" altLang="en-US" sz="2800" dirty="0">
                <a:solidFill>
                  <a:srgbClr val="000000"/>
                </a:solidFill>
                <a:latin typeface="华文中宋" pitchFamily="2" charset="-122"/>
                <a:ea typeface="华文中宋" pitchFamily="2" charset="-122"/>
              </a:rPr>
              <a:t>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1915540333"/>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additive="base">
                                        <p:cTn id="7" dur="500" fill="hold"/>
                                        <p:tgtEl>
                                          <p:spTgt spid="130"/>
                                        </p:tgtEl>
                                        <p:attrNameLst>
                                          <p:attrName>ppt_x</p:attrName>
                                        </p:attrNameLst>
                                      </p:cBhvr>
                                      <p:tavLst>
                                        <p:tav tm="0">
                                          <p:val>
                                            <p:strVal val="#ppt_x"/>
                                          </p:val>
                                        </p:tav>
                                        <p:tav tm="100000">
                                          <p:val>
                                            <p:strVal val="#ppt_x"/>
                                          </p:val>
                                        </p:tav>
                                      </p:tavLst>
                                    </p:anim>
                                    <p:anim calcmode="lin" valueType="num">
                                      <p:cBhvr additive="base">
                                        <p:cTn id="8"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childTnLst>
                          </p:cTn>
                        </p:par>
                        <p:par>
                          <p:cTn id="13" fill="hold">
                            <p:stCondLst>
                              <p:cond delay="0"/>
                            </p:stCondLst>
                            <p:childTnLst>
                              <p:par>
                                <p:cTn id="14" presetID="22" presetClass="entr" presetSubtype="8" fill="hold" nodeType="afterEffect">
                                  <p:stCondLst>
                                    <p:cond delay="0"/>
                                  </p:stCondLst>
                                  <p:childTnLst>
                                    <p:set>
                                      <p:cBhvr>
                                        <p:cTn id="15" dur="1" fill="hold">
                                          <p:stCondLst>
                                            <p:cond delay="0"/>
                                          </p:stCondLst>
                                        </p:cTn>
                                        <p:tgtEl>
                                          <p:spTgt spid="135"/>
                                        </p:tgtEl>
                                        <p:attrNameLst>
                                          <p:attrName>style.visibility</p:attrName>
                                        </p:attrNameLst>
                                      </p:cBhvr>
                                      <p:to>
                                        <p:strVal val="visible"/>
                                      </p:to>
                                    </p:set>
                                    <p:animEffect transition="in" filter="wipe(left)">
                                      <p:cBhvr>
                                        <p:cTn id="16" dur="500"/>
                                        <p:tgtEl>
                                          <p:spTgt spid="135"/>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3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grpId="1" nodeType="clickEffect">
                                  <p:stCondLst>
                                    <p:cond delay="0"/>
                                  </p:stCondLst>
                                  <p:childTnLst>
                                    <p:animMotion origin="layout" path="M 7.77778E-6 4.07407E-6 L 0.19445 4.07407E-6 L 0.19445 -0.09074 " pathEditMode="relative" ptsTypes="AAA">
                                      <p:cBhvr>
                                        <p:cTn id="23" dur="500" fill="hold"/>
                                        <p:tgtEl>
                                          <p:spTgt spid="137"/>
                                        </p:tgtEl>
                                        <p:attrNameLst>
                                          <p:attrName>ppt_x</p:attrName>
                                          <p:attrName>ppt_y</p:attrName>
                                        </p:attrNameLst>
                                      </p:cBhvr>
                                    </p:animMotion>
                                  </p:childTnLst>
                                </p:cTn>
                              </p:par>
                              <p:par>
                                <p:cTn id="24" presetID="3" presetClass="entr" presetSubtype="0" fill="hold" grpId="0" nodeType="withEffect">
                                  <p:stCondLst>
                                    <p:cond delay="0"/>
                                  </p:stCondLst>
                                  <p:childTnLst>
                                    <p:set>
                                      <p:cBhvr>
                                        <p:cTn id="25" dur="1" fill="hold">
                                          <p:stCondLst>
                                            <p:cond delay="0"/>
                                          </p:stCondLst>
                                        </p:cTn>
                                        <p:tgtEl>
                                          <p:spTgt spid="154"/>
                                        </p:tgtEl>
                                        <p:attrNameLst>
                                          <p:attrName>style.visibility</p:attrName>
                                        </p:attrNameLst>
                                      </p:cBhvr>
                                      <p:to>
                                        <p:strVal val="visible"/>
                                      </p:to>
                                    </p:set>
                                  </p:childTnLst>
                                </p:cTn>
                              </p:par>
                            </p:childTnLst>
                          </p:cTn>
                        </p:par>
                        <p:par>
                          <p:cTn id="26" fill="hold">
                            <p:stCondLst>
                              <p:cond delay="500"/>
                            </p:stCondLst>
                            <p:childTnLst>
                              <p:par>
                                <p:cTn id="27" presetID="27" presetClass="emph" presetSubtype="0" repeatCount="3000" fill="hold" grpId="1" nodeType="afterEffect">
                                  <p:stCondLst>
                                    <p:cond delay="0"/>
                                  </p:stCondLst>
                                  <p:childTnLst>
                                    <p:animClr clrSpc="rgb" dir="cw">
                                      <p:cBhvr override="childStyle">
                                        <p:cTn id="28" dur="250" autoRev="1" fill="hold"/>
                                        <p:tgtEl>
                                          <p:spTgt spid="154"/>
                                        </p:tgtEl>
                                        <p:attrNameLst>
                                          <p:attrName>style.color</p:attrName>
                                        </p:attrNameLst>
                                      </p:cBhvr>
                                      <p:to>
                                        <a:schemeClr val="bg1"/>
                                      </p:to>
                                    </p:animClr>
                                    <p:animClr clrSpc="rgb" dir="cw">
                                      <p:cBhvr>
                                        <p:cTn id="29" dur="250" autoRev="1" fill="hold"/>
                                        <p:tgtEl>
                                          <p:spTgt spid="154"/>
                                        </p:tgtEl>
                                        <p:attrNameLst>
                                          <p:attrName>fillcolor</p:attrName>
                                        </p:attrNameLst>
                                      </p:cBhvr>
                                      <p:to>
                                        <a:schemeClr val="bg1"/>
                                      </p:to>
                                    </p:animClr>
                                    <p:set>
                                      <p:cBhvr>
                                        <p:cTn id="30" dur="250" autoRev="1" fill="hold"/>
                                        <p:tgtEl>
                                          <p:spTgt spid="154"/>
                                        </p:tgtEl>
                                        <p:attrNameLst>
                                          <p:attrName>fill.type</p:attrName>
                                        </p:attrNameLst>
                                      </p:cBhvr>
                                      <p:to>
                                        <p:strVal val="solid"/>
                                      </p:to>
                                    </p:set>
                                    <p:set>
                                      <p:cBhvr>
                                        <p:cTn id="31" dur="250" autoRev="1" fill="hold"/>
                                        <p:tgtEl>
                                          <p:spTgt spid="154"/>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33"/>
                                        </p:tgtEl>
                                        <p:attrNameLst>
                                          <p:attrName>style.visibility</p:attrName>
                                        </p:attrNameLst>
                                      </p:cBhvr>
                                      <p:to>
                                        <p:strVal val="visible"/>
                                      </p:to>
                                    </p:set>
                                  </p:childTnLst>
                                </p:cTn>
                              </p:par>
                            </p:childTnLst>
                          </p:cTn>
                        </p:par>
                        <p:par>
                          <p:cTn id="36" fill="hold">
                            <p:stCondLst>
                              <p:cond delay="0"/>
                            </p:stCondLst>
                            <p:childTnLst>
                              <p:par>
                                <p:cTn id="37" presetID="22" presetClass="entr" presetSubtype="8"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Effect transition="in" filter="wipe(left)">
                                      <p:cBhvr>
                                        <p:cTn id="39" dur="500"/>
                                        <p:tgtEl>
                                          <p:spTgt spid="136"/>
                                        </p:tgtEl>
                                      </p:cBhvr>
                                    </p:animEffec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grpId="2" nodeType="clickEffect">
                                  <p:stCondLst>
                                    <p:cond delay="0"/>
                                  </p:stCondLst>
                                  <p:childTnLst>
                                    <p:animMotion origin="layout" path="M 1.11111E-6 5.92593E-6 L 0.40834 0.00024 " pathEditMode="relative" ptsTypes="AA">
                                      <p:cBhvr>
                                        <p:cTn id="43" dur="2000" fill="hold"/>
                                        <p:tgtEl>
                                          <p:spTgt spid="137"/>
                                        </p:tgtEl>
                                        <p:attrNameLst>
                                          <p:attrName>ppt_x</p:attrName>
                                          <p:attrName>ppt_y</p:attrName>
                                        </p:attrNameLst>
                                      </p:cBhvr>
                                    </p:animMotion>
                                  </p:childTnLst>
                                </p:cTn>
                              </p:par>
                              <p:par>
                                <p:cTn id="44" presetID="3" presetClass="entr" presetSubtype="0" fill="hold" grpId="0" nodeType="withEffect">
                                  <p:stCondLst>
                                    <p:cond delay="0"/>
                                  </p:stCondLst>
                                  <p:childTnLst>
                                    <p:set>
                                      <p:cBhvr>
                                        <p:cTn id="45" dur="1" fill="hold">
                                          <p:stCondLst>
                                            <p:cond delay="0"/>
                                          </p:stCondLst>
                                        </p:cTn>
                                        <p:tgtEl>
                                          <p:spTgt spid="155"/>
                                        </p:tgtEl>
                                        <p:attrNameLst>
                                          <p:attrName>style.visibility</p:attrName>
                                        </p:attrNameLst>
                                      </p:cBhvr>
                                      <p:to>
                                        <p:strVal val="visible"/>
                                      </p:to>
                                    </p:set>
                                  </p:childTnLst>
                                </p:cTn>
                              </p:par>
                            </p:childTnLst>
                          </p:cTn>
                        </p:par>
                        <p:par>
                          <p:cTn id="46" fill="hold">
                            <p:stCondLst>
                              <p:cond delay="2000"/>
                            </p:stCondLst>
                            <p:childTnLst>
                              <p:par>
                                <p:cTn id="47" presetID="27" presetClass="emph" presetSubtype="0" repeatCount="3000" fill="hold" grpId="1" nodeType="afterEffect">
                                  <p:stCondLst>
                                    <p:cond delay="0"/>
                                  </p:stCondLst>
                                  <p:childTnLst>
                                    <p:animClr clrSpc="rgb" dir="cw">
                                      <p:cBhvr override="childStyle">
                                        <p:cTn id="48" dur="250" autoRev="1" fill="hold"/>
                                        <p:tgtEl>
                                          <p:spTgt spid="155"/>
                                        </p:tgtEl>
                                        <p:attrNameLst>
                                          <p:attrName>style.color</p:attrName>
                                        </p:attrNameLst>
                                      </p:cBhvr>
                                      <p:to>
                                        <a:schemeClr val="bg1"/>
                                      </p:to>
                                    </p:animClr>
                                    <p:animClr clrSpc="rgb" dir="cw">
                                      <p:cBhvr>
                                        <p:cTn id="49" dur="250" autoRev="1" fill="hold"/>
                                        <p:tgtEl>
                                          <p:spTgt spid="155"/>
                                        </p:tgtEl>
                                        <p:attrNameLst>
                                          <p:attrName>fillcolor</p:attrName>
                                        </p:attrNameLst>
                                      </p:cBhvr>
                                      <p:to>
                                        <a:schemeClr val="bg1"/>
                                      </p:to>
                                    </p:animClr>
                                    <p:set>
                                      <p:cBhvr>
                                        <p:cTn id="50" dur="250" autoRev="1" fill="hold"/>
                                        <p:tgtEl>
                                          <p:spTgt spid="155"/>
                                        </p:tgtEl>
                                        <p:attrNameLst>
                                          <p:attrName>fill.type</p:attrName>
                                        </p:attrNameLst>
                                      </p:cBhvr>
                                      <p:to>
                                        <p:strVal val="solid"/>
                                      </p:to>
                                    </p:set>
                                    <p:set>
                                      <p:cBhvr>
                                        <p:cTn id="51" dur="250" autoRev="1" fill="hold"/>
                                        <p:tgtEl>
                                          <p:spTgt spid="155"/>
                                        </p:tgtEl>
                                        <p:attrNameLst>
                                          <p:attrName>fill.on</p:attrName>
                                        </p:attrNameLst>
                                      </p:cBhvr>
                                      <p:to>
                                        <p:strVal val="true"/>
                                      </p:to>
                                    </p:set>
                                  </p:childTnLst>
                                </p:cTn>
                              </p:par>
                            </p:childTnLst>
                          </p:cTn>
                        </p:par>
                        <p:par>
                          <p:cTn id="52" fill="hold">
                            <p:stCondLst>
                              <p:cond delay="3500"/>
                            </p:stCondLst>
                            <p:childTnLst>
                              <p:par>
                                <p:cTn id="53" presetID="1" presetClass="exit" presetSubtype="0" fill="hold" grpId="3" nodeType="afterEffect">
                                  <p:stCondLst>
                                    <p:cond delay="0"/>
                                  </p:stCondLst>
                                  <p:childTnLst>
                                    <p:set>
                                      <p:cBhvr>
                                        <p:cTn id="54" dur="1" fill="hold">
                                          <p:stCondLst>
                                            <p:cond delay="0"/>
                                          </p:stCondLst>
                                        </p:cTn>
                                        <p:tgtEl>
                                          <p:spTgt spid="13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7" grpId="1" animBg="1"/>
      <p:bldP spid="137" grpId="2" animBg="1"/>
      <p:bldP spid="137" grpId="3" animBg="1"/>
      <p:bldP spid="154" grpId="0" animBg="1"/>
      <p:bldP spid="154" grpId="1" animBg="1"/>
      <p:bldP spid="155" grpId="0" animBg="1"/>
      <p:bldP spid="155" grpId="1" animBg="1"/>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内容占位符 2"/>
          <p:cNvSpPr txBox="1">
            <a:spLocks/>
          </p:cNvSpPr>
          <p:nvPr/>
        </p:nvSpPr>
        <p:spPr>
          <a:xfrm>
            <a:off x="4733864" y="1784926"/>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2</a:t>
            </a:r>
            <a:r>
              <a:rPr lang="zh-CN" altLang="en-US" kern="0" dirty="0">
                <a:solidFill>
                  <a:srgbClr val="3333FF"/>
                </a:solidFill>
                <a:latin typeface="华文中宋" pitchFamily="2" charset="-122"/>
                <a:ea typeface="华文中宋" pitchFamily="2" charset="-122"/>
              </a:rPr>
              <a:t>）信息泄露分类</a:t>
            </a:r>
          </a:p>
        </p:txBody>
      </p:sp>
      <p:graphicFrame>
        <p:nvGraphicFramePr>
          <p:cNvPr id="3" name="对象 2"/>
          <p:cNvGraphicFramePr>
            <a:graphicFrameLocks noChangeAspect="1"/>
          </p:cNvGraphicFramePr>
          <p:nvPr>
            <p:extLst>
              <p:ext uri="{D42A27DB-BD31-4B8C-83A1-F6EECF244321}">
                <p14:modId xmlns:p14="http://schemas.microsoft.com/office/powerpoint/2010/main" val="1177139908"/>
              </p:ext>
            </p:extLst>
          </p:nvPr>
        </p:nvGraphicFramePr>
        <p:xfrm>
          <a:off x="6776908" y="2729093"/>
          <a:ext cx="4930434" cy="1962429"/>
        </p:xfrm>
        <a:graphic>
          <a:graphicData uri="http://schemas.openxmlformats.org/presentationml/2006/ole">
            <mc:AlternateContent xmlns:mc="http://schemas.openxmlformats.org/markup-compatibility/2006">
              <mc:Choice xmlns:v="urn:schemas-microsoft-com:vml" Requires="v">
                <p:oleObj spid="_x0000_s13315" name="Visio" r:id="rId3" imgW="5799140" imgH="2932558" progId="Visio.Drawing.11">
                  <p:embed/>
                </p:oleObj>
              </mc:Choice>
              <mc:Fallback>
                <p:oleObj name="Visio" r:id="rId3" imgW="5799140" imgH="2932558" progId="Visio.Drawing.11">
                  <p:embed/>
                  <p:pic>
                    <p:nvPicPr>
                      <p:cNvPr id="3" name="对象 2"/>
                      <p:cNvPicPr>
                        <a:picLocks noChangeAspect="1" noChangeArrowheads="1"/>
                      </p:cNvPicPr>
                      <p:nvPr/>
                    </p:nvPicPr>
                    <p:blipFill>
                      <a:blip r:embed="rId4"/>
                      <a:srcRect/>
                      <a:stretch>
                        <a:fillRect/>
                      </a:stretch>
                    </p:blipFill>
                    <p:spPr bwMode="auto">
                      <a:xfrm>
                        <a:off x="6776908" y="2729093"/>
                        <a:ext cx="4930434" cy="1962429"/>
                      </a:xfrm>
                      <a:prstGeom prst="rect">
                        <a:avLst/>
                      </a:prstGeom>
                      <a:noFill/>
                    </p:spPr>
                  </p:pic>
                </p:oleObj>
              </mc:Fallback>
            </mc:AlternateContent>
          </a:graphicData>
        </a:graphic>
      </p:graphicFrame>
      <p:graphicFrame>
        <p:nvGraphicFramePr>
          <p:cNvPr id="26" name="Object 3"/>
          <p:cNvGraphicFramePr>
            <a:graphicFrameLocks noChangeAspect="1"/>
          </p:cNvGraphicFramePr>
          <p:nvPr>
            <p:extLst>
              <p:ext uri="{D42A27DB-BD31-4B8C-83A1-F6EECF244321}">
                <p14:modId xmlns:p14="http://schemas.microsoft.com/office/powerpoint/2010/main" val="115713477"/>
              </p:ext>
            </p:extLst>
          </p:nvPr>
        </p:nvGraphicFramePr>
        <p:xfrm>
          <a:off x="1101800" y="3331002"/>
          <a:ext cx="508001" cy="5362221"/>
        </p:xfrm>
        <a:graphic>
          <a:graphicData uri="http://schemas.openxmlformats.org/presentationml/2006/ole">
            <mc:AlternateContent xmlns:mc="http://schemas.openxmlformats.org/markup-compatibility/2006">
              <mc:Choice xmlns:v="urn:schemas-microsoft-com:vml" Requires="v">
                <p:oleObj spid="_x0000_s13316" name="Visio" r:id="rId5" imgW="161695" imgH="1360735" progId="Visio.Drawing.11">
                  <p:embed/>
                </p:oleObj>
              </mc:Choice>
              <mc:Fallback>
                <p:oleObj name="Visio" r:id="rId5" imgW="161695" imgH="1360735" progId="Visio.Drawing.11">
                  <p:embed/>
                  <p:pic>
                    <p:nvPicPr>
                      <p:cNvPr id="2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1800" y="3331002"/>
                        <a:ext cx="508001" cy="5362221"/>
                      </a:xfrm>
                      <a:prstGeom prst="rect">
                        <a:avLst/>
                      </a:prstGeom>
                      <a:noFill/>
                      <a:ln>
                        <a:noFill/>
                      </a:ln>
                      <a:effectLst/>
                      <a:extLst/>
                    </p:spPr>
                  </p:pic>
                </p:oleObj>
              </mc:Fallback>
            </mc:AlternateContent>
          </a:graphicData>
        </a:graphic>
      </p:graphicFrame>
      <p:sp>
        <p:nvSpPr>
          <p:cNvPr id="27" name="矩形 42"/>
          <p:cNvSpPr>
            <a:spLocks noChangeArrowheads="1"/>
          </p:cNvSpPr>
          <p:nvPr/>
        </p:nvSpPr>
        <p:spPr bwMode="auto">
          <a:xfrm>
            <a:off x="1643667" y="6092263"/>
            <a:ext cx="4570701"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zh-CN" altLang="en-US" dirty="0">
                <a:ea typeface="黑体" pitchFamily="49" charset="-122"/>
              </a:rPr>
              <a:t>   采集</a:t>
            </a:r>
            <a:r>
              <a:rPr lang="zh-CN" altLang="en-US" dirty="0">
                <a:solidFill>
                  <a:srgbClr val="FF0000"/>
                </a:solidFill>
                <a:ea typeface="黑体" pitchFamily="49" charset="-122"/>
              </a:rPr>
              <a:t>密码访问</a:t>
            </a:r>
            <a:r>
              <a:rPr lang="en-US" altLang="zh-CN" dirty="0">
                <a:solidFill>
                  <a:srgbClr val="FF0000"/>
                </a:solidFill>
                <a:ea typeface="黑体" pitchFamily="49" charset="-122"/>
              </a:rPr>
              <a:t>Cache</a:t>
            </a:r>
            <a:r>
              <a:rPr lang="zh-CN" altLang="en-US" dirty="0">
                <a:solidFill>
                  <a:srgbClr val="FF0000"/>
                </a:solidFill>
                <a:ea typeface="黑体" pitchFamily="49" charset="-122"/>
              </a:rPr>
              <a:t>组地址</a:t>
            </a:r>
          </a:p>
        </p:txBody>
      </p:sp>
      <p:sp>
        <p:nvSpPr>
          <p:cNvPr id="28" name="圆角矩形 6"/>
          <p:cNvSpPr/>
          <p:nvPr/>
        </p:nvSpPr>
        <p:spPr>
          <a:xfrm>
            <a:off x="1643667" y="5333650"/>
            <a:ext cx="2600960" cy="758613"/>
          </a:xfrm>
          <a:prstGeom prst="roundRect">
            <a:avLst/>
          </a:prstGeom>
          <a:blipFill>
            <a:blip r:embed="rId7"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zh-CN" altLang="en-US" sz="2800" b="1" dirty="0">
                <a:solidFill>
                  <a:srgbClr val="002060"/>
                </a:solidFill>
                <a:latin typeface="Times New Roman" pitchFamily="18" charset="0"/>
                <a:ea typeface="黑体" pitchFamily="2" charset="-122"/>
              </a:rPr>
              <a:t>访问驱动攻击</a:t>
            </a:r>
            <a:endParaRPr lang="zh-CN" altLang="zh-CN" sz="3100" b="1" dirty="0">
              <a:solidFill>
                <a:srgbClr val="002060"/>
              </a:solidFill>
              <a:latin typeface="+mn-ea"/>
            </a:endParaRPr>
          </a:p>
        </p:txBody>
      </p:sp>
      <p:sp>
        <p:nvSpPr>
          <p:cNvPr id="29" name="圆角矩形 6"/>
          <p:cNvSpPr/>
          <p:nvPr/>
        </p:nvSpPr>
        <p:spPr>
          <a:xfrm>
            <a:off x="1700058" y="3331002"/>
            <a:ext cx="2600960" cy="758613"/>
          </a:xfrm>
          <a:prstGeom prst="roundRect">
            <a:avLst/>
          </a:prstGeom>
          <a:blipFill>
            <a:blip r:embed="rId7"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zh-CN" altLang="en-US" sz="2800" b="1" dirty="0">
                <a:solidFill>
                  <a:srgbClr val="002060"/>
                </a:solidFill>
                <a:latin typeface="Times New Roman" pitchFamily="18" charset="0"/>
                <a:ea typeface="黑体" pitchFamily="2" charset="-122"/>
              </a:rPr>
              <a:t>时序驱动攻击</a:t>
            </a:r>
            <a:endParaRPr lang="zh-CN" altLang="zh-CN" sz="3100" b="1" dirty="0">
              <a:solidFill>
                <a:srgbClr val="002060"/>
              </a:solidFill>
              <a:latin typeface="+mn-ea"/>
            </a:endParaRPr>
          </a:p>
        </p:txBody>
      </p:sp>
      <p:sp>
        <p:nvSpPr>
          <p:cNvPr id="30" name="矩形 45"/>
          <p:cNvSpPr>
            <a:spLocks noChangeArrowheads="1"/>
          </p:cNvSpPr>
          <p:nvPr/>
        </p:nvSpPr>
        <p:spPr bwMode="auto">
          <a:xfrm>
            <a:off x="1643667" y="4306362"/>
            <a:ext cx="4570701"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p>
            <a:r>
              <a:rPr lang="zh-CN" altLang="en-US" dirty="0">
                <a:ea typeface="黑体" pitchFamily="49" charset="-122"/>
              </a:rPr>
              <a:t>   测量</a:t>
            </a:r>
            <a:r>
              <a:rPr lang="zh-CN" altLang="en-US" dirty="0">
                <a:solidFill>
                  <a:srgbClr val="FF0000"/>
                </a:solidFill>
                <a:ea typeface="黑体" pitchFamily="49" charset="-122"/>
              </a:rPr>
              <a:t>密码整体执行时间</a:t>
            </a:r>
          </a:p>
        </p:txBody>
      </p:sp>
      <p:sp>
        <p:nvSpPr>
          <p:cNvPr id="31" name="圆角矩形 6"/>
          <p:cNvSpPr/>
          <p:nvPr/>
        </p:nvSpPr>
        <p:spPr>
          <a:xfrm>
            <a:off x="1643667" y="6988968"/>
            <a:ext cx="2600960" cy="758613"/>
          </a:xfrm>
          <a:prstGeom prst="roundRect">
            <a:avLst/>
          </a:prstGeom>
          <a:blipFill>
            <a:blip r:embed="rId7"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lIns="130046" tIns="65023" rIns="130046" bIns="65023" anchor="ctr"/>
          <a:lstStyle/>
          <a:p>
            <a:pPr>
              <a:defRPr/>
            </a:pPr>
            <a:r>
              <a:rPr lang="zh-CN" altLang="en-US" sz="2800" b="1" dirty="0">
                <a:solidFill>
                  <a:srgbClr val="002060"/>
                </a:solidFill>
                <a:latin typeface="Times New Roman" pitchFamily="18" charset="0"/>
                <a:ea typeface="黑体" pitchFamily="2" charset="-122"/>
              </a:rPr>
              <a:t>踪迹驱动攻击</a:t>
            </a:r>
            <a:endParaRPr lang="zh-CN" altLang="zh-CN" sz="3100" b="1" dirty="0">
              <a:solidFill>
                <a:srgbClr val="002060"/>
              </a:solidFill>
              <a:latin typeface="+mn-ea"/>
            </a:endParaRPr>
          </a:p>
        </p:txBody>
      </p:sp>
      <p:sp>
        <p:nvSpPr>
          <p:cNvPr id="32" name="矩形 48"/>
          <p:cNvSpPr>
            <a:spLocks noChangeArrowheads="1"/>
          </p:cNvSpPr>
          <p:nvPr/>
        </p:nvSpPr>
        <p:spPr bwMode="auto">
          <a:xfrm>
            <a:off x="1700058" y="8161798"/>
            <a:ext cx="3467947"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spAutoFit/>
          </a:bodyPr>
          <a:lstStyle/>
          <a:p>
            <a:r>
              <a:rPr lang="zh-CN" altLang="en-US" dirty="0">
                <a:ea typeface="黑体" pitchFamily="49" charset="-122"/>
              </a:rPr>
              <a:t>    采集</a:t>
            </a:r>
            <a:r>
              <a:rPr lang="zh-CN" altLang="en-US" dirty="0">
                <a:solidFill>
                  <a:srgbClr val="FF0000"/>
                </a:solidFill>
                <a:ea typeface="黑体" pitchFamily="49" charset="-122"/>
              </a:rPr>
              <a:t>密码执行踪迹</a:t>
            </a:r>
          </a:p>
        </p:txBody>
      </p:sp>
      <p:pic>
        <p:nvPicPr>
          <p:cNvPr id="33"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76908" y="4918080"/>
            <a:ext cx="4954940" cy="196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框 1859"/>
          <p:cNvPicPr/>
          <p:nvPr/>
        </p:nvPicPr>
        <p:blipFill>
          <a:blip r:embed="rId9">
            <a:grayscl/>
            <a:extLst>
              <a:ext uri="{28A0092B-C50C-407E-A947-70E740481C1C}">
                <a14:useLocalDpi xmlns:a14="http://schemas.microsoft.com/office/drawing/2010/main" val="0"/>
              </a:ext>
            </a:extLst>
          </a:blip>
          <a:srcRect/>
          <a:stretch>
            <a:fillRect/>
          </a:stretch>
        </p:blipFill>
        <p:spPr bwMode="auto">
          <a:xfrm>
            <a:off x="6801413" y="6947875"/>
            <a:ext cx="4930435" cy="2284296"/>
          </a:xfrm>
          <a:prstGeom prst="rect">
            <a:avLst/>
          </a:prstGeom>
          <a:noFill/>
          <a:ln>
            <a:noFill/>
          </a:ln>
        </p:spPr>
      </p:pic>
      <p:sp>
        <p:nvSpPr>
          <p:cNvPr id="20"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21"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22" name="组合 4"/>
          <p:cNvGrpSpPr>
            <a:grpSpLocks/>
          </p:cNvGrpSpPr>
          <p:nvPr/>
        </p:nvGrpSpPr>
        <p:grpSpPr bwMode="auto">
          <a:xfrm>
            <a:off x="8494634" y="129028"/>
            <a:ext cx="4344470" cy="589281"/>
            <a:chOff x="288838" y="21598"/>
            <a:chExt cx="4278985" cy="590400"/>
          </a:xfrm>
        </p:grpSpPr>
        <p:sp>
          <p:nvSpPr>
            <p:cNvPr id="23" name="圆角矩形 22"/>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4"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25" name="AutoShape 5"/>
          <p:cNvSpPr>
            <a:spLocks noChangeArrowheads="1"/>
          </p:cNvSpPr>
          <p:nvPr/>
        </p:nvSpPr>
        <p:spPr bwMode="gray">
          <a:xfrm>
            <a:off x="1854630"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r>
              <a:rPr lang="en-US" altLang="zh-CN" sz="2800" dirty="0">
                <a:solidFill>
                  <a:srgbClr val="000000"/>
                </a:solidFill>
                <a:latin typeface="华文中宋" pitchFamily="2" charset="-122"/>
                <a:ea typeface="华文中宋" pitchFamily="2" charset="-122"/>
              </a:rPr>
              <a:t>3.3 Cache</a:t>
            </a:r>
            <a:r>
              <a:rPr lang="zh-CN" altLang="en-US" sz="2800" dirty="0">
                <a:solidFill>
                  <a:srgbClr val="000000"/>
                </a:solidFill>
                <a:latin typeface="华文中宋" pitchFamily="2" charset="-122"/>
                <a:ea typeface="华文中宋" pitchFamily="2" charset="-122"/>
              </a:rPr>
              <a:t>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3987042929"/>
      </p:ext>
    </p:extLst>
  </p:cSld>
  <p:clrMapOvr>
    <a:masterClrMapping/>
  </p:clrMapOvr>
  <p:transition>
    <p:randomBa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内容占位符 2"/>
          <p:cNvSpPr txBox="1">
            <a:spLocks/>
          </p:cNvSpPr>
          <p:nvPr/>
        </p:nvSpPr>
        <p:spPr>
          <a:xfrm>
            <a:off x="4733864" y="1784926"/>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3</a:t>
            </a:r>
            <a:r>
              <a:rPr lang="zh-CN" altLang="en-US" kern="0" dirty="0">
                <a:solidFill>
                  <a:srgbClr val="3333FF"/>
                </a:solidFill>
                <a:latin typeface="华文中宋" pitchFamily="2" charset="-122"/>
                <a:ea typeface="华文中宋" pitchFamily="2" charset="-122"/>
              </a:rPr>
              <a:t>）密钥分析方法</a:t>
            </a:r>
          </a:p>
        </p:txBody>
      </p:sp>
      <p:sp>
        <p:nvSpPr>
          <p:cNvPr id="4" name="矩形 3"/>
          <p:cNvSpPr/>
          <p:nvPr/>
        </p:nvSpPr>
        <p:spPr>
          <a:xfrm>
            <a:off x="2115735" y="2500536"/>
            <a:ext cx="8955176" cy="492443"/>
          </a:xfrm>
          <a:prstGeom prst="rect">
            <a:avLst/>
          </a:prstGeom>
        </p:spPr>
        <p:txBody>
          <a:bodyPr wrap="square">
            <a:spAutoFit/>
          </a:bodyPr>
          <a:lstStyle/>
          <a:p>
            <a:r>
              <a:rPr lang="en-US" altLang="zh-CN" dirty="0">
                <a:solidFill>
                  <a:srgbClr val="FF0000"/>
                </a:solidFill>
                <a:latin typeface="华文中宋" pitchFamily="2" charset="-122"/>
                <a:ea typeface="华文中宋" pitchFamily="2" charset="-122"/>
              </a:rPr>
              <a:t>1</a:t>
            </a:r>
            <a:r>
              <a:rPr lang="zh-CN" altLang="en-US" dirty="0">
                <a:solidFill>
                  <a:srgbClr val="FF0000"/>
                </a:solidFill>
                <a:latin typeface="华文中宋" pitchFamily="2" charset="-122"/>
                <a:ea typeface="华文中宋" pitchFamily="2" charset="-122"/>
              </a:rPr>
              <a:t>）</a:t>
            </a:r>
            <a:r>
              <a:rPr lang="en-US" altLang="zh-CN" dirty="0">
                <a:solidFill>
                  <a:srgbClr val="FF0000"/>
                </a:solidFill>
                <a:latin typeface="华文中宋" pitchFamily="2" charset="-122"/>
                <a:ea typeface="华文中宋" pitchFamily="2" charset="-122"/>
              </a:rPr>
              <a:t>Cache</a:t>
            </a:r>
            <a:r>
              <a:rPr lang="zh-CN" altLang="en-US" dirty="0">
                <a:solidFill>
                  <a:srgbClr val="FF0000"/>
                </a:solidFill>
                <a:latin typeface="华文中宋" pitchFamily="2" charset="-122"/>
                <a:ea typeface="华文中宋" pitchFamily="2" charset="-122"/>
              </a:rPr>
              <a:t>碰撞计时分析（时序驱动</a:t>
            </a:r>
            <a:r>
              <a:rPr lang="en-US" altLang="zh-CN" dirty="0">
                <a:solidFill>
                  <a:srgbClr val="FF0000"/>
                </a:solidFill>
                <a:latin typeface="华文中宋" pitchFamily="2" charset="-122"/>
                <a:ea typeface="华文中宋" pitchFamily="2" charset="-122"/>
              </a:rPr>
              <a:t>Cache</a:t>
            </a:r>
            <a:r>
              <a:rPr lang="zh-CN" altLang="en-US" dirty="0">
                <a:solidFill>
                  <a:srgbClr val="FF0000"/>
                </a:solidFill>
                <a:latin typeface="华文中宋" pitchFamily="2" charset="-122"/>
                <a:ea typeface="华文中宋" pitchFamily="2" charset="-122"/>
              </a:rPr>
              <a:t>攻击）</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2751881704"/>
              </p:ext>
            </p:extLst>
          </p:nvPr>
        </p:nvGraphicFramePr>
        <p:xfrm>
          <a:off x="1870075" y="4398963"/>
          <a:ext cx="9445625" cy="4554537"/>
        </p:xfrm>
        <a:graphic>
          <a:graphicData uri="http://schemas.openxmlformats.org/presentationml/2006/ole">
            <mc:AlternateContent xmlns:mc="http://schemas.openxmlformats.org/markup-compatibility/2006">
              <mc:Choice xmlns:v="urn:schemas-microsoft-com:vml" Requires="v">
                <p:oleObj spid="_x0000_s14338" name="Visio" r:id="rId3" imgW="9071633" imgH="4379132" progId="Visio.Drawing.11">
                  <p:embed/>
                </p:oleObj>
              </mc:Choice>
              <mc:Fallback>
                <p:oleObj name="Visio" r:id="rId3" imgW="9071633" imgH="4379132" progId="Visio.Drawing.11">
                  <p:embed/>
                  <p:pic>
                    <p:nvPicPr>
                      <p:cNvPr id="6" name="对象 5"/>
                      <p:cNvPicPr>
                        <a:picLocks noChangeAspect="1" noChangeArrowheads="1"/>
                      </p:cNvPicPr>
                      <p:nvPr/>
                    </p:nvPicPr>
                    <p:blipFill>
                      <a:blip r:embed="rId4"/>
                      <a:srcRect/>
                      <a:stretch>
                        <a:fillRect/>
                      </a:stretch>
                    </p:blipFill>
                    <p:spPr bwMode="auto">
                      <a:xfrm>
                        <a:off x="1870075" y="4398963"/>
                        <a:ext cx="9445625" cy="4554537"/>
                      </a:xfrm>
                      <a:prstGeom prst="rect">
                        <a:avLst/>
                      </a:prstGeom>
                      <a:noFill/>
                    </p:spPr>
                  </p:pic>
                </p:oleObj>
              </mc:Fallback>
            </mc:AlternateContent>
          </a:graphicData>
        </a:graphic>
      </p:graphicFrame>
      <p:sp>
        <p:nvSpPr>
          <p:cNvPr id="24" name="矩形 23"/>
          <p:cNvSpPr/>
          <p:nvPr/>
        </p:nvSpPr>
        <p:spPr>
          <a:xfrm>
            <a:off x="1461840" y="3037951"/>
            <a:ext cx="10153128" cy="1046761"/>
          </a:xfrm>
          <a:prstGeom prst="rect">
            <a:avLst/>
          </a:prstGeom>
        </p:spPr>
        <p:txBody>
          <a:bodyPr wrap="square">
            <a:spAutoFit/>
          </a:bodyPr>
          <a:lstStyle/>
          <a:p>
            <a:pPr eaLnBrk="0" hangingPunct="0">
              <a:lnSpc>
                <a:spcPct val="125000"/>
              </a:lnSpc>
              <a:spcBef>
                <a:spcPts val="0"/>
              </a:spcBef>
              <a:buSzPct val="95000"/>
              <a:defRPr/>
            </a:pPr>
            <a:r>
              <a:rPr lang="zh-CN" altLang="en-US" kern="0" dirty="0">
                <a:solidFill>
                  <a:srgbClr val="3333FF"/>
                </a:solidFill>
                <a:latin typeface="华文中宋" pitchFamily="2" charset="-122"/>
                <a:ea typeface="华文中宋" pitchFamily="2" charset="-122"/>
              </a:rPr>
              <a:t>   利用密码算法两次查同一个表时第二次访问产生的</a:t>
            </a:r>
            <a:r>
              <a:rPr lang="en-US" altLang="zh-CN" kern="0" dirty="0">
                <a:solidFill>
                  <a:srgbClr val="3333FF"/>
                </a:solidFill>
                <a:latin typeface="华文中宋" pitchFamily="2" charset="-122"/>
                <a:ea typeface="华文中宋" pitchFamily="2" charset="-122"/>
              </a:rPr>
              <a:t>Cache</a:t>
            </a:r>
            <a:r>
              <a:rPr lang="zh-CN" altLang="en-US" kern="0" dirty="0">
                <a:solidFill>
                  <a:srgbClr val="3333FF"/>
                </a:solidFill>
                <a:latin typeface="华文中宋" pitchFamily="2" charset="-122"/>
                <a:ea typeface="华文中宋" pitchFamily="2" charset="-122"/>
              </a:rPr>
              <a:t>命中和失效对密码整体执行时间差异的影响来进行密钥分析。 </a:t>
            </a:r>
          </a:p>
        </p:txBody>
      </p:sp>
      <p:sp>
        <p:nvSpPr>
          <p:cNvPr id="14"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5"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6" name="组合 4"/>
          <p:cNvGrpSpPr>
            <a:grpSpLocks/>
          </p:cNvGrpSpPr>
          <p:nvPr/>
        </p:nvGrpSpPr>
        <p:grpSpPr bwMode="auto">
          <a:xfrm>
            <a:off x="8494634" y="129028"/>
            <a:ext cx="4344470" cy="589281"/>
            <a:chOff x="288838" y="21598"/>
            <a:chExt cx="4278985" cy="590400"/>
          </a:xfrm>
        </p:grpSpPr>
        <p:sp>
          <p:nvSpPr>
            <p:cNvPr id="17" name="圆角矩形 16"/>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8"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19" name="AutoShape 5"/>
          <p:cNvSpPr>
            <a:spLocks noChangeArrowheads="1"/>
          </p:cNvSpPr>
          <p:nvPr/>
        </p:nvSpPr>
        <p:spPr bwMode="gray">
          <a:xfrm>
            <a:off x="1854630"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r>
              <a:rPr lang="en-US" altLang="zh-CN" sz="2800" dirty="0">
                <a:solidFill>
                  <a:srgbClr val="000000"/>
                </a:solidFill>
                <a:latin typeface="华文中宋" pitchFamily="2" charset="-122"/>
                <a:ea typeface="华文中宋" pitchFamily="2" charset="-122"/>
              </a:rPr>
              <a:t>3.3 Cache</a:t>
            </a:r>
            <a:r>
              <a:rPr lang="zh-CN" altLang="en-US" sz="2800" dirty="0">
                <a:solidFill>
                  <a:srgbClr val="000000"/>
                </a:solidFill>
                <a:latin typeface="华文中宋" pitchFamily="2" charset="-122"/>
                <a:ea typeface="华文中宋" pitchFamily="2" charset="-122"/>
              </a:rPr>
              <a:t>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2496012566"/>
      </p:ext>
    </p:extLst>
  </p:cSld>
  <p:clrMapOvr>
    <a:masterClrMapping/>
  </p:clrMapOvr>
  <p:transition>
    <p:randomBa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33"/>
          <p:cNvSpPr>
            <a:spLocks noChangeArrowheads="1"/>
          </p:cNvSpPr>
          <p:nvPr/>
        </p:nvSpPr>
        <p:spPr bwMode="gray">
          <a:xfrm>
            <a:off x="7844899" y="49672"/>
            <a:ext cx="975360" cy="684107"/>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45" name="Text Box 35"/>
          <p:cNvSpPr txBox="1">
            <a:spLocks noChangeArrowheads="1"/>
          </p:cNvSpPr>
          <p:nvPr/>
        </p:nvSpPr>
        <p:spPr bwMode="gray">
          <a:xfrm>
            <a:off x="8113276" y="107245"/>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1</a:t>
            </a:r>
            <a:endParaRPr lang="zh-CN" altLang="zh-CN" sz="2800" dirty="0">
              <a:latin typeface="华文中宋" pitchFamily="2" charset="-122"/>
              <a:ea typeface="华文中宋" pitchFamily="2" charset="-122"/>
              <a:cs typeface="宋体" pitchFamily="2" charset="-122"/>
            </a:endParaRPr>
          </a:p>
        </p:txBody>
      </p:sp>
      <p:grpSp>
        <p:nvGrpSpPr>
          <p:cNvPr id="46" name="组合 4"/>
          <p:cNvGrpSpPr>
            <a:grpSpLocks/>
          </p:cNvGrpSpPr>
          <p:nvPr/>
        </p:nvGrpSpPr>
        <p:grpSpPr bwMode="auto">
          <a:xfrm>
            <a:off x="8903798" y="126435"/>
            <a:ext cx="4001663" cy="589281"/>
            <a:chOff x="288838" y="21598"/>
            <a:chExt cx="4351137" cy="590400"/>
          </a:xfrm>
        </p:grpSpPr>
        <p:sp>
          <p:nvSpPr>
            <p:cNvPr id="47" name="圆角矩形 46"/>
            <p:cNvSpPr/>
            <p:nvPr/>
          </p:nvSpPr>
          <p:spPr>
            <a:xfrm>
              <a:off x="288838" y="21598"/>
              <a:ext cx="4278985" cy="59040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8" name="圆角矩形 4"/>
            <p:cNvSpPr/>
            <p:nvPr/>
          </p:nvSpPr>
          <p:spPr>
            <a:xfrm>
              <a:off x="418102" y="80412"/>
              <a:ext cx="4221873"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latin typeface="华文中宋" pitchFamily="2" charset="-122"/>
                  <a:ea typeface="华文中宋" pitchFamily="2" charset="-122"/>
                </a:rPr>
                <a:t>密码旁路分析研究背景</a:t>
              </a:r>
            </a:p>
          </p:txBody>
        </p:sp>
      </p:grpSp>
      <p:sp>
        <p:nvSpPr>
          <p:cNvPr id="2" name="矩形 1"/>
          <p:cNvSpPr/>
          <p:nvPr/>
        </p:nvSpPr>
        <p:spPr>
          <a:xfrm>
            <a:off x="14855328" y="2141681"/>
            <a:ext cx="10802409" cy="2054409"/>
          </a:xfrm>
          <a:prstGeom prst="rect">
            <a:avLst/>
          </a:prstGeom>
        </p:spPr>
        <p:txBody>
          <a:bodyPr wrap="square">
            <a:spAutoFit/>
          </a:bodyPr>
          <a:lstStyle/>
          <a:p>
            <a:pPr eaLnBrk="1" hangingPunct="1">
              <a:lnSpc>
                <a:spcPct val="125000"/>
              </a:lnSpc>
            </a:pPr>
            <a:r>
              <a:rPr lang="en-US" altLang="zh-CN" sz="3400" dirty="0">
                <a:solidFill>
                  <a:srgbClr val="FF0000"/>
                </a:solidFill>
                <a:ea typeface="黑体" pitchFamily="49" charset="-122"/>
              </a:rPr>
              <a:t>1</a:t>
            </a:r>
            <a:r>
              <a:rPr lang="zh-CN" altLang="en-US" sz="3400" dirty="0">
                <a:solidFill>
                  <a:srgbClr val="FF0000"/>
                </a:solidFill>
                <a:ea typeface="黑体" pitchFamily="49" charset="-122"/>
              </a:rPr>
              <a:t>、；</a:t>
            </a:r>
            <a:endParaRPr lang="en-US" altLang="zh-CN" sz="3400" dirty="0">
              <a:solidFill>
                <a:srgbClr val="FF0000"/>
              </a:solidFill>
              <a:ea typeface="黑体" pitchFamily="49" charset="-122"/>
            </a:endParaRPr>
          </a:p>
          <a:p>
            <a:pPr eaLnBrk="1" hangingPunct="1">
              <a:lnSpc>
                <a:spcPct val="125000"/>
              </a:lnSpc>
            </a:pPr>
            <a:r>
              <a:rPr lang="zh-CN" altLang="en-US" sz="3400" dirty="0">
                <a:solidFill>
                  <a:srgbClr val="FF0000"/>
                </a:solidFill>
                <a:ea typeface="黑体" pitchFamily="49" charset="-122"/>
              </a:rPr>
              <a:t> </a:t>
            </a:r>
            <a:r>
              <a:rPr lang="en-US" altLang="zh-CN" sz="3400" dirty="0">
                <a:solidFill>
                  <a:srgbClr val="FF0000"/>
                </a:solidFill>
                <a:ea typeface="黑体" pitchFamily="49" charset="-122"/>
              </a:rPr>
              <a:t>2</a:t>
            </a:r>
            <a:r>
              <a:rPr lang="zh-CN" altLang="en-US" sz="3400" dirty="0">
                <a:solidFill>
                  <a:srgbClr val="FF0000"/>
                </a:solidFill>
                <a:ea typeface="黑体" pitchFamily="49" charset="-122"/>
              </a:rPr>
              <a:t>、随着密码设计水平的提高，传统密码分析已经难以对密钥安全性构成现实威胁！</a:t>
            </a:r>
          </a:p>
        </p:txBody>
      </p:sp>
      <p:grpSp>
        <p:nvGrpSpPr>
          <p:cNvPr id="50" name="组合 49"/>
          <p:cNvGrpSpPr/>
          <p:nvPr/>
        </p:nvGrpSpPr>
        <p:grpSpPr>
          <a:xfrm>
            <a:off x="1014865" y="1759315"/>
            <a:ext cx="4089294" cy="764732"/>
            <a:chOff x="3105791" y="3532675"/>
            <a:chExt cx="4599727" cy="787806"/>
          </a:xfrm>
        </p:grpSpPr>
        <p:sp>
          <p:nvSpPr>
            <p:cNvPr id="60" name="圆角矩形 59"/>
            <p:cNvSpPr/>
            <p:nvPr/>
          </p:nvSpPr>
          <p:spPr>
            <a:xfrm>
              <a:off x="3105791" y="3532675"/>
              <a:ext cx="4599727" cy="787806"/>
            </a:xfrm>
            <a:prstGeom prst="roundRect">
              <a:avLst>
                <a:gd name="adj" fmla="val 10000"/>
              </a:avLst>
            </a:prstGeom>
            <a:gradFill rotWithShape="0">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5">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61" name="圆角矩形 4"/>
            <p:cNvSpPr/>
            <p:nvPr/>
          </p:nvSpPr>
          <p:spPr>
            <a:xfrm>
              <a:off x="3128865" y="3555749"/>
              <a:ext cx="4553579" cy="74165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2800" b="1" kern="1200" dirty="0">
                  <a:solidFill>
                    <a:srgbClr val="002060"/>
                  </a:solidFill>
                </a:rPr>
                <a:t>传统密码分析方法</a:t>
              </a:r>
            </a:p>
          </p:txBody>
        </p:sp>
      </p:grpSp>
      <p:sp>
        <p:nvSpPr>
          <p:cNvPr id="3" name="矩形 2"/>
          <p:cNvSpPr/>
          <p:nvPr/>
        </p:nvSpPr>
        <p:spPr>
          <a:xfrm>
            <a:off x="3679275" y="2789723"/>
            <a:ext cx="5719076" cy="615553"/>
          </a:xfrm>
          <a:prstGeom prst="rect">
            <a:avLst/>
          </a:prstGeom>
        </p:spPr>
        <p:txBody>
          <a:bodyPr wrap="square">
            <a:spAutoFit/>
          </a:bodyPr>
          <a:lstStyle/>
          <a:p>
            <a:r>
              <a:rPr lang="zh-CN" altLang="en-US" sz="3400" dirty="0">
                <a:solidFill>
                  <a:srgbClr val="FF0000"/>
                </a:solidFill>
                <a:ea typeface="黑体" pitchFamily="49" charset="-122"/>
              </a:rPr>
              <a:t>密钥作为一个整体进行穷举</a:t>
            </a:r>
            <a:endParaRPr lang="zh-CN" altLang="en-US" dirty="0"/>
          </a:p>
        </p:txBody>
      </p:sp>
      <p:pic>
        <p:nvPicPr>
          <p:cNvPr id="35" name="Picture 19" descr="MCj0322381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619810">
            <a:off x="528412" y="3530890"/>
            <a:ext cx="844409" cy="66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bwMode="auto">
          <a:xfrm>
            <a:off x="1965896" y="344723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300163"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78" name="矩形 77"/>
          <p:cNvSpPr/>
          <p:nvPr/>
        </p:nvSpPr>
        <p:spPr bwMode="auto">
          <a:xfrm>
            <a:off x="2608408" y="344723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83" name="矩形 82"/>
          <p:cNvSpPr/>
          <p:nvPr/>
        </p:nvSpPr>
        <p:spPr bwMode="auto">
          <a:xfrm>
            <a:off x="3250920" y="344723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84" name="矩形 83"/>
          <p:cNvSpPr/>
          <p:nvPr/>
        </p:nvSpPr>
        <p:spPr bwMode="auto">
          <a:xfrm>
            <a:off x="3893432" y="344723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89" name="矩形 88"/>
          <p:cNvSpPr/>
          <p:nvPr/>
        </p:nvSpPr>
        <p:spPr bwMode="auto">
          <a:xfrm>
            <a:off x="4517057" y="344488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0" name="矩形 89"/>
          <p:cNvSpPr/>
          <p:nvPr/>
        </p:nvSpPr>
        <p:spPr bwMode="auto">
          <a:xfrm>
            <a:off x="5159569" y="344488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1" name="矩形 90"/>
          <p:cNvSpPr/>
          <p:nvPr/>
        </p:nvSpPr>
        <p:spPr bwMode="auto">
          <a:xfrm>
            <a:off x="5802081" y="344488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2" name="矩形 91"/>
          <p:cNvSpPr/>
          <p:nvPr/>
        </p:nvSpPr>
        <p:spPr bwMode="auto">
          <a:xfrm>
            <a:off x="6444593" y="344488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3" name="矩形 92"/>
          <p:cNvSpPr/>
          <p:nvPr/>
        </p:nvSpPr>
        <p:spPr bwMode="auto">
          <a:xfrm>
            <a:off x="7070373" y="343899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4" name="矩形 93"/>
          <p:cNvSpPr/>
          <p:nvPr/>
        </p:nvSpPr>
        <p:spPr bwMode="auto">
          <a:xfrm>
            <a:off x="7712885" y="343899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5" name="矩形 94"/>
          <p:cNvSpPr/>
          <p:nvPr/>
        </p:nvSpPr>
        <p:spPr bwMode="auto">
          <a:xfrm>
            <a:off x="8355397" y="343899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6" name="矩形 95"/>
          <p:cNvSpPr/>
          <p:nvPr/>
        </p:nvSpPr>
        <p:spPr bwMode="auto">
          <a:xfrm>
            <a:off x="8997909" y="343899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7" name="矩形 96"/>
          <p:cNvSpPr/>
          <p:nvPr/>
        </p:nvSpPr>
        <p:spPr bwMode="auto">
          <a:xfrm>
            <a:off x="9621534" y="3436640"/>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8" name="矩形 97"/>
          <p:cNvSpPr/>
          <p:nvPr/>
        </p:nvSpPr>
        <p:spPr bwMode="auto">
          <a:xfrm>
            <a:off x="10264046" y="3436640"/>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9" name="矩形 98"/>
          <p:cNvSpPr/>
          <p:nvPr/>
        </p:nvSpPr>
        <p:spPr bwMode="auto">
          <a:xfrm>
            <a:off x="10906558" y="3436640"/>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0" name="矩形 99"/>
          <p:cNvSpPr/>
          <p:nvPr/>
        </p:nvSpPr>
        <p:spPr bwMode="auto">
          <a:xfrm>
            <a:off x="11549070" y="3436640"/>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1" name="矩形 100"/>
          <p:cNvSpPr/>
          <p:nvPr/>
        </p:nvSpPr>
        <p:spPr bwMode="auto">
          <a:xfrm>
            <a:off x="1947009" y="452735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300163"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2" name="矩形 101"/>
          <p:cNvSpPr/>
          <p:nvPr/>
        </p:nvSpPr>
        <p:spPr bwMode="auto">
          <a:xfrm>
            <a:off x="2589521" y="452735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3" name="矩形 102"/>
          <p:cNvSpPr/>
          <p:nvPr/>
        </p:nvSpPr>
        <p:spPr bwMode="auto">
          <a:xfrm>
            <a:off x="3232033" y="452735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4" name="矩形 103"/>
          <p:cNvSpPr/>
          <p:nvPr/>
        </p:nvSpPr>
        <p:spPr bwMode="auto">
          <a:xfrm>
            <a:off x="3874545" y="452735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5" name="矩形 104"/>
          <p:cNvSpPr/>
          <p:nvPr/>
        </p:nvSpPr>
        <p:spPr bwMode="auto">
          <a:xfrm>
            <a:off x="4498170" y="452500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6" name="矩形 105"/>
          <p:cNvSpPr/>
          <p:nvPr/>
        </p:nvSpPr>
        <p:spPr bwMode="auto">
          <a:xfrm>
            <a:off x="5140682" y="452500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7" name="矩形 106"/>
          <p:cNvSpPr/>
          <p:nvPr/>
        </p:nvSpPr>
        <p:spPr bwMode="auto">
          <a:xfrm>
            <a:off x="5783194" y="452500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8" name="矩形 107"/>
          <p:cNvSpPr/>
          <p:nvPr/>
        </p:nvSpPr>
        <p:spPr bwMode="auto">
          <a:xfrm>
            <a:off x="6425706" y="452500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9" name="矩形 108"/>
          <p:cNvSpPr/>
          <p:nvPr/>
        </p:nvSpPr>
        <p:spPr bwMode="auto">
          <a:xfrm>
            <a:off x="7051486" y="451911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10" name="矩形 109"/>
          <p:cNvSpPr/>
          <p:nvPr/>
        </p:nvSpPr>
        <p:spPr bwMode="auto">
          <a:xfrm>
            <a:off x="7693998" y="451911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11" name="矩形 110"/>
          <p:cNvSpPr/>
          <p:nvPr/>
        </p:nvSpPr>
        <p:spPr bwMode="auto">
          <a:xfrm>
            <a:off x="8336510" y="451911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12" name="矩形 111"/>
          <p:cNvSpPr/>
          <p:nvPr/>
        </p:nvSpPr>
        <p:spPr bwMode="auto">
          <a:xfrm>
            <a:off x="8979022" y="451911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14" name="矩形 113"/>
          <p:cNvSpPr/>
          <p:nvPr/>
        </p:nvSpPr>
        <p:spPr bwMode="auto">
          <a:xfrm>
            <a:off x="9602647" y="4516760"/>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15" name="矩形 114"/>
          <p:cNvSpPr/>
          <p:nvPr/>
        </p:nvSpPr>
        <p:spPr bwMode="auto">
          <a:xfrm>
            <a:off x="10245159" y="4516760"/>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16" name="矩形 115"/>
          <p:cNvSpPr/>
          <p:nvPr/>
        </p:nvSpPr>
        <p:spPr bwMode="auto">
          <a:xfrm>
            <a:off x="10887671" y="4516760"/>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17" name="矩形 116"/>
          <p:cNvSpPr/>
          <p:nvPr/>
        </p:nvSpPr>
        <p:spPr bwMode="auto">
          <a:xfrm>
            <a:off x="11530183" y="4516760"/>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18" name="矩形 117"/>
          <p:cNvSpPr/>
          <p:nvPr/>
        </p:nvSpPr>
        <p:spPr bwMode="auto">
          <a:xfrm>
            <a:off x="1947009" y="5463458"/>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300163"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01</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19" name="矩形 118"/>
          <p:cNvSpPr/>
          <p:nvPr/>
        </p:nvSpPr>
        <p:spPr bwMode="auto">
          <a:xfrm>
            <a:off x="2589521" y="5463458"/>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20" name="矩形 119"/>
          <p:cNvSpPr/>
          <p:nvPr/>
        </p:nvSpPr>
        <p:spPr bwMode="auto">
          <a:xfrm>
            <a:off x="3232033" y="5463458"/>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21" name="矩形 120"/>
          <p:cNvSpPr/>
          <p:nvPr/>
        </p:nvSpPr>
        <p:spPr bwMode="auto">
          <a:xfrm>
            <a:off x="3874545" y="5463458"/>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22" name="矩形 121"/>
          <p:cNvSpPr/>
          <p:nvPr/>
        </p:nvSpPr>
        <p:spPr bwMode="auto">
          <a:xfrm>
            <a:off x="4498170" y="5461106"/>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23" name="矩形 122"/>
          <p:cNvSpPr/>
          <p:nvPr/>
        </p:nvSpPr>
        <p:spPr bwMode="auto">
          <a:xfrm>
            <a:off x="5140682" y="5461106"/>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24" name="矩形 123"/>
          <p:cNvSpPr/>
          <p:nvPr/>
        </p:nvSpPr>
        <p:spPr bwMode="auto">
          <a:xfrm>
            <a:off x="5783194" y="5461106"/>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25" name="矩形 124"/>
          <p:cNvSpPr/>
          <p:nvPr/>
        </p:nvSpPr>
        <p:spPr bwMode="auto">
          <a:xfrm>
            <a:off x="6425706" y="5461106"/>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26" name="矩形 125"/>
          <p:cNvSpPr/>
          <p:nvPr/>
        </p:nvSpPr>
        <p:spPr bwMode="auto">
          <a:xfrm>
            <a:off x="7051486" y="5455216"/>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27" name="矩形 126"/>
          <p:cNvSpPr/>
          <p:nvPr/>
        </p:nvSpPr>
        <p:spPr bwMode="auto">
          <a:xfrm>
            <a:off x="7693998" y="5455216"/>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28" name="矩形 127"/>
          <p:cNvSpPr/>
          <p:nvPr/>
        </p:nvSpPr>
        <p:spPr bwMode="auto">
          <a:xfrm>
            <a:off x="8336510" y="5455216"/>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29" name="矩形 128"/>
          <p:cNvSpPr/>
          <p:nvPr/>
        </p:nvSpPr>
        <p:spPr bwMode="auto">
          <a:xfrm>
            <a:off x="8979022" y="5455216"/>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0" name="矩形 129"/>
          <p:cNvSpPr/>
          <p:nvPr/>
        </p:nvSpPr>
        <p:spPr bwMode="auto">
          <a:xfrm>
            <a:off x="9602647" y="545286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1" name="矩形 130"/>
          <p:cNvSpPr/>
          <p:nvPr/>
        </p:nvSpPr>
        <p:spPr bwMode="auto">
          <a:xfrm>
            <a:off x="10245159" y="545286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2" name="矩形 131"/>
          <p:cNvSpPr/>
          <p:nvPr/>
        </p:nvSpPr>
        <p:spPr bwMode="auto">
          <a:xfrm>
            <a:off x="10887671" y="545286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3" name="矩形 132"/>
          <p:cNvSpPr/>
          <p:nvPr/>
        </p:nvSpPr>
        <p:spPr bwMode="auto">
          <a:xfrm>
            <a:off x="11530183" y="545286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00</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7" name="矩形 6"/>
          <p:cNvSpPr/>
          <p:nvPr/>
        </p:nvSpPr>
        <p:spPr>
          <a:xfrm>
            <a:off x="5713845" y="6316960"/>
            <a:ext cx="1361270" cy="523220"/>
          </a:xfrm>
          <a:prstGeom prst="rect">
            <a:avLst/>
          </a:prstGeom>
        </p:spPr>
        <p:txBody>
          <a:bodyPr wrap="none">
            <a:spAutoFit/>
          </a:bodyPr>
          <a:lstStyle/>
          <a:p>
            <a:r>
              <a:rPr lang="en-US" altLang="zh-CN" sz="2800" dirty="0">
                <a:solidFill>
                  <a:srgbClr val="FF0000"/>
                </a:solidFill>
                <a:ea typeface="黑体" pitchFamily="49" charset="-122"/>
              </a:rPr>
              <a:t>……….</a:t>
            </a:r>
            <a:endParaRPr lang="zh-CN" altLang="en-US" dirty="0"/>
          </a:p>
        </p:txBody>
      </p:sp>
      <p:sp>
        <p:nvSpPr>
          <p:cNvPr id="134" name="矩形 133"/>
          <p:cNvSpPr/>
          <p:nvPr/>
        </p:nvSpPr>
        <p:spPr bwMode="auto">
          <a:xfrm>
            <a:off x="1947009" y="725306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300163" rtl="0" eaLnBrk="1" fontAlgn="base" latinLnBrk="0" hangingPunct="1">
              <a:lnSpc>
                <a:spcPct val="100000"/>
              </a:lnSpc>
              <a:spcBef>
                <a:spcPct val="0"/>
              </a:spcBef>
              <a:spcAft>
                <a:spcPct val="0"/>
              </a:spcAft>
              <a:buClrTx/>
              <a:buSzTx/>
              <a:buFontTx/>
              <a:buNone/>
              <a:tabLst/>
            </a:pPr>
            <a:r>
              <a:rPr kumimoji="0" lang="en-US" altLang="zh-CN"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FF</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5" name="矩形 134"/>
          <p:cNvSpPr/>
          <p:nvPr/>
        </p:nvSpPr>
        <p:spPr bwMode="auto">
          <a:xfrm>
            <a:off x="2589521" y="725306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FF</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6" name="矩形 135"/>
          <p:cNvSpPr/>
          <p:nvPr/>
        </p:nvSpPr>
        <p:spPr bwMode="auto">
          <a:xfrm>
            <a:off x="3232033" y="725306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FF</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7" name="矩形 136"/>
          <p:cNvSpPr/>
          <p:nvPr/>
        </p:nvSpPr>
        <p:spPr bwMode="auto">
          <a:xfrm>
            <a:off x="3874545" y="7253064"/>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FF</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8" name="矩形 137"/>
          <p:cNvSpPr/>
          <p:nvPr/>
        </p:nvSpPr>
        <p:spPr bwMode="auto">
          <a:xfrm>
            <a:off x="4498170" y="725071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FF</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9" name="矩形 138"/>
          <p:cNvSpPr/>
          <p:nvPr/>
        </p:nvSpPr>
        <p:spPr bwMode="auto">
          <a:xfrm>
            <a:off x="5140682" y="725071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FF</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40" name="矩形 139"/>
          <p:cNvSpPr/>
          <p:nvPr/>
        </p:nvSpPr>
        <p:spPr bwMode="auto">
          <a:xfrm>
            <a:off x="5783194" y="725071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FF</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41" name="矩形 140"/>
          <p:cNvSpPr/>
          <p:nvPr/>
        </p:nvSpPr>
        <p:spPr bwMode="auto">
          <a:xfrm>
            <a:off x="6425706" y="725071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FF</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42" name="矩形 141"/>
          <p:cNvSpPr/>
          <p:nvPr/>
        </p:nvSpPr>
        <p:spPr bwMode="auto">
          <a:xfrm>
            <a:off x="7051486" y="724482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FF</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43" name="矩形 142"/>
          <p:cNvSpPr/>
          <p:nvPr/>
        </p:nvSpPr>
        <p:spPr bwMode="auto">
          <a:xfrm>
            <a:off x="7693998" y="724482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FF</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44" name="矩形 143"/>
          <p:cNvSpPr/>
          <p:nvPr/>
        </p:nvSpPr>
        <p:spPr bwMode="auto">
          <a:xfrm>
            <a:off x="8336510" y="724482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FF</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45" name="矩形 144"/>
          <p:cNvSpPr/>
          <p:nvPr/>
        </p:nvSpPr>
        <p:spPr bwMode="auto">
          <a:xfrm>
            <a:off x="8979022" y="7244822"/>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FF</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46" name="矩形 145"/>
          <p:cNvSpPr/>
          <p:nvPr/>
        </p:nvSpPr>
        <p:spPr bwMode="auto">
          <a:xfrm>
            <a:off x="9602647" y="7242470"/>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FF</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47" name="矩形 146"/>
          <p:cNvSpPr/>
          <p:nvPr/>
        </p:nvSpPr>
        <p:spPr bwMode="auto">
          <a:xfrm>
            <a:off x="10245159" y="7242470"/>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FF</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48" name="矩形 147"/>
          <p:cNvSpPr/>
          <p:nvPr/>
        </p:nvSpPr>
        <p:spPr bwMode="auto">
          <a:xfrm>
            <a:off x="10887671" y="7242470"/>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FF</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49" name="矩形 148"/>
          <p:cNvSpPr/>
          <p:nvPr/>
        </p:nvSpPr>
        <p:spPr bwMode="auto">
          <a:xfrm>
            <a:off x="11530183" y="7242470"/>
            <a:ext cx="642512" cy="63620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1300163"/>
            <a:r>
              <a:rPr lang="en-US" altLang="zh-CN" dirty="0"/>
              <a:t>FF</a:t>
            </a:r>
            <a:endParaRPr kumimoji="0" lang="zh-CN" altLang="en-US" sz="2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nvSpPr>
        <p:spPr>
          <a:xfrm>
            <a:off x="175428" y="5938848"/>
            <a:ext cx="784189" cy="523220"/>
          </a:xfrm>
          <a:prstGeom prst="rect">
            <a:avLst/>
          </a:prstGeom>
        </p:spPr>
        <p:txBody>
          <a:bodyPr wrap="none">
            <a:spAutoFit/>
          </a:bodyPr>
          <a:lstStyle/>
          <a:p>
            <a:r>
              <a:rPr lang="en-US" altLang="zh-CN" sz="2800" dirty="0">
                <a:solidFill>
                  <a:srgbClr val="FF0000"/>
                </a:solidFill>
                <a:ea typeface="黑体" pitchFamily="49" charset="-122"/>
              </a:rPr>
              <a:t>2</a:t>
            </a:r>
            <a:r>
              <a:rPr lang="en-US" altLang="zh-CN" sz="2800" baseline="30000" dirty="0">
                <a:solidFill>
                  <a:srgbClr val="FF0000"/>
                </a:solidFill>
                <a:ea typeface="黑体" pitchFamily="49" charset="-122"/>
              </a:rPr>
              <a:t>128</a:t>
            </a:r>
            <a:endParaRPr lang="zh-CN" altLang="en-US" baseline="30000" dirty="0"/>
          </a:p>
        </p:txBody>
      </p:sp>
      <p:sp>
        <p:nvSpPr>
          <p:cNvPr id="9" name="左大括号 8"/>
          <p:cNvSpPr/>
          <p:nvPr/>
        </p:nvSpPr>
        <p:spPr bwMode="auto">
          <a:xfrm>
            <a:off x="1035378" y="4527354"/>
            <a:ext cx="714494" cy="3346208"/>
          </a:xfrm>
          <a:prstGeom prst="leftBrace">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1300163" rtl="0" eaLnBrk="1" fontAlgn="base" latinLnBrk="0" hangingPunct="1">
              <a:lnSpc>
                <a:spcPct val="100000"/>
              </a:lnSpc>
              <a:spcBef>
                <a:spcPct val="0"/>
              </a:spcBef>
              <a:spcAft>
                <a:spcPct val="0"/>
              </a:spcAft>
              <a:buClrTx/>
              <a:buSzTx/>
              <a:buFontTx/>
              <a:buNone/>
              <a:tabLst/>
            </a:pPr>
            <a:endParaRPr kumimoji="0" lang="zh-CN" altLang="en-US" sz="2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452843393"/>
      </p:ext>
    </p:extLst>
  </p:cSld>
  <p:clrMapOvr>
    <a:masterClrMapping/>
  </p:clrMapOvr>
  <p:transition>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内容占位符 2"/>
          <p:cNvSpPr txBox="1">
            <a:spLocks/>
          </p:cNvSpPr>
          <p:nvPr/>
        </p:nvSpPr>
        <p:spPr>
          <a:xfrm>
            <a:off x="4733864" y="1784926"/>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3</a:t>
            </a:r>
            <a:r>
              <a:rPr lang="zh-CN" altLang="en-US" kern="0" dirty="0">
                <a:solidFill>
                  <a:srgbClr val="3333FF"/>
                </a:solidFill>
                <a:latin typeface="华文中宋" pitchFamily="2" charset="-122"/>
                <a:ea typeface="华文中宋" pitchFamily="2" charset="-122"/>
              </a:rPr>
              <a:t>）密钥分析方法</a:t>
            </a:r>
          </a:p>
        </p:txBody>
      </p:sp>
      <p:sp>
        <p:nvSpPr>
          <p:cNvPr id="4" name="矩形 3"/>
          <p:cNvSpPr/>
          <p:nvPr/>
        </p:nvSpPr>
        <p:spPr>
          <a:xfrm>
            <a:off x="2115735" y="2500536"/>
            <a:ext cx="8955176" cy="492443"/>
          </a:xfrm>
          <a:prstGeom prst="rect">
            <a:avLst/>
          </a:prstGeom>
        </p:spPr>
        <p:txBody>
          <a:bodyPr wrap="square">
            <a:spAutoFit/>
          </a:bodyPr>
          <a:lstStyle/>
          <a:p>
            <a:r>
              <a:rPr lang="en-US" altLang="zh-CN" dirty="0">
                <a:solidFill>
                  <a:srgbClr val="FF0000"/>
                </a:solidFill>
                <a:latin typeface="华文中宋" pitchFamily="2" charset="-122"/>
                <a:ea typeface="华文中宋" pitchFamily="2" charset="-122"/>
              </a:rPr>
              <a:t>2</a:t>
            </a:r>
            <a:r>
              <a:rPr lang="zh-CN" altLang="en-US" dirty="0">
                <a:solidFill>
                  <a:srgbClr val="FF0000"/>
                </a:solidFill>
                <a:latin typeface="华文中宋" pitchFamily="2" charset="-122"/>
                <a:ea typeface="华文中宋" pitchFamily="2" charset="-122"/>
              </a:rPr>
              <a:t>）</a:t>
            </a:r>
            <a:r>
              <a:rPr lang="en-US" altLang="zh-CN" dirty="0">
                <a:solidFill>
                  <a:srgbClr val="FF0000"/>
                </a:solidFill>
                <a:latin typeface="华文中宋" pitchFamily="2" charset="-122"/>
                <a:ea typeface="华文中宋" pitchFamily="2" charset="-122"/>
              </a:rPr>
              <a:t>Cache</a:t>
            </a:r>
            <a:r>
              <a:rPr lang="zh-CN" altLang="en-US" dirty="0">
                <a:solidFill>
                  <a:srgbClr val="FF0000"/>
                </a:solidFill>
                <a:latin typeface="华文中宋" pitchFamily="2" charset="-122"/>
                <a:ea typeface="华文中宋" pitchFamily="2" charset="-122"/>
              </a:rPr>
              <a:t>计时模板分析（时序驱动</a:t>
            </a:r>
            <a:r>
              <a:rPr lang="en-US" altLang="zh-CN" dirty="0">
                <a:solidFill>
                  <a:srgbClr val="FF0000"/>
                </a:solidFill>
                <a:latin typeface="华文中宋" pitchFamily="2" charset="-122"/>
                <a:ea typeface="华文中宋" pitchFamily="2" charset="-122"/>
              </a:rPr>
              <a:t>Cache</a:t>
            </a:r>
            <a:r>
              <a:rPr lang="zh-CN" altLang="en-US" dirty="0">
                <a:solidFill>
                  <a:srgbClr val="FF0000"/>
                </a:solidFill>
                <a:latin typeface="华文中宋" pitchFamily="2" charset="-122"/>
                <a:ea typeface="华文中宋" pitchFamily="2" charset="-122"/>
              </a:rPr>
              <a:t>攻击）</a:t>
            </a:r>
            <a:endParaRPr lang="zh-CN" altLang="en-US" dirty="0"/>
          </a:p>
        </p:txBody>
      </p:sp>
      <p:sp>
        <p:nvSpPr>
          <p:cNvPr id="24" name="矩形 23"/>
          <p:cNvSpPr/>
          <p:nvPr/>
        </p:nvSpPr>
        <p:spPr>
          <a:xfrm>
            <a:off x="1461840" y="3037951"/>
            <a:ext cx="10153128" cy="1046761"/>
          </a:xfrm>
          <a:prstGeom prst="rect">
            <a:avLst/>
          </a:prstGeom>
        </p:spPr>
        <p:txBody>
          <a:bodyPr wrap="square">
            <a:spAutoFit/>
          </a:bodyPr>
          <a:lstStyle/>
          <a:p>
            <a:pPr eaLnBrk="0" hangingPunct="0">
              <a:lnSpc>
                <a:spcPct val="125000"/>
              </a:lnSpc>
              <a:spcBef>
                <a:spcPts val="0"/>
              </a:spcBef>
              <a:buSzPct val="95000"/>
              <a:defRPr/>
            </a:pPr>
            <a:r>
              <a:rPr lang="zh-CN" altLang="en-US" kern="0" dirty="0">
                <a:solidFill>
                  <a:srgbClr val="3333FF"/>
                </a:solidFill>
                <a:latin typeface="华文中宋" pitchFamily="2" charset="-122"/>
                <a:ea typeface="华文中宋" pitchFamily="2" charset="-122"/>
              </a:rPr>
              <a:t>      密码加密查找表访问不同索引的执行时间差异可以建立模板，可通过观测整体执行时间得到该模板，并进行密钥分析。</a:t>
            </a:r>
          </a:p>
        </p:txBody>
      </p:sp>
      <p:graphicFrame>
        <p:nvGraphicFramePr>
          <p:cNvPr id="3" name="对象 2"/>
          <p:cNvGraphicFramePr>
            <a:graphicFrameLocks noChangeAspect="1"/>
          </p:cNvGraphicFramePr>
          <p:nvPr>
            <p:extLst>
              <p:ext uri="{D42A27DB-BD31-4B8C-83A1-F6EECF244321}">
                <p14:modId xmlns:p14="http://schemas.microsoft.com/office/powerpoint/2010/main" val="2261933777"/>
              </p:ext>
            </p:extLst>
          </p:nvPr>
        </p:nvGraphicFramePr>
        <p:xfrm>
          <a:off x="1981187" y="4084712"/>
          <a:ext cx="10029453" cy="5215257"/>
        </p:xfrm>
        <a:graphic>
          <a:graphicData uri="http://schemas.openxmlformats.org/presentationml/2006/ole">
            <mc:AlternateContent xmlns:mc="http://schemas.openxmlformats.org/markup-compatibility/2006">
              <mc:Choice xmlns:v="urn:schemas-microsoft-com:vml" Requires="v">
                <p:oleObj spid="_x0000_s15362" name="Visio" r:id="rId3" imgW="5728139" imgH="3199282" progId="Visio.Drawing.11">
                  <p:embed/>
                </p:oleObj>
              </mc:Choice>
              <mc:Fallback>
                <p:oleObj name="Visio" r:id="rId3" imgW="5728139" imgH="3199282" progId="Visio.Drawing.11">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187" y="4084712"/>
                        <a:ext cx="10029453" cy="5215257"/>
                      </a:xfrm>
                      <a:prstGeom prst="rect">
                        <a:avLst/>
                      </a:prstGeom>
                      <a:noFill/>
                      <a:ln w="9525">
                        <a:solidFill>
                          <a:srgbClr val="3333FF"/>
                        </a:solidFill>
                        <a:miter lim="800000"/>
                        <a:headEnd/>
                        <a:tailEnd/>
                      </a:ln>
                      <a:effectLst/>
                    </p:spPr>
                  </p:pic>
                </p:oleObj>
              </mc:Fallback>
            </mc:AlternateContent>
          </a:graphicData>
        </a:graphic>
      </p:graphicFrame>
      <p:sp>
        <p:nvSpPr>
          <p:cNvPr id="14"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5"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6" name="组合 4"/>
          <p:cNvGrpSpPr>
            <a:grpSpLocks/>
          </p:cNvGrpSpPr>
          <p:nvPr/>
        </p:nvGrpSpPr>
        <p:grpSpPr bwMode="auto">
          <a:xfrm>
            <a:off x="8494634" y="129028"/>
            <a:ext cx="4344470" cy="589281"/>
            <a:chOff x="288838" y="21598"/>
            <a:chExt cx="4278985" cy="590400"/>
          </a:xfrm>
        </p:grpSpPr>
        <p:sp>
          <p:nvSpPr>
            <p:cNvPr id="17" name="圆角矩形 16"/>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8"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19" name="AutoShape 5"/>
          <p:cNvSpPr>
            <a:spLocks noChangeArrowheads="1"/>
          </p:cNvSpPr>
          <p:nvPr/>
        </p:nvSpPr>
        <p:spPr bwMode="gray">
          <a:xfrm>
            <a:off x="1854630"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r>
              <a:rPr lang="en-US" altLang="zh-CN" sz="2800" dirty="0">
                <a:solidFill>
                  <a:srgbClr val="000000"/>
                </a:solidFill>
                <a:latin typeface="华文中宋" pitchFamily="2" charset="-122"/>
                <a:ea typeface="华文中宋" pitchFamily="2" charset="-122"/>
              </a:rPr>
              <a:t>3.3 Cache</a:t>
            </a:r>
            <a:r>
              <a:rPr lang="zh-CN" altLang="en-US" sz="2800" dirty="0">
                <a:solidFill>
                  <a:srgbClr val="000000"/>
                </a:solidFill>
                <a:latin typeface="华文中宋" pitchFamily="2" charset="-122"/>
                <a:ea typeface="华文中宋" pitchFamily="2" charset="-122"/>
              </a:rPr>
              <a:t>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3158137916"/>
      </p:ext>
    </p:extLst>
  </p:cSld>
  <p:clrMapOvr>
    <a:masterClrMapping/>
  </p:clrMapOvr>
  <p:transition>
    <p:randomBa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内容占位符 2"/>
          <p:cNvSpPr txBox="1">
            <a:spLocks/>
          </p:cNvSpPr>
          <p:nvPr/>
        </p:nvSpPr>
        <p:spPr>
          <a:xfrm>
            <a:off x="4733864" y="1784926"/>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3</a:t>
            </a:r>
            <a:r>
              <a:rPr lang="zh-CN" altLang="en-US" kern="0" dirty="0">
                <a:solidFill>
                  <a:srgbClr val="3333FF"/>
                </a:solidFill>
                <a:latin typeface="华文中宋" pitchFamily="2" charset="-122"/>
                <a:ea typeface="华文中宋" pitchFamily="2" charset="-122"/>
              </a:rPr>
              <a:t>）密钥分析方法</a:t>
            </a:r>
          </a:p>
        </p:txBody>
      </p:sp>
      <p:sp>
        <p:nvSpPr>
          <p:cNvPr id="4" name="矩形 3"/>
          <p:cNvSpPr/>
          <p:nvPr/>
        </p:nvSpPr>
        <p:spPr>
          <a:xfrm>
            <a:off x="2115735" y="2500536"/>
            <a:ext cx="8955176" cy="492443"/>
          </a:xfrm>
          <a:prstGeom prst="rect">
            <a:avLst/>
          </a:prstGeom>
        </p:spPr>
        <p:txBody>
          <a:bodyPr wrap="square">
            <a:spAutoFit/>
          </a:bodyPr>
          <a:lstStyle/>
          <a:p>
            <a:r>
              <a:rPr lang="en-US" altLang="zh-CN" dirty="0">
                <a:solidFill>
                  <a:srgbClr val="FF0000"/>
                </a:solidFill>
                <a:latin typeface="华文中宋" pitchFamily="2" charset="-122"/>
                <a:ea typeface="华文中宋" pitchFamily="2" charset="-122"/>
              </a:rPr>
              <a:t>3</a:t>
            </a:r>
            <a:r>
              <a:rPr lang="zh-CN" altLang="en-US" dirty="0">
                <a:solidFill>
                  <a:srgbClr val="FF0000"/>
                </a:solidFill>
                <a:latin typeface="华文中宋" pitchFamily="2" charset="-122"/>
                <a:ea typeface="华文中宋" pitchFamily="2" charset="-122"/>
              </a:rPr>
              <a:t>）访问驱动</a:t>
            </a:r>
            <a:r>
              <a:rPr lang="en-US" altLang="zh-CN" dirty="0">
                <a:solidFill>
                  <a:srgbClr val="FF0000"/>
                </a:solidFill>
                <a:latin typeface="华文中宋" pitchFamily="2" charset="-122"/>
                <a:ea typeface="华文中宋" pitchFamily="2" charset="-122"/>
              </a:rPr>
              <a:t>Cache</a:t>
            </a:r>
            <a:r>
              <a:rPr lang="zh-CN" altLang="en-US" dirty="0">
                <a:solidFill>
                  <a:srgbClr val="FF0000"/>
                </a:solidFill>
                <a:latin typeface="华文中宋" pitchFamily="2" charset="-122"/>
                <a:ea typeface="华文中宋" pitchFamily="2" charset="-122"/>
              </a:rPr>
              <a:t>分析</a:t>
            </a:r>
            <a:endParaRPr lang="zh-CN" altLang="en-US" dirty="0"/>
          </a:p>
        </p:txBody>
      </p:sp>
      <p:sp>
        <p:nvSpPr>
          <p:cNvPr id="24" name="矩形 23"/>
          <p:cNvSpPr/>
          <p:nvPr/>
        </p:nvSpPr>
        <p:spPr>
          <a:xfrm>
            <a:off x="669752" y="3364631"/>
            <a:ext cx="5028649" cy="4893647"/>
          </a:xfrm>
          <a:prstGeom prst="rect">
            <a:avLst/>
          </a:prstGeom>
        </p:spPr>
        <p:txBody>
          <a:bodyPr wrap="square">
            <a:spAutoFit/>
          </a:bodyPr>
          <a:lstStyle/>
          <a:p>
            <a:pPr eaLnBrk="0" hangingPunct="0">
              <a:lnSpc>
                <a:spcPct val="150000"/>
              </a:lnSpc>
              <a:spcBef>
                <a:spcPts val="0"/>
              </a:spcBef>
              <a:buSzPct val="95000"/>
              <a:defRPr/>
            </a:pPr>
            <a:r>
              <a:rPr lang="zh-CN" altLang="en-US" kern="0" dirty="0">
                <a:solidFill>
                  <a:srgbClr val="3333FF"/>
                </a:solidFill>
                <a:latin typeface="华文中宋" pitchFamily="2" charset="-122"/>
                <a:ea typeface="华文中宋" pitchFamily="2" charset="-122"/>
              </a:rPr>
              <a:t>    不同进程的数据有可能被映射到同一</a:t>
            </a:r>
            <a:r>
              <a:rPr lang="en-US" altLang="zh-CN" kern="0" dirty="0">
                <a:solidFill>
                  <a:srgbClr val="3333FF"/>
                </a:solidFill>
                <a:latin typeface="华文中宋" pitchFamily="2" charset="-122"/>
                <a:ea typeface="华文中宋" pitchFamily="2" charset="-122"/>
              </a:rPr>
              <a:t>Cache</a:t>
            </a:r>
            <a:r>
              <a:rPr lang="zh-CN" altLang="en-US" kern="0" dirty="0">
                <a:solidFill>
                  <a:srgbClr val="3333FF"/>
                </a:solidFill>
                <a:latin typeface="华文中宋" pitchFamily="2" charset="-122"/>
                <a:ea typeface="华文中宋" pitchFamily="2" charset="-122"/>
              </a:rPr>
              <a:t>组中，共享</a:t>
            </a:r>
            <a:r>
              <a:rPr lang="en-US" altLang="zh-CN" kern="0" dirty="0">
                <a:solidFill>
                  <a:srgbClr val="3333FF"/>
                </a:solidFill>
                <a:latin typeface="华文中宋" pitchFamily="2" charset="-122"/>
                <a:ea typeface="华文中宋" pitchFamily="2" charset="-122"/>
              </a:rPr>
              <a:t>Cache</a:t>
            </a:r>
            <a:r>
              <a:rPr lang="zh-CN" altLang="en-US" kern="0" dirty="0">
                <a:solidFill>
                  <a:srgbClr val="3333FF"/>
                </a:solidFill>
                <a:latin typeface="华文中宋" pitchFamily="2" charset="-122"/>
                <a:ea typeface="华文中宋" pitchFamily="2" charset="-122"/>
              </a:rPr>
              <a:t>存储空间。攻击者可设计间谍进程同密码进程同步执行，间谍进程通过对私有数据</a:t>
            </a:r>
            <a:r>
              <a:rPr lang="en-US" altLang="zh-CN" kern="0" dirty="0">
                <a:solidFill>
                  <a:srgbClr val="3333FF"/>
                </a:solidFill>
                <a:latin typeface="华文中宋" pitchFamily="2" charset="-122"/>
                <a:ea typeface="华文中宋" pitchFamily="2" charset="-122"/>
              </a:rPr>
              <a:t>Cache</a:t>
            </a:r>
            <a:r>
              <a:rPr lang="zh-CN" altLang="en-US" kern="0" dirty="0">
                <a:solidFill>
                  <a:srgbClr val="3333FF"/>
                </a:solidFill>
                <a:latin typeface="华文中宋" pitchFamily="2" charset="-122"/>
                <a:ea typeface="华文中宋" pitchFamily="2" charset="-122"/>
              </a:rPr>
              <a:t>访问发生的命中和失效事件来监测密码进程访问的</a:t>
            </a:r>
            <a:r>
              <a:rPr lang="en-US" altLang="zh-CN" kern="0" dirty="0">
                <a:solidFill>
                  <a:srgbClr val="3333FF"/>
                </a:solidFill>
                <a:latin typeface="华文中宋" pitchFamily="2" charset="-122"/>
                <a:ea typeface="华文中宋" pitchFamily="2" charset="-122"/>
              </a:rPr>
              <a:t>Cache</a:t>
            </a:r>
            <a:r>
              <a:rPr lang="zh-CN" altLang="en-US" kern="0" dirty="0">
                <a:solidFill>
                  <a:srgbClr val="3333FF"/>
                </a:solidFill>
                <a:latin typeface="华文中宋" pitchFamily="2" charset="-122"/>
                <a:ea typeface="华文中宋" pitchFamily="2" charset="-122"/>
              </a:rPr>
              <a:t>组地址，在此基础上进行密钥破解。</a:t>
            </a:r>
          </a:p>
        </p:txBody>
      </p:sp>
      <p:graphicFrame>
        <p:nvGraphicFramePr>
          <p:cNvPr id="7" name="对象 6"/>
          <p:cNvGraphicFramePr>
            <a:graphicFrameLocks noChangeAspect="1"/>
          </p:cNvGraphicFramePr>
          <p:nvPr>
            <p:extLst>
              <p:ext uri="{D42A27DB-BD31-4B8C-83A1-F6EECF244321}">
                <p14:modId xmlns:p14="http://schemas.microsoft.com/office/powerpoint/2010/main" val="1740471830"/>
              </p:ext>
            </p:extLst>
          </p:nvPr>
        </p:nvGraphicFramePr>
        <p:xfrm>
          <a:off x="5664319" y="2725425"/>
          <a:ext cx="6624736" cy="6678018"/>
        </p:xfrm>
        <a:graphic>
          <a:graphicData uri="http://schemas.openxmlformats.org/presentationml/2006/ole">
            <mc:AlternateContent xmlns:mc="http://schemas.openxmlformats.org/markup-compatibility/2006">
              <mc:Choice xmlns:v="urn:schemas-microsoft-com:vml" Requires="v">
                <p:oleObj spid="_x0000_s16386" name="Visio" r:id="rId3" imgW="2953996" imgH="2833268" progId="Visio.Drawing.11">
                  <p:embed/>
                </p:oleObj>
              </mc:Choice>
              <mc:Fallback>
                <p:oleObj name="Visio" r:id="rId3" imgW="2953996" imgH="2833268" progId="Visio.Drawing.11">
                  <p:embed/>
                  <p:pic>
                    <p:nvPicPr>
                      <p:cNvPr id="7"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4319" y="2725425"/>
                        <a:ext cx="6624736" cy="6678018"/>
                      </a:xfrm>
                      <a:prstGeom prst="rect">
                        <a:avLst/>
                      </a:prstGeom>
                      <a:noFill/>
                    </p:spPr>
                  </p:pic>
                </p:oleObj>
              </mc:Fallback>
            </mc:AlternateContent>
          </a:graphicData>
        </a:graphic>
      </p:graphicFrame>
      <p:sp>
        <p:nvSpPr>
          <p:cNvPr id="15"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6"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7" name="组合 4"/>
          <p:cNvGrpSpPr>
            <a:grpSpLocks/>
          </p:cNvGrpSpPr>
          <p:nvPr/>
        </p:nvGrpSpPr>
        <p:grpSpPr bwMode="auto">
          <a:xfrm>
            <a:off x="8494634" y="129028"/>
            <a:ext cx="4344470" cy="589281"/>
            <a:chOff x="288838" y="21598"/>
            <a:chExt cx="4278985" cy="590400"/>
          </a:xfrm>
        </p:grpSpPr>
        <p:sp>
          <p:nvSpPr>
            <p:cNvPr id="18" name="圆角矩形 17"/>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9"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20" name="AutoShape 5"/>
          <p:cNvSpPr>
            <a:spLocks noChangeArrowheads="1"/>
          </p:cNvSpPr>
          <p:nvPr/>
        </p:nvSpPr>
        <p:spPr bwMode="gray">
          <a:xfrm>
            <a:off x="1854630"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r>
              <a:rPr lang="en-US" altLang="zh-CN" sz="2800" dirty="0">
                <a:solidFill>
                  <a:srgbClr val="000000"/>
                </a:solidFill>
                <a:latin typeface="华文中宋" pitchFamily="2" charset="-122"/>
                <a:ea typeface="华文中宋" pitchFamily="2" charset="-122"/>
              </a:rPr>
              <a:t>3.3 Cache</a:t>
            </a:r>
            <a:r>
              <a:rPr lang="zh-CN" altLang="en-US" sz="2800" dirty="0">
                <a:solidFill>
                  <a:srgbClr val="000000"/>
                </a:solidFill>
                <a:latin typeface="华文中宋" pitchFamily="2" charset="-122"/>
                <a:ea typeface="华文中宋" pitchFamily="2" charset="-122"/>
              </a:rPr>
              <a:t>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4273428393"/>
      </p:ext>
    </p:extLst>
  </p:cSld>
  <p:clrMapOvr>
    <a:masterClrMapping/>
  </p:clrMapOvr>
  <p:transition>
    <p:randomBa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内容占位符 2"/>
          <p:cNvSpPr txBox="1">
            <a:spLocks/>
          </p:cNvSpPr>
          <p:nvPr/>
        </p:nvSpPr>
        <p:spPr>
          <a:xfrm>
            <a:off x="4733864" y="1784926"/>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3</a:t>
            </a:r>
            <a:r>
              <a:rPr lang="zh-CN" altLang="en-US" kern="0" dirty="0">
                <a:solidFill>
                  <a:srgbClr val="3333FF"/>
                </a:solidFill>
                <a:latin typeface="华文中宋" pitchFamily="2" charset="-122"/>
                <a:ea typeface="华文中宋" pitchFamily="2" charset="-122"/>
              </a:rPr>
              <a:t>）密钥分析方法</a:t>
            </a:r>
          </a:p>
        </p:txBody>
      </p:sp>
      <p:sp>
        <p:nvSpPr>
          <p:cNvPr id="4" name="矩形 3"/>
          <p:cNvSpPr/>
          <p:nvPr/>
        </p:nvSpPr>
        <p:spPr>
          <a:xfrm>
            <a:off x="2115735" y="2500536"/>
            <a:ext cx="8955176" cy="492443"/>
          </a:xfrm>
          <a:prstGeom prst="rect">
            <a:avLst/>
          </a:prstGeom>
        </p:spPr>
        <p:txBody>
          <a:bodyPr wrap="square">
            <a:spAutoFit/>
          </a:bodyPr>
          <a:lstStyle/>
          <a:p>
            <a:r>
              <a:rPr lang="en-US" altLang="zh-CN" dirty="0">
                <a:solidFill>
                  <a:srgbClr val="FF0000"/>
                </a:solidFill>
                <a:latin typeface="华文中宋" pitchFamily="2" charset="-122"/>
                <a:ea typeface="华文中宋" pitchFamily="2" charset="-122"/>
              </a:rPr>
              <a:t>4</a:t>
            </a:r>
            <a:r>
              <a:rPr lang="zh-CN" altLang="en-US" dirty="0">
                <a:solidFill>
                  <a:srgbClr val="FF0000"/>
                </a:solidFill>
                <a:latin typeface="华文中宋" pitchFamily="2" charset="-122"/>
                <a:ea typeface="华文中宋" pitchFamily="2" charset="-122"/>
              </a:rPr>
              <a:t>）基于</a:t>
            </a:r>
            <a:r>
              <a:rPr lang="en-US" altLang="zh-CN" dirty="0">
                <a:solidFill>
                  <a:srgbClr val="FF0000"/>
                </a:solidFill>
                <a:latin typeface="华文中宋" pitchFamily="2" charset="-122"/>
                <a:ea typeface="华文中宋" pitchFamily="2" charset="-122"/>
              </a:rPr>
              <a:t>Cache</a:t>
            </a:r>
            <a:r>
              <a:rPr lang="zh-CN" altLang="en-US" dirty="0">
                <a:solidFill>
                  <a:srgbClr val="FF0000"/>
                </a:solidFill>
                <a:latin typeface="华文中宋" pitchFamily="2" charset="-122"/>
                <a:ea typeface="华文中宋" pitchFamily="2" charset="-122"/>
              </a:rPr>
              <a:t>命中和失效踪迹的分组密码</a:t>
            </a:r>
            <a:r>
              <a:rPr lang="en-US" altLang="zh-CN" dirty="0">
                <a:solidFill>
                  <a:srgbClr val="FF0000"/>
                </a:solidFill>
                <a:latin typeface="华文中宋" pitchFamily="2" charset="-122"/>
                <a:ea typeface="华文中宋" pitchFamily="2" charset="-122"/>
              </a:rPr>
              <a:t>Cache</a:t>
            </a:r>
            <a:r>
              <a:rPr lang="zh-CN" altLang="en-US" dirty="0">
                <a:solidFill>
                  <a:srgbClr val="FF0000"/>
                </a:solidFill>
                <a:latin typeface="华文中宋" pitchFamily="2" charset="-122"/>
                <a:ea typeface="华文中宋" pitchFamily="2" charset="-122"/>
              </a:rPr>
              <a:t>分析</a:t>
            </a:r>
            <a:endParaRPr lang="zh-CN" altLang="en-US" dirty="0"/>
          </a:p>
        </p:txBody>
      </p:sp>
      <p:graphicFrame>
        <p:nvGraphicFramePr>
          <p:cNvPr id="8" name="对象 7"/>
          <p:cNvGraphicFramePr>
            <a:graphicFrameLocks noChangeAspect="1"/>
          </p:cNvGraphicFramePr>
          <p:nvPr>
            <p:extLst>
              <p:ext uri="{D42A27DB-BD31-4B8C-83A1-F6EECF244321}">
                <p14:modId xmlns:p14="http://schemas.microsoft.com/office/powerpoint/2010/main" val="3754330974"/>
              </p:ext>
            </p:extLst>
          </p:nvPr>
        </p:nvGraphicFramePr>
        <p:xfrm>
          <a:off x="2541805" y="4067525"/>
          <a:ext cx="8470205" cy="5554233"/>
        </p:xfrm>
        <a:graphic>
          <a:graphicData uri="http://schemas.openxmlformats.org/presentationml/2006/ole">
            <mc:AlternateContent xmlns:mc="http://schemas.openxmlformats.org/markup-compatibility/2006">
              <mc:Choice xmlns:v="urn:schemas-microsoft-com:vml" Requires="v">
                <p:oleObj spid="_x0000_s17410" name="Visio" r:id="rId3" imgW="4203531" imgH="2940710" progId="Visio.Drawing.11">
                  <p:embed/>
                </p:oleObj>
              </mc:Choice>
              <mc:Fallback>
                <p:oleObj name="Visio" r:id="rId3" imgW="4203531" imgH="2940710" progId="Visio.Drawing.11">
                  <p:embed/>
                  <p:pic>
                    <p:nvPicPr>
                      <p:cNvPr id="8"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1805" y="4067525"/>
                        <a:ext cx="8470205" cy="5554233"/>
                      </a:xfrm>
                      <a:prstGeom prst="rect">
                        <a:avLst/>
                      </a:prstGeom>
                      <a:noFill/>
                    </p:spPr>
                  </p:pic>
                </p:oleObj>
              </mc:Fallback>
            </mc:AlternateContent>
          </a:graphicData>
        </a:graphic>
      </p:graphicFrame>
      <p:sp>
        <p:nvSpPr>
          <p:cNvPr id="17" name="矩形 16"/>
          <p:cNvSpPr/>
          <p:nvPr/>
        </p:nvSpPr>
        <p:spPr>
          <a:xfrm>
            <a:off x="1700344" y="3001980"/>
            <a:ext cx="10153128" cy="1092607"/>
          </a:xfrm>
          <a:prstGeom prst="rect">
            <a:avLst/>
          </a:prstGeom>
        </p:spPr>
        <p:txBody>
          <a:bodyPr wrap="square">
            <a:spAutoFit/>
          </a:bodyPr>
          <a:lstStyle/>
          <a:p>
            <a:pPr eaLnBrk="0" hangingPunct="0">
              <a:lnSpc>
                <a:spcPct val="125000"/>
              </a:lnSpc>
              <a:spcBef>
                <a:spcPts val="0"/>
              </a:spcBef>
              <a:buSzPct val="95000"/>
              <a:defRPr/>
            </a:pPr>
            <a:r>
              <a:rPr lang="zh-CN" altLang="en-US" kern="0" dirty="0">
                <a:solidFill>
                  <a:srgbClr val="3333FF"/>
                </a:solidFill>
                <a:latin typeface="华文中宋" pitchFamily="2" charset="-122"/>
                <a:ea typeface="华文中宋" pitchFamily="2" charset="-122"/>
              </a:rPr>
              <a:t>      通过功耗</a:t>
            </a:r>
            <a:r>
              <a:rPr lang="en-US" altLang="zh-CN" kern="0" dirty="0">
                <a:solidFill>
                  <a:srgbClr val="3333FF"/>
                </a:solidFill>
                <a:latin typeface="华文中宋" pitchFamily="2" charset="-122"/>
                <a:ea typeface="华文中宋" pitchFamily="2" charset="-122"/>
              </a:rPr>
              <a:t>/</a:t>
            </a:r>
            <a:r>
              <a:rPr lang="zh-CN" altLang="en-US" kern="0" dirty="0">
                <a:solidFill>
                  <a:srgbClr val="3333FF"/>
                </a:solidFill>
                <a:latin typeface="华文中宋" pitchFamily="2" charset="-122"/>
                <a:ea typeface="华文中宋" pitchFamily="2" charset="-122"/>
              </a:rPr>
              <a:t>电磁手段推断出分组密码加密每次查表访问</a:t>
            </a:r>
            <a:r>
              <a:rPr lang="en-US" altLang="zh-CN" kern="0" dirty="0">
                <a:solidFill>
                  <a:srgbClr val="3333FF"/>
                </a:solidFill>
                <a:latin typeface="华文中宋" pitchFamily="2" charset="-122"/>
                <a:ea typeface="华文中宋" pitchFamily="2" charset="-122"/>
              </a:rPr>
              <a:t>Cache</a:t>
            </a:r>
            <a:r>
              <a:rPr lang="zh-CN" altLang="en-US" kern="0" dirty="0">
                <a:solidFill>
                  <a:srgbClr val="3333FF"/>
                </a:solidFill>
                <a:latin typeface="华文中宋" pitchFamily="2" charset="-122"/>
                <a:ea typeface="华文中宋" pitchFamily="2" charset="-122"/>
              </a:rPr>
              <a:t>的命中和失效序列，在此基础上进行密钥恢复。</a:t>
            </a:r>
          </a:p>
        </p:txBody>
      </p:sp>
      <p:sp>
        <p:nvSpPr>
          <p:cNvPr id="16"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8"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19" name="组合 4"/>
          <p:cNvGrpSpPr>
            <a:grpSpLocks/>
          </p:cNvGrpSpPr>
          <p:nvPr/>
        </p:nvGrpSpPr>
        <p:grpSpPr bwMode="auto">
          <a:xfrm>
            <a:off x="8494634" y="129028"/>
            <a:ext cx="4344470" cy="589281"/>
            <a:chOff x="288838" y="21598"/>
            <a:chExt cx="4278985" cy="590400"/>
          </a:xfrm>
        </p:grpSpPr>
        <p:sp>
          <p:nvSpPr>
            <p:cNvPr id="20" name="圆角矩形 19"/>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1"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22" name="AutoShape 5"/>
          <p:cNvSpPr>
            <a:spLocks noChangeArrowheads="1"/>
          </p:cNvSpPr>
          <p:nvPr/>
        </p:nvSpPr>
        <p:spPr bwMode="gray">
          <a:xfrm>
            <a:off x="1854630"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r>
              <a:rPr lang="en-US" altLang="zh-CN" sz="2800" dirty="0">
                <a:solidFill>
                  <a:srgbClr val="000000"/>
                </a:solidFill>
                <a:latin typeface="华文中宋" pitchFamily="2" charset="-122"/>
                <a:ea typeface="华文中宋" pitchFamily="2" charset="-122"/>
              </a:rPr>
              <a:t>3.3 Cache</a:t>
            </a:r>
            <a:r>
              <a:rPr lang="zh-CN" altLang="en-US" sz="2800" dirty="0">
                <a:solidFill>
                  <a:srgbClr val="000000"/>
                </a:solidFill>
                <a:latin typeface="华文中宋" pitchFamily="2" charset="-122"/>
                <a:ea typeface="华文中宋" pitchFamily="2" charset="-122"/>
              </a:rPr>
              <a:t>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1830902041"/>
      </p:ext>
    </p:extLst>
  </p:cSld>
  <p:clrMapOvr>
    <a:masterClrMapping/>
  </p:clrMapOvr>
  <p:transition>
    <p:randomBa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内容占位符 2"/>
          <p:cNvSpPr txBox="1">
            <a:spLocks/>
          </p:cNvSpPr>
          <p:nvPr/>
        </p:nvSpPr>
        <p:spPr>
          <a:xfrm>
            <a:off x="4733864" y="1784926"/>
            <a:ext cx="3718918"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3</a:t>
            </a:r>
            <a:r>
              <a:rPr lang="zh-CN" altLang="en-US" kern="0" dirty="0">
                <a:solidFill>
                  <a:srgbClr val="3333FF"/>
                </a:solidFill>
                <a:latin typeface="华文中宋" pitchFamily="2" charset="-122"/>
                <a:ea typeface="华文中宋" pitchFamily="2" charset="-122"/>
              </a:rPr>
              <a:t>）密钥分析方法</a:t>
            </a:r>
          </a:p>
        </p:txBody>
      </p:sp>
      <p:sp>
        <p:nvSpPr>
          <p:cNvPr id="2"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2115735" y="2500536"/>
            <a:ext cx="8955176" cy="492443"/>
          </a:xfrm>
          <a:prstGeom prst="rect">
            <a:avLst/>
          </a:prstGeom>
        </p:spPr>
        <p:txBody>
          <a:bodyPr wrap="square">
            <a:spAutoFit/>
          </a:bodyPr>
          <a:lstStyle/>
          <a:p>
            <a:r>
              <a:rPr lang="en-US" altLang="zh-CN" dirty="0">
                <a:solidFill>
                  <a:srgbClr val="FF0000"/>
                </a:solidFill>
                <a:latin typeface="华文中宋" pitchFamily="2" charset="-122"/>
                <a:ea typeface="华文中宋" pitchFamily="2" charset="-122"/>
              </a:rPr>
              <a:t>5</a:t>
            </a:r>
            <a:r>
              <a:rPr lang="zh-CN" altLang="en-US" dirty="0">
                <a:solidFill>
                  <a:srgbClr val="FF0000"/>
                </a:solidFill>
                <a:latin typeface="华文中宋" pitchFamily="2" charset="-122"/>
                <a:ea typeface="华文中宋" pitchFamily="2" charset="-122"/>
              </a:rPr>
              <a:t>）基于平方和乘法踪迹的公钥密码</a:t>
            </a:r>
            <a:r>
              <a:rPr lang="en-US" altLang="zh-CN" dirty="0">
                <a:solidFill>
                  <a:srgbClr val="FF0000"/>
                </a:solidFill>
                <a:latin typeface="华文中宋" pitchFamily="2" charset="-122"/>
                <a:ea typeface="华文中宋" pitchFamily="2" charset="-122"/>
              </a:rPr>
              <a:t>Cache</a:t>
            </a:r>
            <a:r>
              <a:rPr lang="zh-CN" altLang="en-US" dirty="0">
                <a:solidFill>
                  <a:srgbClr val="FF0000"/>
                </a:solidFill>
                <a:latin typeface="华文中宋" pitchFamily="2" charset="-122"/>
                <a:ea typeface="华文中宋" pitchFamily="2" charset="-122"/>
              </a:rPr>
              <a:t>分析</a:t>
            </a:r>
            <a:endParaRPr lang="zh-CN" altLang="en-US" dirty="0"/>
          </a:p>
        </p:txBody>
      </p:sp>
      <p:sp>
        <p:nvSpPr>
          <p:cNvPr id="5"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矩形 16"/>
          <p:cNvSpPr/>
          <p:nvPr/>
        </p:nvSpPr>
        <p:spPr>
          <a:xfrm>
            <a:off x="1700344" y="3001980"/>
            <a:ext cx="10153128" cy="1092607"/>
          </a:xfrm>
          <a:prstGeom prst="rect">
            <a:avLst/>
          </a:prstGeom>
        </p:spPr>
        <p:txBody>
          <a:bodyPr wrap="square">
            <a:spAutoFit/>
          </a:bodyPr>
          <a:lstStyle/>
          <a:p>
            <a:pPr eaLnBrk="0" hangingPunct="0">
              <a:lnSpc>
                <a:spcPct val="125000"/>
              </a:lnSpc>
              <a:spcBef>
                <a:spcPts val="0"/>
              </a:spcBef>
              <a:buSzPct val="95000"/>
              <a:defRPr/>
            </a:pPr>
            <a:r>
              <a:rPr lang="zh-CN" altLang="en-US" kern="0" dirty="0">
                <a:solidFill>
                  <a:srgbClr val="3333FF"/>
                </a:solidFill>
                <a:latin typeface="华文中宋" pitchFamily="2" charset="-122"/>
                <a:ea typeface="华文中宋" pitchFamily="2" charset="-122"/>
              </a:rPr>
              <a:t>      通过访问驱动手段采集公钥密码加密平方和乘法操作序列，在此基础上进行密钥恢复。</a:t>
            </a:r>
          </a:p>
        </p:txBody>
      </p:sp>
      <p:sp>
        <p:nvSpPr>
          <p:cNvPr id="7"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1571938187"/>
              </p:ext>
            </p:extLst>
          </p:nvPr>
        </p:nvGraphicFramePr>
        <p:xfrm>
          <a:off x="2537413" y="4228729"/>
          <a:ext cx="8141452" cy="2880320"/>
        </p:xfrm>
        <a:graphic>
          <a:graphicData uri="http://schemas.openxmlformats.org/presentationml/2006/ole">
            <mc:AlternateContent xmlns:mc="http://schemas.openxmlformats.org/markup-compatibility/2006">
              <mc:Choice xmlns:v="urn:schemas-microsoft-com:vml" Requires="v">
                <p:oleObj spid="_x0000_s18435" name="Visio" r:id="rId3" imgW="6424371" imgH="2686141" progId="Visio.Drawing.11">
                  <p:embed/>
                </p:oleObj>
              </mc:Choice>
              <mc:Fallback>
                <p:oleObj name="Visio" r:id="rId3" imgW="6424371" imgH="2686141" progId="Visio.Drawing.11">
                  <p:embed/>
                  <p:pic>
                    <p:nvPicPr>
                      <p:cNvPr id="9"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7413" y="4228729"/>
                        <a:ext cx="8141452" cy="2880320"/>
                      </a:xfrm>
                      <a:prstGeom prst="rect">
                        <a:avLst/>
                      </a:prstGeom>
                      <a:noFill/>
                    </p:spPr>
                  </p:pic>
                </p:oleObj>
              </mc:Fallback>
            </mc:AlternateContent>
          </a:graphicData>
        </a:graphic>
      </p:graphicFrame>
      <p:sp>
        <p:nvSpPr>
          <p:cNvPr id="10"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8"/>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ext uri="{D42A27DB-BD31-4B8C-83A1-F6EECF244321}">
                <p14:modId xmlns:p14="http://schemas.microsoft.com/office/powerpoint/2010/main" val="82806886"/>
              </p:ext>
            </p:extLst>
          </p:nvPr>
        </p:nvGraphicFramePr>
        <p:xfrm>
          <a:off x="3320518" y="7469088"/>
          <a:ext cx="7643699" cy="1512168"/>
        </p:xfrm>
        <a:graphic>
          <a:graphicData uri="http://schemas.openxmlformats.org/presentationml/2006/ole">
            <mc:AlternateContent xmlns:mc="http://schemas.openxmlformats.org/markup-compatibility/2006">
              <mc:Choice xmlns:v="urn:schemas-microsoft-com:vml" Requires="v">
                <p:oleObj spid="_x0000_s18436" name="Visio" r:id="rId5" imgW="4714787" imgH="934780" progId="Visio.Drawing.11">
                  <p:embed/>
                </p:oleObj>
              </mc:Choice>
              <mc:Fallback>
                <p:oleObj name="Visio" r:id="rId5" imgW="4714787" imgH="934780" progId="Visio.Drawing.11">
                  <p:embed/>
                  <p:pic>
                    <p:nvPicPr>
                      <p:cNvPr id="13" name="对象 12"/>
                      <p:cNvPicPr>
                        <a:picLocks noChangeAspect="1" noChangeArrowheads="1"/>
                      </p:cNvPicPr>
                      <p:nvPr/>
                    </p:nvPicPr>
                    <p:blipFill>
                      <a:blip r:embed="rId6"/>
                      <a:srcRect/>
                      <a:stretch>
                        <a:fillRect/>
                      </a:stretch>
                    </p:blipFill>
                    <p:spPr bwMode="auto">
                      <a:xfrm>
                        <a:off x="3320518" y="7469088"/>
                        <a:ext cx="7643699" cy="1512168"/>
                      </a:xfrm>
                      <a:prstGeom prst="rect">
                        <a:avLst/>
                      </a:prstGeom>
                      <a:noFill/>
                    </p:spPr>
                  </p:pic>
                </p:oleObj>
              </mc:Fallback>
            </mc:AlternateContent>
          </a:graphicData>
        </a:graphic>
      </p:graphicFrame>
      <p:sp>
        <p:nvSpPr>
          <p:cNvPr id="20"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21"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22" name="组合 4"/>
          <p:cNvGrpSpPr>
            <a:grpSpLocks/>
          </p:cNvGrpSpPr>
          <p:nvPr/>
        </p:nvGrpSpPr>
        <p:grpSpPr bwMode="auto">
          <a:xfrm>
            <a:off x="8494634" y="129028"/>
            <a:ext cx="4344470" cy="589281"/>
            <a:chOff x="288838" y="21598"/>
            <a:chExt cx="4278985" cy="590400"/>
          </a:xfrm>
        </p:grpSpPr>
        <p:sp>
          <p:nvSpPr>
            <p:cNvPr id="23" name="圆角矩形 22"/>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4"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25" name="AutoShape 5"/>
          <p:cNvSpPr>
            <a:spLocks noChangeArrowheads="1"/>
          </p:cNvSpPr>
          <p:nvPr/>
        </p:nvSpPr>
        <p:spPr bwMode="gray">
          <a:xfrm>
            <a:off x="1854630"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r>
              <a:rPr lang="en-US" altLang="zh-CN" sz="2800" dirty="0">
                <a:solidFill>
                  <a:srgbClr val="000000"/>
                </a:solidFill>
                <a:latin typeface="华文中宋" pitchFamily="2" charset="-122"/>
                <a:ea typeface="华文中宋" pitchFamily="2" charset="-122"/>
              </a:rPr>
              <a:t>3.3 Cache</a:t>
            </a:r>
            <a:r>
              <a:rPr lang="zh-CN" altLang="en-US" sz="2800" dirty="0">
                <a:solidFill>
                  <a:srgbClr val="000000"/>
                </a:solidFill>
                <a:latin typeface="华文中宋" pitchFamily="2" charset="-122"/>
                <a:ea typeface="华文中宋" pitchFamily="2" charset="-122"/>
              </a:rPr>
              <a:t>攻击原理与实例分析</a:t>
            </a:r>
            <a:endParaRPr lang="en-US" altLang="zh-CN" sz="2800" dirty="0">
              <a:solidFill>
                <a:srgbClr val="000000"/>
              </a:solidFill>
              <a:latin typeface="华文中宋" pitchFamily="2" charset="-122"/>
              <a:ea typeface="华文中宋" pitchFamily="2" charset="-122"/>
            </a:endParaRPr>
          </a:p>
        </p:txBody>
      </p:sp>
    </p:spTree>
    <p:extLst>
      <p:ext uri="{BB962C8B-B14F-4D97-AF65-F5344CB8AC3E}">
        <p14:creationId xmlns:p14="http://schemas.microsoft.com/office/powerpoint/2010/main" val="1307692391"/>
      </p:ext>
    </p:extLst>
  </p:cSld>
  <p:clrMapOvr>
    <a:masterClrMapping/>
  </p:clrMapOvr>
  <p:transition>
    <p:randomBa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Rectangle 2"/>
          <p:cNvSpPr>
            <a:spLocks noChangeArrowheads="1"/>
          </p:cNvSpPr>
          <p:nvPr/>
        </p:nvSpPr>
        <p:spPr bwMode="auto">
          <a:xfrm>
            <a:off x="1733974" y="8068451"/>
            <a:ext cx="6976533" cy="534528"/>
          </a:xfrm>
          <a:prstGeom prst="rect">
            <a:avLst/>
          </a:prstGeom>
          <a:solidFill>
            <a:srgbClr val="9966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27998" tIns="66559" rIns="127998" bIns="66559" anchor="ctr">
            <a:spAutoFit/>
          </a:bodyPr>
          <a:lstStyle/>
          <a:p>
            <a:pPr algn="ctr"/>
            <a:endParaRPr lang="zh-CN" altLang="en-US"/>
          </a:p>
        </p:txBody>
      </p:sp>
      <p:sp>
        <p:nvSpPr>
          <p:cNvPr id="674" name="Rectangle 3"/>
          <p:cNvSpPr>
            <a:spLocks noChangeArrowheads="1"/>
          </p:cNvSpPr>
          <p:nvPr/>
        </p:nvSpPr>
        <p:spPr bwMode="auto">
          <a:xfrm>
            <a:off x="1736232" y="2656559"/>
            <a:ext cx="6933635" cy="534528"/>
          </a:xfrm>
          <a:prstGeom prst="rect">
            <a:avLst/>
          </a:prstGeom>
          <a:solidFill>
            <a:srgbClr val="9966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27998" tIns="66559" rIns="127998" bIns="66559" anchor="ctr">
            <a:spAutoFit/>
          </a:bodyPr>
          <a:lstStyle/>
          <a:p>
            <a:pPr algn="ctr"/>
            <a:endParaRPr lang="zh-CN" altLang="en-US"/>
          </a:p>
        </p:txBody>
      </p:sp>
      <p:sp>
        <p:nvSpPr>
          <p:cNvPr id="86021" name="Line 5"/>
          <p:cNvSpPr>
            <a:spLocks noChangeShapeType="1"/>
          </p:cNvSpPr>
          <p:nvPr/>
        </p:nvSpPr>
        <p:spPr bwMode="auto">
          <a:xfrm>
            <a:off x="1733974" y="9209477"/>
            <a:ext cx="7911253" cy="2257"/>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22" name="Line 6"/>
          <p:cNvSpPr>
            <a:spLocks noChangeShapeType="1"/>
          </p:cNvSpPr>
          <p:nvPr/>
        </p:nvSpPr>
        <p:spPr bwMode="auto">
          <a:xfrm>
            <a:off x="1733974" y="8775984"/>
            <a:ext cx="7911253" cy="2257"/>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23" name="Line 7"/>
          <p:cNvSpPr>
            <a:spLocks noChangeShapeType="1"/>
          </p:cNvSpPr>
          <p:nvPr/>
        </p:nvSpPr>
        <p:spPr bwMode="auto">
          <a:xfrm>
            <a:off x="1733974" y="8342490"/>
            <a:ext cx="7911253" cy="2257"/>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24" name="Line 8"/>
          <p:cNvSpPr>
            <a:spLocks noChangeShapeType="1"/>
          </p:cNvSpPr>
          <p:nvPr/>
        </p:nvSpPr>
        <p:spPr bwMode="auto">
          <a:xfrm>
            <a:off x="1733974" y="7908997"/>
            <a:ext cx="7911253" cy="2257"/>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25" name="Line 9"/>
          <p:cNvSpPr>
            <a:spLocks noChangeShapeType="1"/>
          </p:cNvSpPr>
          <p:nvPr/>
        </p:nvSpPr>
        <p:spPr bwMode="auto">
          <a:xfrm>
            <a:off x="9645227" y="9209477"/>
            <a:ext cx="541867" cy="2257"/>
          </a:xfrm>
          <a:prstGeom prst="line">
            <a:avLst/>
          </a:prstGeom>
          <a:noFill/>
          <a:ln w="9360">
            <a:solidFill>
              <a:srgbClr val="000066"/>
            </a:solidFill>
            <a:prstDash val="dash"/>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26" name="Line 10"/>
          <p:cNvSpPr>
            <a:spLocks noChangeShapeType="1"/>
          </p:cNvSpPr>
          <p:nvPr/>
        </p:nvSpPr>
        <p:spPr bwMode="auto">
          <a:xfrm>
            <a:off x="9645227" y="8775984"/>
            <a:ext cx="541867" cy="2257"/>
          </a:xfrm>
          <a:prstGeom prst="line">
            <a:avLst/>
          </a:prstGeom>
          <a:noFill/>
          <a:ln w="9360">
            <a:solidFill>
              <a:srgbClr val="000066"/>
            </a:solidFill>
            <a:prstDash val="dash"/>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27" name="Line 11"/>
          <p:cNvSpPr>
            <a:spLocks noChangeShapeType="1"/>
          </p:cNvSpPr>
          <p:nvPr/>
        </p:nvSpPr>
        <p:spPr bwMode="auto">
          <a:xfrm>
            <a:off x="9645227" y="8342490"/>
            <a:ext cx="541867" cy="2257"/>
          </a:xfrm>
          <a:prstGeom prst="line">
            <a:avLst/>
          </a:prstGeom>
          <a:noFill/>
          <a:ln w="9360">
            <a:solidFill>
              <a:srgbClr val="000066"/>
            </a:solidFill>
            <a:prstDash val="dash"/>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28" name="Line 12"/>
          <p:cNvSpPr>
            <a:spLocks noChangeShapeType="1"/>
          </p:cNvSpPr>
          <p:nvPr/>
        </p:nvSpPr>
        <p:spPr bwMode="auto">
          <a:xfrm>
            <a:off x="9645227" y="7908997"/>
            <a:ext cx="541867" cy="2257"/>
          </a:xfrm>
          <a:prstGeom prst="line">
            <a:avLst/>
          </a:prstGeom>
          <a:noFill/>
          <a:ln w="9360">
            <a:solidFill>
              <a:srgbClr val="000066"/>
            </a:solidFill>
            <a:prstDash val="dash"/>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29" name="Line 13"/>
          <p:cNvSpPr>
            <a:spLocks noChangeShapeType="1"/>
          </p:cNvSpPr>
          <p:nvPr/>
        </p:nvSpPr>
        <p:spPr bwMode="auto">
          <a:xfrm>
            <a:off x="1733974" y="6825264"/>
            <a:ext cx="7911253" cy="2257"/>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30" name="Line 14"/>
          <p:cNvSpPr>
            <a:spLocks noChangeShapeType="1"/>
          </p:cNvSpPr>
          <p:nvPr/>
        </p:nvSpPr>
        <p:spPr bwMode="auto">
          <a:xfrm>
            <a:off x="1733974" y="6391770"/>
            <a:ext cx="7911253" cy="2257"/>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31" name="Line 15"/>
          <p:cNvSpPr>
            <a:spLocks noChangeShapeType="1"/>
          </p:cNvSpPr>
          <p:nvPr/>
        </p:nvSpPr>
        <p:spPr bwMode="auto">
          <a:xfrm>
            <a:off x="1733974" y="5958277"/>
            <a:ext cx="7911253" cy="2257"/>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32" name="Line 16"/>
          <p:cNvSpPr>
            <a:spLocks noChangeShapeType="1"/>
          </p:cNvSpPr>
          <p:nvPr/>
        </p:nvSpPr>
        <p:spPr bwMode="auto">
          <a:xfrm>
            <a:off x="2600960" y="552478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33" name="Line 17"/>
          <p:cNvSpPr>
            <a:spLocks noChangeShapeType="1"/>
          </p:cNvSpPr>
          <p:nvPr/>
        </p:nvSpPr>
        <p:spPr bwMode="auto">
          <a:xfrm>
            <a:off x="9645227" y="6825264"/>
            <a:ext cx="541867" cy="2257"/>
          </a:xfrm>
          <a:prstGeom prst="line">
            <a:avLst/>
          </a:prstGeom>
          <a:noFill/>
          <a:ln w="9360">
            <a:solidFill>
              <a:srgbClr val="000066"/>
            </a:solidFill>
            <a:prstDash val="dash"/>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34" name="Line 18"/>
          <p:cNvSpPr>
            <a:spLocks noChangeShapeType="1"/>
          </p:cNvSpPr>
          <p:nvPr/>
        </p:nvSpPr>
        <p:spPr bwMode="auto">
          <a:xfrm>
            <a:off x="9645227" y="6391770"/>
            <a:ext cx="541867" cy="2257"/>
          </a:xfrm>
          <a:prstGeom prst="line">
            <a:avLst/>
          </a:prstGeom>
          <a:noFill/>
          <a:ln w="9360">
            <a:solidFill>
              <a:srgbClr val="000066"/>
            </a:solidFill>
            <a:prstDash val="dash"/>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35" name="Line 19"/>
          <p:cNvSpPr>
            <a:spLocks noChangeShapeType="1"/>
          </p:cNvSpPr>
          <p:nvPr/>
        </p:nvSpPr>
        <p:spPr bwMode="auto">
          <a:xfrm>
            <a:off x="9645227" y="5958277"/>
            <a:ext cx="541867" cy="2257"/>
          </a:xfrm>
          <a:prstGeom prst="line">
            <a:avLst/>
          </a:prstGeom>
          <a:noFill/>
          <a:ln w="9360">
            <a:solidFill>
              <a:srgbClr val="000066"/>
            </a:solidFill>
            <a:prstDash val="dash"/>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36" name="Line 20"/>
          <p:cNvSpPr>
            <a:spLocks noChangeShapeType="1"/>
          </p:cNvSpPr>
          <p:nvPr/>
        </p:nvSpPr>
        <p:spPr bwMode="auto">
          <a:xfrm>
            <a:off x="9645227" y="5524784"/>
            <a:ext cx="541867" cy="2257"/>
          </a:xfrm>
          <a:prstGeom prst="line">
            <a:avLst/>
          </a:prstGeom>
          <a:noFill/>
          <a:ln w="9360">
            <a:solidFill>
              <a:srgbClr val="000066"/>
            </a:solidFill>
            <a:prstDash val="dash"/>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37" name="Line 21"/>
          <p:cNvSpPr>
            <a:spLocks noChangeShapeType="1"/>
          </p:cNvSpPr>
          <p:nvPr/>
        </p:nvSpPr>
        <p:spPr bwMode="auto">
          <a:xfrm>
            <a:off x="3034454" y="552478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38" name="Line 22"/>
          <p:cNvSpPr>
            <a:spLocks noChangeShapeType="1"/>
          </p:cNvSpPr>
          <p:nvPr/>
        </p:nvSpPr>
        <p:spPr bwMode="auto">
          <a:xfrm>
            <a:off x="3467947" y="552478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39" name="Line 23"/>
          <p:cNvSpPr>
            <a:spLocks noChangeShapeType="1"/>
          </p:cNvSpPr>
          <p:nvPr/>
        </p:nvSpPr>
        <p:spPr bwMode="auto">
          <a:xfrm>
            <a:off x="3901440" y="552478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40" name="Line 24"/>
          <p:cNvSpPr>
            <a:spLocks noChangeShapeType="1"/>
          </p:cNvSpPr>
          <p:nvPr/>
        </p:nvSpPr>
        <p:spPr bwMode="auto">
          <a:xfrm>
            <a:off x="4334934" y="552478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41" name="Line 25"/>
          <p:cNvSpPr>
            <a:spLocks noChangeShapeType="1"/>
          </p:cNvSpPr>
          <p:nvPr/>
        </p:nvSpPr>
        <p:spPr bwMode="auto">
          <a:xfrm>
            <a:off x="4768427" y="552478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42" name="Line 26"/>
          <p:cNvSpPr>
            <a:spLocks noChangeShapeType="1"/>
          </p:cNvSpPr>
          <p:nvPr/>
        </p:nvSpPr>
        <p:spPr bwMode="auto">
          <a:xfrm>
            <a:off x="5201920" y="552478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43" name="Line 27"/>
          <p:cNvSpPr>
            <a:spLocks noChangeShapeType="1"/>
          </p:cNvSpPr>
          <p:nvPr/>
        </p:nvSpPr>
        <p:spPr bwMode="auto">
          <a:xfrm>
            <a:off x="5635414" y="552478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44" name="Line 28"/>
          <p:cNvSpPr>
            <a:spLocks noChangeShapeType="1"/>
          </p:cNvSpPr>
          <p:nvPr/>
        </p:nvSpPr>
        <p:spPr bwMode="auto">
          <a:xfrm>
            <a:off x="6068907" y="552478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45" name="Line 29"/>
          <p:cNvSpPr>
            <a:spLocks noChangeShapeType="1"/>
          </p:cNvSpPr>
          <p:nvPr/>
        </p:nvSpPr>
        <p:spPr bwMode="auto">
          <a:xfrm>
            <a:off x="6502400" y="552478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46" name="Line 30"/>
          <p:cNvSpPr>
            <a:spLocks noChangeShapeType="1"/>
          </p:cNvSpPr>
          <p:nvPr/>
        </p:nvSpPr>
        <p:spPr bwMode="auto">
          <a:xfrm>
            <a:off x="6935894" y="552478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47" name="Line 31"/>
          <p:cNvSpPr>
            <a:spLocks noChangeShapeType="1"/>
          </p:cNvSpPr>
          <p:nvPr/>
        </p:nvSpPr>
        <p:spPr bwMode="auto">
          <a:xfrm>
            <a:off x="7369387" y="552478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48" name="Line 32"/>
          <p:cNvSpPr>
            <a:spLocks noChangeShapeType="1"/>
          </p:cNvSpPr>
          <p:nvPr/>
        </p:nvSpPr>
        <p:spPr bwMode="auto">
          <a:xfrm>
            <a:off x="7802880" y="552478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49" name="Line 33"/>
          <p:cNvSpPr>
            <a:spLocks noChangeShapeType="1"/>
          </p:cNvSpPr>
          <p:nvPr/>
        </p:nvSpPr>
        <p:spPr bwMode="auto">
          <a:xfrm>
            <a:off x="8236374" y="552478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50" name="Line 34"/>
          <p:cNvSpPr>
            <a:spLocks noChangeShapeType="1"/>
          </p:cNvSpPr>
          <p:nvPr/>
        </p:nvSpPr>
        <p:spPr bwMode="auto">
          <a:xfrm>
            <a:off x="8669867" y="552478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51" name="Line 35"/>
          <p:cNvSpPr>
            <a:spLocks noChangeShapeType="1"/>
          </p:cNvSpPr>
          <p:nvPr/>
        </p:nvSpPr>
        <p:spPr bwMode="auto">
          <a:xfrm>
            <a:off x="9103360" y="552478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52" name="Line 36"/>
          <p:cNvSpPr>
            <a:spLocks noChangeShapeType="1"/>
          </p:cNvSpPr>
          <p:nvPr/>
        </p:nvSpPr>
        <p:spPr bwMode="auto">
          <a:xfrm>
            <a:off x="9536854" y="552478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53" name="Line 37"/>
          <p:cNvSpPr>
            <a:spLocks noChangeShapeType="1"/>
          </p:cNvSpPr>
          <p:nvPr/>
        </p:nvSpPr>
        <p:spPr bwMode="auto">
          <a:xfrm>
            <a:off x="1733974" y="552478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54" name="Line 38"/>
          <p:cNvSpPr>
            <a:spLocks noChangeShapeType="1"/>
          </p:cNvSpPr>
          <p:nvPr/>
        </p:nvSpPr>
        <p:spPr bwMode="auto">
          <a:xfrm>
            <a:off x="2167467" y="552478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55" name="Line 39"/>
          <p:cNvSpPr>
            <a:spLocks noChangeShapeType="1"/>
          </p:cNvSpPr>
          <p:nvPr/>
        </p:nvSpPr>
        <p:spPr bwMode="auto">
          <a:xfrm>
            <a:off x="1733974" y="5524784"/>
            <a:ext cx="7911253" cy="2257"/>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56" name="Line 40"/>
          <p:cNvSpPr>
            <a:spLocks noChangeShapeType="1"/>
          </p:cNvSpPr>
          <p:nvPr/>
        </p:nvSpPr>
        <p:spPr bwMode="auto">
          <a:xfrm>
            <a:off x="1733974" y="5524784"/>
            <a:ext cx="7911253" cy="2257"/>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57" name="Line 41"/>
          <p:cNvSpPr>
            <a:spLocks noChangeShapeType="1"/>
          </p:cNvSpPr>
          <p:nvPr/>
        </p:nvSpPr>
        <p:spPr bwMode="auto">
          <a:xfrm>
            <a:off x="1733974" y="4657797"/>
            <a:ext cx="7911253" cy="2257"/>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58" name="Line 42"/>
          <p:cNvSpPr>
            <a:spLocks noChangeShapeType="1"/>
          </p:cNvSpPr>
          <p:nvPr/>
        </p:nvSpPr>
        <p:spPr bwMode="auto">
          <a:xfrm>
            <a:off x="2600960" y="422430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59" name="Line 43"/>
          <p:cNvSpPr>
            <a:spLocks noChangeShapeType="1"/>
          </p:cNvSpPr>
          <p:nvPr/>
        </p:nvSpPr>
        <p:spPr bwMode="auto">
          <a:xfrm>
            <a:off x="9645227" y="5524784"/>
            <a:ext cx="541867" cy="2257"/>
          </a:xfrm>
          <a:prstGeom prst="line">
            <a:avLst/>
          </a:prstGeom>
          <a:noFill/>
          <a:ln w="9360">
            <a:solidFill>
              <a:srgbClr val="000066"/>
            </a:solidFill>
            <a:prstDash val="dash"/>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60" name="Line 44"/>
          <p:cNvSpPr>
            <a:spLocks noChangeShapeType="1"/>
          </p:cNvSpPr>
          <p:nvPr/>
        </p:nvSpPr>
        <p:spPr bwMode="auto">
          <a:xfrm>
            <a:off x="9645227" y="5091290"/>
            <a:ext cx="541867" cy="2257"/>
          </a:xfrm>
          <a:prstGeom prst="line">
            <a:avLst/>
          </a:prstGeom>
          <a:noFill/>
          <a:ln w="9360">
            <a:solidFill>
              <a:srgbClr val="000066"/>
            </a:solidFill>
            <a:prstDash val="dash"/>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61" name="Line 45"/>
          <p:cNvSpPr>
            <a:spLocks noChangeShapeType="1"/>
          </p:cNvSpPr>
          <p:nvPr/>
        </p:nvSpPr>
        <p:spPr bwMode="auto">
          <a:xfrm>
            <a:off x="9645227" y="4657797"/>
            <a:ext cx="541867" cy="2257"/>
          </a:xfrm>
          <a:prstGeom prst="line">
            <a:avLst/>
          </a:prstGeom>
          <a:noFill/>
          <a:ln w="9360">
            <a:solidFill>
              <a:srgbClr val="000066"/>
            </a:solidFill>
            <a:prstDash val="dash"/>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62" name="Line 46"/>
          <p:cNvSpPr>
            <a:spLocks noChangeShapeType="1"/>
          </p:cNvSpPr>
          <p:nvPr/>
        </p:nvSpPr>
        <p:spPr bwMode="auto">
          <a:xfrm>
            <a:off x="3034454" y="422430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63" name="Line 47"/>
          <p:cNvSpPr>
            <a:spLocks noChangeShapeType="1"/>
          </p:cNvSpPr>
          <p:nvPr/>
        </p:nvSpPr>
        <p:spPr bwMode="auto">
          <a:xfrm>
            <a:off x="3467947" y="422430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64" name="Line 48"/>
          <p:cNvSpPr>
            <a:spLocks noChangeShapeType="1"/>
          </p:cNvSpPr>
          <p:nvPr/>
        </p:nvSpPr>
        <p:spPr bwMode="auto">
          <a:xfrm>
            <a:off x="3901440" y="422430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65" name="Line 49"/>
          <p:cNvSpPr>
            <a:spLocks noChangeShapeType="1"/>
          </p:cNvSpPr>
          <p:nvPr/>
        </p:nvSpPr>
        <p:spPr bwMode="auto">
          <a:xfrm>
            <a:off x="4334934" y="422430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66" name="Line 50"/>
          <p:cNvSpPr>
            <a:spLocks noChangeShapeType="1"/>
          </p:cNvSpPr>
          <p:nvPr/>
        </p:nvSpPr>
        <p:spPr bwMode="auto">
          <a:xfrm>
            <a:off x="4768427" y="422430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67" name="Line 51"/>
          <p:cNvSpPr>
            <a:spLocks noChangeShapeType="1"/>
          </p:cNvSpPr>
          <p:nvPr/>
        </p:nvSpPr>
        <p:spPr bwMode="auto">
          <a:xfrm>
            <a:off x="5201920" y="422430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68" name="Line 52"/>
          <p:cNvSpPr>
            <a:spLocks noChangeShapeType="1"/>
          </p:cNvSpPr>
          <p:nvPr/>
        </p:nvSpPr>
        <p:spPr bwMode="auto">
          <a:xfrm>
            <a:off x="5635414" y="422430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69" name="Line 53"/>
          <p:cNvSpPr>
            <a:spLocks noChangeShapeType="1"/>
          </p:cNvSpPr>
          <p:nvPr/>
        </p:nvSpPr>
        <p:spPr bwMode="auto">
          <a:xfrm>
            <a:off x="6068907" y="422430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70" name="Line 54"/>
          <p:cNvSpPr>
            <a:spLocks noChangeShapeType="1"/>
          </p:cNvSpPr>
          <p:nvPr/>
        </p:nvSpPr>
        <p:spPr bwMode="auto">
          <a:xfrm>
            <a:off x="6502400" y="422430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71" name="Line 55"/>
          <p:cNvSpPr>
            <a:spLocks noChangeShapeType="1"/>
          </p:cNvSpPr>
          <p:nvPr/>
        </p:nvSpPr>
        <p:spPr bwMode="auto">
          <a:xfrm>
            <a:off x="6935894" y="422430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72" name="Line 56"/>
          <p:cNvSpPr>
            <a:spLocks noChangeShapeType="1"/>
          </p:cNvSpPr>
          <p:nvPr/>
        </p:nvSpPr>
        <p:spPr bwMode="auto">
          <a:xfrm>
            <a:off x="7369387" y="422430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73" name="Line 57"/>
          <p:cNvSpPr>
            <a:spLocks noChangeShapeType="1"/>
          </p:cNvSpPr>
          <p:nvPr/>
        </p:nvSpPr>
        <p:spPr bwMode="auto">
          <a:xfrm>
            <a:off x="7802880" y="422430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74" name="Line 58"/>
          <p:cNvSpPr>
            <a:spLocks noChangeShapeType="1"/>
          </p:cNvSpPr>
          <p:nvPr/>
        </p:nvSpPr>
        <p:spPr bwMode="auto">
          <a:xfrm>
            <a:off x="8236374" y="422430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75" name="Line 59"/>
          <p:cNvSpPr>
            <a:spLocks noChangeShapeType="1"/>
          </p:cNvSpPr>
          <p:nvPr/>
        </p:nvSpPr>
        <p:spPr bwMode="auto">
          <a:xfrm>
            <a:off x="8669867" y="422430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76" name="Line 60"/>
          <p:cNvSpPr>
            <a:spLocks noChangeShapeType="1"/>
          </p:cNvSpPr>
          <p:nvPr/>
        </p:nvSpPr>
        <p:spPr bwMode="auto">
          <a:xfrm>
            <a:off x="9103360" y="422430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77" name="Line 61"/>
          <p:cNvSpPr>
            <a:spLocks noChangeShapeType="1"/>
          </p:cNvSpPr>
          <p:nvPr/>
        </p:nvSpPr>
        <p:spPr bwMode="auto">
          <a:xfrm>
            <a:off x="9536854" y="422430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78" name="Line 62"/>
          <p:cNvSpPr>
            <a:spLocks noChangeShapeType="1"/>
          </p:cNvSpPr>
          <p:nvPr/>
        </p:nvSpPr>
        <p:spPr bwMode="auto">
          <a:xfrm>
            <a:off x="1733974" y="422430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79" name="Line 63"/>
          <p:cNvSpPr>
            <a:spLocks noChangeShapeType="1"/>
          </p:cNvSpPr>
          <p:nvPr/>
        </p:nvSpPr>
        <p:spPr bwMode="auto">
          <a:xfrm>
            <a:off x="2167467" y="422430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80" name="Line 64"/>
          <p:cNvSpPr>
            <a:spLocks noChangeShapeType="1"/>
          </p:cNvSpPr>
          <p:nvPr/>
        </p:nvSpPr>
        <p:spPr bwMode="auto">
          <a:xfrm>
            <a:off x="1733974" y="5091290"/>
            <a:ext cx="7911253" cy="2257"/>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81" name="Line 65"/>
          <p:cNvSpPr>
            <a:spLocks noChangeShapeType="1"/>
          </p:cNvSpPr>
          <p:nvPr/>
        </p:nvSpPr>
        <p:spPr bwMode="auto">
          <a:xfrm>
            <a:off x="1733974" y="3790810"/>
            <a:ext cx="7911253" cy="2257"/>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82" name="Line 66"/>
          <p:cNvSpPr>
            <a:spLocks noChangeShapeType="1"/>
          </p:cNvSpPr>
          <p:nvPr/>
        </p:nvSpPr>
        <p:spPr bwMode="auto">
          <a:xfrm>
            <a:off x="1733974" y="3357317"/>
            <a:ext cx="7911253" cy="2257"/>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83" name="Line 67"/>
          <p:cNvSpPr>
            <a:spLocks noChangeShapeType="1"/>
          </p:cNvSpPr>
          <p:nvPr/>
        </p:nvSpPr>
        <p:spPr bwMode="auto">
          <a:xfrm>
            <a:off x="2600960" y="292382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84" name="Line 68"/>
          <p:cNvSpPr>
            <a:spLocks noChangeShapeType="1"/>
          </p:cNvSpPr>
          <p:nvPr/>
        </p:nvSpPr>
        <p:spPr bwMode="auto">
          <a:xfrm>
            <a:off x="9645227" y="3790810"/>
            <a:ext cx="541867" cy="2257"/>
          </a:xfrm>
          <a:prstGeom prst="line">
            <a:avLst/>
          </a:prstGeom>
          <a:noFill/>
          <a:ln w="9360">
            <a:solidFill>
              <a:srgbClr val="000066"/>
            </a:solidFill>
            <a:prstDash val="dash"/>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85" name="Line 69"/>
          <p:cNvSpPr>
            <a:spLocks noChangeShapeType="1"/>
          </p:cNvSpPr>
          <p:nvPr/>
        </p:nvSpPr>
        <p:spPr bwMode="auto">
          <a:xfrm>
            <a:off x="9645227" y="3357317"/>
            <a:ext cx="541867" cy="2257"/>
          </a:xfrm>
          <a:prstGeom prst="line">
            <a:avLst/>
          </a:prstGeom>
          <a:noFill/>
          <a:ln w="9360">
            <a:solidFill>
              <a:srgbClr val="000066"/>
            </a:solidFill>
            <a:prstDash val="dash"/>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86" name="Line 70"/>
          <p:cNvSpPr>
            <a:spLocks noChangeShapeType="1"/>
          </p:cNvSpPr>
          <p:nvPr/>
        </p:nvSpPr>
        <p:spPr bwMode="auto">
          <a:xfrm>
            <a:off x="9645227" y="2923824"/>
            <a:ext cx="541867" cy="2257"/>
          </a:xfrm>
          <a:prstGeom prst="line">
            <a:avLst/>
          </a:prstGeom>
          <a:noFill/>
          <a:ln w="9360">
            <a:solidFill>
              <a:srgbClr val="000066"/>
            </a:solidFill>
            <a:prstDash val="dash"/>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87" name="Line 71"/>
          <p:cNvSpPr>
            <a:spLocks noChangeShapeType="1"/>
          </p:cNvSpPr>
          <p:nvPr/>
        </p:nvSpPr>
        <p:spPr bwMode="auto">
          <a:xfrm>
            <a:off x="3034454" y="292382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88" name="Line 72"/>
          <p:cNvSpPr>
            <a:spLocks noChangeShapeType="1"/>
          </p:cNvSpPr>
          <p:nvPr/>
        </p:nvSpPr>
        <p:spPr bwMode="auto">
          <a:xfrm>
            <a:off x="3467947" y="292382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89" name="Line 73"/>
          <p:cNvSpPr>
            <a:spLocks noChangeShapeType="1"/>
          </p:cNvSpPr>
          <p:nvPr/>
        </p:nvSpPr>
        <p:spPr bwMode="auto">
          <a:xfrm>
            <a:off x="3901440" y="292382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90" name="Line 74"/>
          <p:cNvSpPr>
            <a:spLocks noChangeShapeType="1"/>
          </p:cNvSpPr>
          <p:nvPr/>
        </p:nvSpPr>
        <p:spPr bwMode="auto">
          <a:xfrm>
            <a:off x="4334934" y="292382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91" name="Line 75"/>
          <p:cNvSpPr>
            <a:spLocks noChangeShapeType="1"/>
          </p:cNvSpPr>
          <p:nvPr/>
        </p:nvSpPr>
        <p:spPr bwMode="auto">
          <a:xfrm>
            <a:off x="4768427" y="292382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92" name="Line 76"/>
          <p:cNvSpPr>
            <a:spLocks noChangeShapeType="1"/>
          </p:cNvSpPr>
          <p:nvPr/>
        </p:nvSpPr>
        <p:spPr bwMode="auto">
          <a:xfrm>
            <a:off x="5201920" y="292382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93" name="Line 77"/>
          <p:cNvSpPr>
            <a:spLocks noChangeShapeType="1"/>
          </p:cNvSpPr>
          <p:nvPr/>
        </p:nvSpPr>
        <p:spPr bwMode="auto">
          <a:xfrm>
            <a:off x="5635414" y="292382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94" name="Line 78"/>
          <p:cNvSpPr>
            <a:spLocks noChangeShapeType="1"/>
          </p:cNvSpPr>
          <p:nvPr/>
        </p:nvSpPr>
        <p:spPr bwMode="auto">
          <a:xfrm>
            <a:off x="6068907" y="292382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95" name="Line 79"/>
          <p:cNvSpPr>
            <a:spLocks noChangeShapeType="1"/>
          </p:cNvSpPr>
          <p:nvPr/>
        </p:nvSpPr>
        <p:spPr bwMode="auto">
          <a:xfrm>
            <a:off x="6502400" y="292382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96" name="Line 80"/>
          <p:cNvSpPr>
            <a:spLocks noChangeShapeType="1"/>
          </p:cNvSpPr>
          <p:nvPr/>
        </p:nvSpPr>
        <p:spPr bwMode="auto">
          <a:xfrm>
            <a:off x="6935894" y="292382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97" name="Line 81"/>
          <p:cNvSpPr>
            <a:spLocks noChangeShapeType="1"/>
          </p:cNvSpPr>
          <p:nvPr/>
        </p:nvSpPr>
        <p:spPr bwMode="auto">
          <a:xfrm>
            <a:off x="7369387" y="292382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98" name="Line 82"/>
          <p:cNvSpPr>
            <a:spLocks noChangeShapeType="1"/>
          </p:cNvSpPr>
          <p:nvPr/>
        </p:nvSpPr>
        <p:spPr bwMode="auto">
          <a:xfrm>
            <a:off x="7802880" y="292382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099" name="Line 83"/>
          <p:cNvSpPr>
            <a:spLocks noChangeShapeType="1"/>
          </p:cNvSpPr>
          <p:nvPr/>
        </p:nvSpPr>
        <p:spPr bwMode="auto">
          <a:xfrm>
            <a:off x="8236374" y="292382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00" name="Line 84"/>
          <p:cNvSpPr>
            <a:spLocks noChangeShapeType="1"/>
          </p:cNvSpPr>
          <p:nvPr/>
        </p:nvSpPr>
        <p:spPr bwMode="auto">
          <a:xfrm>
            <a:off x="8669867" y="292382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01" name="Line 85"/>
          <p:cNvSpPr>
            <a:spLocks noChangeShapeType="1"/>
          </p:cNvSpPr>
          <p:nvPr/>
        </p:nvSpPr>
        <p:spPr bwMode="auto">
          <a:xfrm>
            <a:off x="9103360" y="292382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02" name="Line 86"/>
          <p:cNvSpPr>
            <a:spLocks noChangeShapeType="1"/>
          </p:cNvSpPr>
          <p:nvPr/>
        </p:nvSpPr>
        <p:spPr bwMode="auto">
          <a:xfrm>
            <a:off x="9536854" y="292382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03" name="Line 87"/>
          <p:cNvSpPr>
            <a:spLocks noChangeShapeType="1"/>
          </p:cNvSpPr>
          <p:nvPr/>
        </p:nvSpPr>
        <p:spPr bwMode="auto">
          <a:xfrm>
            <a:off x="1733974" y="292382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04" name="Line 88"/>
          <p:cNvSpPr>
            <a:spLocks noChangeShapeType="1"/>
          </p:cNvSpPr>
          <p:nvPr/>
        </p:nvSpPr>
        <p:spPr bwMode="auto">
          <a:xfrm>
            <a:off x="2167467" y="292382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05" name="Line 89"/>
          <p:cNvSpPr>
            <a:spLocks noChangeShapeType="1"/>
          </p:cNvSpPr>
          <p:nvPr/>
        </p:nvSpPr>
        <p:spPr bwMode="auto">
          <a:xfrm>
            <a:off x="1733974" y="2923824"/>
            <a:ext cx="7911253" cy="2257"/>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06" name="Line 90"/>
          <p:cNvSpPr>
            <a:spLocks noChangeShapeType="1"/>
          </p:cNvSpPr>
          <p:nvPr/>
        </p:nvSpPr>
        <p:spPr bwMode="auto">
          <a:xfrm>
            <a:off x="1733974" y="2490330"/>
            <a:ext cx="7911253" cy="2257"/>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07" name="Line 91"/>
          <p:cNvSpPr>
            <a:spLocks noChangeShapeType="1"/>
          </p:cNvSpPr>
          <p:nvPr/>
        </p:nvSpPr>
        <p:spPr bwMode="auto">
          <a:xfrm>
            <a:off x="2600960" y="162334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08" name="Line 92"/>
          <p:cNvSpPr>
            <a:spLocks noChangeShapeType="1"/>
          </p:cNvSpPr>
          <p:nvPr/>
        </p:nvSpPr>
        <p:spPr bwMode="auto">
          <a:xfrm>
            <a:off x="9645227" y="2923824"/>
            <a:ext cx="541867" cy="2257"/>
          </a:xfrm>
          <a:prstGeom prst="line">
            <a:avLst/>
          </a:prstGeom>
          <a:noFill/>
          <a:ln w="9360">
            <a:solidFill>
              <a:srgbClr val="000066"/>
            </a:solidFill>
            <a:prstDash val="dash"/>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09" name="Line 93"/>
          <p:cNvSpPr>
            <a:spLocks noChangeShapeType="1"/>
          </p:cNvSpPr>
          <p:nvPr/>
        </p:nvSpPr>
        <p:spPr bwMode="auto">
          <a:xfrm>
            <a:off x="9645227" y="2490330"/>
            <a:ext cx="541867" cy="2257"/>
          </a:xfrm>
          <a:prstGeom prst="line">
            <a:avLst/>
          </a:prstGeom>
          <a:noFill/>
          <a:ln w="9360">
            <a:solidFill>
              <a:srgbClr val="000066"/>
            </a:solidFill>
            <a:prstDash val="dash"/>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10" name="Line 94"/>
          <p:cNvSpPr>
            <a:spLocks noChangeShapeType="1"/>
          </p:cNvSpPr>
          <p:nvPr/>
        </p:nvSpPr>
        <p:spPr bwMode="auto">
          <a:xfrm>
            <a:off x="3034454" y="162334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11" name="Line 95"/>
          <p:cNvSpPr>
            <a:spLocks noChangeShapeType="1"/>
          </p:cNvSpPr>
          <p:nvPr/>
        </p:nvSpPr>
        <p:spPr bwMode="auto">
          <a:xfrm>
            <a:off x="3467947" y="162334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12" name="Line 96"/>
          <p:cNvSpPr>
            <a:spLocks noChangeShapeType="1"/>
          </p:cNvSpPr>
          <p:nvPr/>
        </p:nvSpPr>
        <p:spPr bwMode="auto">
          <a:xfrm>
            <a:off x="3901440" y="162334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13" name="Line 97"/>
          <p:cNvSpPr>
            <a:spLocks noChangeShapeType="1"/>
          </p:cNvSpPr>
          <p:nvPr/>
        </p:nvSpPr>
        <p:spPr bwMode="auto">
          <a:xfrm>
            <a:off x="4334934" y="162334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14" name="Line 98"/>
          <p:cNvSpPr>
            <a:spLocks noChangeShapeType="1"/>
          </p:cNvSpPr>
          <p:nvPr/>
        </p:nvSpPr>
        <p:spPr bwMode="auto">
          <a:xfrm>
            <a:off x="4768427" y="162334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15" name="Line 99"/>
          <p:cNvSpPr>
            <a:spLocks noChangeShapeType="1"/>
          </p:cNvSpPr>
          <p:nvPr/>
        </p:nvSpPr>
        <p:spPr bwMode="auto">
          <a:xfrm>
            <a:off x="5201920" y="162334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16" name="Line 100"/>
          <p:cNvSpPr>
            <a:spLocks noChangeShapeType="1"/>
          </p:cNvSpPr>
          <p:nvPr/>
        </p:nvSpPr>
        <p:spPr bwMode="auto">
          <a:xfrm>
            <a:off x="5635414" y="162334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17" name="Line 101"/>
          <p:cNvSpPr>
            <a:spLocks noChangeShapeType="1"/>
          </p:cNvSpPr>
          <p:nvPr/>
        </p:nvSpPr>
        <p:spPr bwMode="auto">
          <a:xfrm>
            <a:off x="6068907" y="162334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18" name="Line 102"/>
          <p:cNvSpPr>
            <a:spLocks noChangeShapeType="1"/>
          </p:cNvSpPr>
          <p:nvPr/>
        </p:nvSpPr>
        <p:spPr bwMode="auto">
          <a:xfrm>
            <a:off x="6502400" y="162334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19" name="Line 103"/>
          <p:cNvSpPr>
            <a:spLocks noChangeShapeType="1"/>
          </p:cNvSpPr>
          <p:nvPr/>
        </p:nvSpPr>
        <p:spPr bwMode="auto">
          <a:xfrm>
            <a:off x="6935894" y="162334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20" name="Line 104"/>
          <p:cNvSpPr>
            <a:spLocks noChangeShapeType="1"/>
          </p:cNvSpPr>
          <p:nvPr/>
        </p:nvSpPr>
        <p:spPr bwMode="auto">
          <a:xfrm>
            <a:off x="7369387" y="162334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21" name="Line 105"/>
          <p:cNvSpPr>
            <a:spLocks noChangeShapeType="1"/>
          </p:cNvSpPr>
          <p:nvPr/>
        </p:nvSpPr>
        <p:spPr bwMode="auto">
          <a:xfrm>
            <a:off x="7802880" y="162334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22" name="Line 106"/>
          <p:cNvSpPr>
            <a:spLocks noChangeShapeType="1"/>
          </p:cNvSpPr>
          <p:nvPr/>
        </p:nvSpPr>
        <p:spPr bwMode="auto">
          <a:xfrm>
            <a:off x="8236374" y="162334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23" name="Line 107"/>
          <p:cNvSpPr>
            <a:spLocks noChangeShapeType="1"/>
          </p:cNvSpPr>
          <p:nvPr/>
        </p:nvSpPr>
        <p:spPr bwMode="auto">
          <a:xfrm>
            <a:off x="8669867" y="162334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24" name="Line 108"/>
          <p:cNvSpPr>
            <a:spLocks noChangeShapeType="1"/>
          </p:cNvSpPr>
          <p:nvPr/>
        </p:nvSpPr>
        <p:spPr bwMode="auto">
          <a:xfrm>
            <a:off x="9103360" y="162334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25" name="Line 109"/>
          <p:cNvSpPr>
            <a:spLocks noChangeShapeType="1"/>
          </p:cNvSpPr>
          <p:nvPr/>
        </p:nvSpPr>
        <p:spPr bwMode="auto">
          <a:xfrm>
            <a:off x="9536854" y="162334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26" name="Line 110"/>
          <p:cNvSpPr>
            <a:spLocks noChangeShapeType="1"/>
          </p:cNvSpPr>
          <p:nvPr/>
        </p:nvSpPr>
        <p:spPr bwMode="auto">
          <a:xfrm>
            <a:off x="1733974" y="162334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27" name="Line 111"/>
          <p:cNvSpPr>
            <a:spLocks noChangeShapeType="1"/>
          </p:cNvSpPr>
          <p:nvPr/>
        </p:nvSpPr>
        <p:spPr bwMode="auto">
          <a:xfrm>
            <a:off x="2167467" y="1623343"/>
            <a:ext cx="2258" cy="1300480"/>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28" name="Text Box 112"/>
          <p:cNvSpPr txBox="1">
            <a:spLocks noChangeArrowheads="1"/>
          </p:cNvSpPr>
          <p:nvPr/>
        </p:nvSpPr>
        <p:spPr bwMode="auto">
          <a:xfrm rot="10800000">
            <a:off x="942243" y="5642041"/>
            <a:ext cx="689383" cy="11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eaVert" wrap="none" lIns="127998" tIns="66559" rIns="127998" bIns="66559">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9pPr>
          </a:lstStyle>
          <a:p>
            <a:pPr algn="ctr">
              <a:buClr>
                <a:srgbClr val="000066"/>
              </a:buClr>
              <a:buSzPct val="100000"/>
              <a:buFont typeface="Arial" charset="0"/>
              <a:buNone/>
            </a:pPr>
            <a:r>
              <a:rPr lang="en-GB" altLang="zh-CN" sz="2800">
                <a:solidFill>
                  <a:srgbClr val="000066"/>
                </a:solidFill>
                <a:ea typeface="宋体" charset="-122"/>
              </a:rPr>
              <a:t>DRAM</a:t>
            </a:r>
          </a:p>
        </p:txBody>
      </p:sp>
      <p:sp>
        <p:nvSpPr>
          <p:cNvPr id="86129" name="Text Box 113"/>
          <p:cNvSpPr txBox="1">
            <a:spLocks noChangeArrowheads="1"/>
          </p:cNvSpPr>
          <p:nvPr/>
        </p:nvSpPr>
        <p:spPr bwMode="auto">
          <a:xfrm rot="10800000">
            <a:off x="937727" y="8017573"/>
            <a:ext cx="689383" cy="109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eaVert" wrap="none" lIns="127998" tIns="66559" rIns="127998" bIns="66559">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9pPr>
          </a:lstStyle>
          <a:p>
            <a:pPr algn="ctr">
              <a:buClr>
                <a:srgbClr val="000066"/>
              </a:buClr>
              <a:buSzPct val="100000"/>
              <a:buFont typeface="Arial" charset="0"/>
              <a:buNone/>
            </a:pPr>
            <a:r>
              <a:rPr lang="en-GB" altLang="zh-CN" sz="2800">
                <a:solidFill>
                  <a:srgbClr val="000066"/>
                </a:solidFill>
                <a:ea typeface="宋体" charset="-122"/>
              </a:rPr>
              <a:t>cache</a:t>
            </a:r>
          </a:p>
        </p:txBody>
      </p:sp>
      <p:sp>
        <p:nvSpPr>
          <p:cNvPr id="86130" name="Line 114"/>
          <p:cNvSpPr>
            <a:spLocks noChangeShapeType="1"/>
          </p:cNvSpPr>
          <p:nvPr/>
        </p:nvSpPr>
        <p:spPr bwMode="auto">
          <a:xfrm>
            <a:off x="1733974" y="7475504"/>
            <a:ext cx="7911253" cy="2257"/>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31" name="Line 115"/>
          <p:cNvSpPr>
            <a:spLocks noChangeShapeType="1"/>
          </p:cNvSpPr>
          <p:nvPr/>
        </p:nvSpPr>
        <p:spPr bwMode="auto">
          <a:xfrm>
            <a:off x="9645227" y="7475504"/>
            <a:ext cx="541867" cy="2257"/>
          </a:xfrm>
          <a:prstGeom prst="line">
            <a:avLst/>
          </a:prstGeom>
          <a:noFill/>
          <a:ln w="9360">
            <a:solidFill>
              <a:srgbClr val="000066"/>
            </a:solidFill>
            <a:prstDash val="dash"/>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32" name="Line 116"/>
          <p:cNvSpPr>
            <a:spLocks noChangeShapeType="1"/>
          </p:cNvSpPr>
          <p:nvPr/>
        </p:nvSpPr>
        <p:spPr bwMode="auto">
          <a:xfrm>
            <a:off x="9103360"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33" name="Line 117"/>
          <p:cNvSpPr>
            <a:spLocks noChangeShapeType="1"/>
          </p:cNvSpPr>
          <p:nvPr/>
        </p:nvSpPr>
        <p:spPr bwMode="auto">
          <a:xfrm>
            <a:off x="9536854"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grpSp>
        <p:nvGrpSpPr>
          <p:cNvPr id="86134" name="Group 118"/>
          <p:cNvGrpSpPr>
            <a:grpSpLocks/>
          </p:cNvGrpSpPr>
          <p:nvPr/>
        </p:nvGrpSpPr>
        <p:grpSpPr bwMode="auto">
          <a:xfrm>
            <a:off x="1733974" y="4657796"/>
            <a:ext cx="431236" cy="431235"/>
            <a:chOff x="768" y="2160"/>
            <a:chExt cx="191" cy="191"/>
          </a:xfrm>
        </p:grpSpPr>
        <p:sp>
          <p:nvSpPr>
            <p:cNvPr id="86671" name="Oval 119"/>
            <p:cNvSpPr>
              <a:spLocks noChangeArrowheads="1"/>
            </p:cNvSpPr>
            <p:nvPr/>
          </p:nvSpPr>
          <p:spPr bwMode="auto">
            <a:xfrm>
              <a:off x="768"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72" name="Oval 120"/>
            <p:cNvSpPr>
              <a:spLocks noChangeArrowheads="1"/>
            </p:cNvSpPr>
            <p:nvPr/>
          </p:nvSpPr>
          <p:spPr bwMode="auto">
            <a:xfrm>
              <a:off x="816"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73" name="Oval 121"/>
            <p:cNvSpPr>
              <a:spLocks noChangeArrowheads="1"/>
            </p:cNvSpPr>
            <p:nvPr/>
          </p:nvSpPr>
          <p:spPr bwMode="auto">
            <a:xfrm>
              <a:off x="864"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74" name="Oval 122"/>
            <p:cNvSpPr>
              <a:spLocks noChangeArrowheads="1"/>
            </p:cNvSpPr>
            <p:nvPr/>
          </p:nvSpPr>
          <p:spPr bwMode="auto">
            <a:xfrm>
              <a:off x="912"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75" name="Oval 123"/>
            <p:cNvSpPr>
              <a:spLocks noChangeArrowheads="1"/>
            </p:cNvSpPr>
            <p:nvPr/>
          </p:nvSpPr>
          <p:spPr bwMode="auto">
            <a:xfrm>
              <a:off x="768"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76" name="Oval 124"/>
            <p:cNvSpPr>
              <a:spLocks noChangeArrowheads="1"/>
            </p:cNvSpPr>
            <p:nvPr/>
          </p:nvSpPr>
          <p:spPr bwMode="auto">
            <a:xfrm>
              <a:off x="816"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77" name="Oval 125"/>
            <p:cNvSpPr>
              <a:spLocks noChangeArrowheads="1"/>
            </p:cNvSpPr>
            <p:nvPr/>
          </p:nvSpPr>
          <p:spPr bwMode="auto">
            <a:xfrm>
              <a:off x="864"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78" name="Oval 126"/>
            <p:cNvSpPr>
              <a:spLocks noChangeArrowheads="1"/>
            </p:cNvSpPr>
            <p:nvPr/>
          </p:nvSpPr>
          <p:spPr bwMode="auto">
            <a:xfrm>
              <a:off x="912"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79" name="Oval 127"/>
            <p:cNvSpPr>
              <a:spLocks noChangeArrowheads="1"/>
            </p:cNvSpPr>
            <p:nvPr/>
          </p:nvSpPr>
          <p:spPr bwMode="auto">
            <a:xfrm>
              <a:off x="768"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80" name="Oval 128"/>
            <p:cNvSpPr>
              <a:spLocks noChangeArrowheads="1"/>
            </p:cNvSpPr>
            <p:nvPr/>
          </p:nvSpPr>
          <p:spPr bwMode="auto">
            <a:xfrm>
              <a:off x="816"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81" name="Oval 129"/>
            <p:cNvSpPr>
              <a:spLocks noChangeArrowheads="1"/>
            </p:cNvSpPr>
            <p:nvPr/>
          </p:nvSpPr>
          <p:spPr bwMode="auto">
            <a:xfrm>
              <a:off x="864"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82" name="Oval 130"/>
            <p:cNvSpPr>
              <a:spLocks noChangeArrowheads="1"/>
            </p:cNvSpPr>
            <p:nvPr/>
          </p:nvSpPr>
          <p:spPr bwMode="auto">
            <a:xfrm>
              <a:off x="912"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83" name="Oval 131"/>
            <p:cNvSpPr>
              <a:spLocks noChangeArrowheads="1"/>
            </p:cNvSpPr>
            <p:nvPr/>
          </p:nvSpPr>
          <p:spPr bwMode="auto">
            <a:xfrm>
              <a:off x="768"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84" name="Oval 132"/>
            <p:cNvSpPr>
              <a:spLocks noChangeArrowheads="1"/>
            </p:cNvSpPr>
            <p:nvPr/>
          </p:nvSpPr>
          <p:spPr bwMode="auto">
            <a:xfrm>
              <a:off x="816"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85" name="Oval 133"/>
            <p:cNvSpPr>
              <a:spLocks noChangeArrowheads="1"/>
            </p:cNvSpPr>
            <p:nvPr/>
          </p:nvSpPr>
          <p:spPr bwMode="auto">
            <a:xfrm>
              <a:off x="864"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86" name="Oval 134"/>
            <p:cNvSpPr>
              <a:spLocks noChangeArrowheads="1"/>
            </p:cNvSpPr>
            <p:nvPr/>
          </p:nvSpPr>
          <p:spPr bwMode="auto">
            <a:xfrm>
              <a:off x="912"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135" name="Group 135"/>
          <p:cNvGrpSpPr>
            <a:grpSpLocks/>
          </p:cNvGrpSpPr>
          <p:nvPr/>
        </p:nvGrpSpPr>
        <p:grpSpPr bwMode="auto">
          <a:xfrm>
            <a:off x="2167468" y="4657796"/>
            <a:ext cx="431236" cy="431235"/>
            <a:chOff x="960" y="2160"/>
            <a:chExt cx="191" cy="191"/>
          </a:xfrm>
        </p:grpSpPr>
        <p:sp>
          <p:nvSpPr>
            <p:cNvPr id="86655" name="Oval 136"/>
            <p:cNvSpPr>
              <a:spLocks noChangeArrowheads="1"/>
            </p:cNvSpPr>
            <p:nvPr/>
          </p:nvSpPr>
          <p:spPr bwMode="auto">
            <a:xfrm>
              <a:off x="960"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56" name="Oval 137"/>
            <p:cNvSpPr>
              <a:spLocks noChangeArrowheads="1"/>
            </p:cNvSpPr>
            <p:nvPr/>
          </p:nvSpPr>
          <p:spPr bwMode="auto">
            <a:xfrm>
              <a:off x="1008"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57" name="Oval 138"/>
            <p:cNvSpPr>
              <a:spLocks noChangeArrowheads="1"/>
            </p:cNvSpPr>
            <p:nvPr/>
          </p:nvSpPr>
          <p:spPr bwMode="auto">
            <a:xfrm>
              <a:off x="1056"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58" name="Oval 139"/>
            <p:cNvSpPr>
              <a:spLocks noChangeArrowheads="1"/>
            </p:cNvSpPr>
            <p:nvPr/>
          </p:nvSpPr>
          <p:spPr bwMode="auto">
            <a:xfrm>
              <a:off x="1104"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59" name="Oval 140"/>
            <p:cNvSpPr>
              <a:spLocks noChangeArrowheads="1"/>
            </p:cNvSpPr>
            <p:nvPr/>
          </p:nvSpPr>
          <p:spPr bwMode="auto">
            <a:xfrm>
              <a:off x="960"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60" name="Oval 141"/>
            <p:cNvSpPr>
              <a:spLocks noChangeArrowheads="1"/>
            </p:cNvSpPr>
            <p:nvPr/>
          </p:nvSpPr>
          <p:spPr bwMode="auto">
            <a:xfrm>
              <a:off x="1008"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61" name="Oval 142"/>
            <p:cNvSpPr>
              <a:spLocks noChangeArrowheads="1"/>
            </p:cNvSpPr>
            <p:nvPr/>
          </p:nvSpPr>
          <p:spPr bwMode="auto">
            <a:xfrm>
              <a:off x="1056"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62" name="Oval 143"/>
            <p:cNvSpPr>
              <a:spLocks noChangeArrowheads="1"/>
            </p:cNvSpPr>
            <p:nvPr/>
          </p:nvSpPr>
          <p:spPr bwMode="auto">
            <a:xfrm>
              <a:off x="1104"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63" name="Oval 144"/>
            <p:cNvSpPr>
              <a:spLocks noChangeArrowheads="1"/>
            </p:cNvSpPr>
            <p:nvPr/>
          </p:nvSpPr>
          <p:spPr bwMode="auto">
            <a:xfrm>
              <a:off x="960"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64" name="Oval 145"/>
            <p:cNvSpPr>
              <a:spLocks noChangeArrowheads="1"/>
            </p:cNvSpPr>
            <p:nvPr/>
          </p:nvSpPr>
          <p:spPr bwMode="auto">
            <a:xfrm>
              <a:off x="1008"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65" name="Oval 146"/>
            <p:cNvSpPr>
              <a:spLocks noChangeArrowheads="1"/>
            </p:cNvSpPr>
            <p:nvPr/>
          </p:nvSpPr>
          <p:spPr bwMode="auto">
            <a:xfrm>
              <a:off x="1056"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66" name="Oval 147"/>
            <p:cNvSpPr>
              <a:spLocks noChangeArrowheads="1"/>
            </p:cNvSpPr>
            <p:nvPr/>
          </p:nvSpPr>
          <p:spPr bwMode="auto">
            <a:xfrm>
              <a:off x="1104"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67" name="Oval 148"/>
            <p:cNvSpPr>
              <a:spLocks noChangeArrowheads="1"/>
            </p:cNvSpPr>
            <p:nvPr/>
          </p:nvSpPr>
          <p:spPr bwMode="auto">
            <a:xfrm>
              <a:off x="960"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68" name="Oval 149"/>
            <p:cNvSpPr>
              <a:spLocks noChangeArrowheads="1"/>
            </p:cNvSpPr>
            <p:nvPr/>
          </p:nvSpPr>
          <p:spPr bwMode="auto">
            <a:xfrm>
              <a:off x="1008"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69" name="Oval 150"/>
            <p:cNvSpPr>
              <a:spLocks noChangeArrowheads="1"/>
            </p:cNvSpPr>
            <p:nvPr/>
          </p:nvSpPr>
          <p:spPr bwMode="auto">
            <a:xfrm>
              <a:off x="1056"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70" name="Oval 151"/>
            <p:cNvSpPr>
              <a:spLocks noChangeArrowheads="1"/>
            </p:cNvSpPr>
            <p:nvPr/>
          </p:nvSpPr>
          <p:spPr bwMode="auto">
            <a:xfrm>
              <a:off x="1104"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136" name="Group 152"/>
          <p:cNvGrpSpPr>
            <a:grpSpLocks/>
          </p:cNvGrpSpPr>
          <p:nvPr/>
        </p:nvGrpSpPr>
        <p:grpSpPr bwMode="auto">
          <a:xfrm>
            <a:off x="2600961" y="4657796"/>
            <a:ext cx="431236" cy="431235"/>
            <a:chOff x="1152" y="2160"/>
            <a:chExt cx="191" cy="191"/>
          </a:xfrm>
        </p:grpSpPr>
        <p:sp>
          <p:nvSpPr>
            <p:cNvPr id="86639" name="Oval 153"/>
            <p:cNvSpPr>
              <a:spLocks noChangeArrowheads="1"/>
            </p:cNvSpPr>
            <p:nvPr/>
          </p:nvSpPr>
          <p:spPr bwMode="auto">
            <a:xfrm>
              <a:off x="1152"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40" name="Oval 154"/>
            <p:cNvSpPr>
              <a:spLocks noChangeArrowheads="1"/>
            </p:cNvSpPr>
            <p:nvPr/>
          </p:nvSpPr>
          <p:spPr bwMode="auto">
            <a:xfrm>
              <a:off x="1200"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41" name="Oval 155"/>
            <p:cNvSpPr>
              <a:spLocks noChangeArrowheads="1"/>
            </p:cNvSpPr>
            <p:nvPr/>
          </p:nvSpPr>
          <p:spPr bwMode="auto">
            <a:xfrm>
              <a:off x="1248"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42" name="Oval 156"/>
            <p:cNvSpPr>
              <a:spLocks noChangeArrowheads="1"/>
            </p:cNvSpPr>
            <p:nvPr/>
          </p:nvSpPr>
          <p:spPr bwMode="auto">
            <a:xfrm>
              <a:off x="1296"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43" name="Oval 157"/>
            <p:cNvSpPr>
              <a:spLocks noChangeArrowheads="1"/>
            </p:cNvSpPr>
            <p:nvPr/>
          </p:nvSpPr>
          <p:spPr bwMode="auto">
            <a:xfrm>
              <a:off x="1152"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44" name="Oval 158"/>
            <p:cNvSpPr>
              <a:spLocks noChangeArrowheads="1"/>
            </p:cNvSpPr>
            <p:nvPr/>
          </p:nvSpPr>
          <p:spPr bwMode="auto">
            <a:xfrm>
              <a:off x="1200"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45" name="Oval 159"/>
            <p:cNvSpPr>
              <a:spLocks noChangeArrowheads="1"/>
            </p:cNvSpPr>
            <p:nvPr/>
          </p:nvSpPr>
          <p:spPr bwMode="auto">
            <a:xfrm>
              <a:off x="1248"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46" name="Oval 160"/>
            <p:cNvSpPr>
              <a:spLocks noChangeArrowheads="1"/>
            </p:cNvSpPr>
            <p:nvPr/>
          </p:nvSpPr>
          <p:spPr bwMode="auto">
            <a:xfrm>
              <a:off x="1296"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47" name="Oval 161"/>
            <p:cNvSpPr>
              <a:spLocks noChangeArrowheads="1"/>
            </p:cNvSpPr>
            <p:nvPr/>
          </p:nvSpPr>
          <p:spPr bwMode="auto">
            <a:xfrm>
              <a:off x="1152"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48" name="Oval 162"/>
            <p:cNvSpPr>
              <a:spLocks noChangeArrowheads="1"/>
            </p:cNvSpPr>
            <p:nvPr/>
          </p:nvSpPr>
          <p:spPr bwMode="auto">
            <a:xfrm>
              <a:off x="1200"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49" name="Oval 163"/>
            <p:cNvSpPr>
              <a:spLocks noChangeArrowheads="1"/>
            </p:cNvSpPr>
            <p:nvPr/>
          </p:nvSpPr>
          <p:spPr bwMode="auto">
            <a:xfrm>
              <a:off x="1248"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50" name="Oval 164"/>
            <p:cNvSpPr>
              <a:spLocks noChangeArrowheads="1"/>
            </p:cNvSpPr>
            <p:nvPr/>
          </p:nvSpPr>
          <p:spPr bwMode="auto">
            <a:xfrm>
              <a:off x="1296"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51" name="Oval 165"/>
            <p:cNvSpPr>
              <a:spLocks noChangeArrowheads="1"/>
            </p:cNvSpPr>
            <p:nvPr/>
          </p:nvSpPr>
          <p:spPr bwMode="auto">
            <a:xfrm>
              <a:off x="1152"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52" name="Oval 166"/>
            <p:cNvSpPr>
              <a:spLocks noChangeArrowheads="1"/>
            </p:cNvSpPr>
            <p:nvPr/>
          </p:nvSpPr>
          <p:spPr bwMode="auto">
            <a:xfrm>
              <a:off x="1200"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53" name="Oval 167"/>
            <p:cNvSpPr>
              <a:spLocks noChangeArrowheads="1"/>
            </p:cNvSpPr>
            <p:nvPr/>
          </p:nvSpPr>
          <p:spPr bwMode="auto">
            <a:xfrm>
              <a:off x="1248"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54" name="Oval 168"/>
            <p:cNvSpPr>
              <a:spLocks noChangeArrowheads="1"/>
            </p:cNvSpPr>
            <p:nvPr/>
          </p:nvSpPr>
          <p:spPr bwMode="auto">
            <a:xfrm>
              <a:off x="1296"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137" name="Group 169"/>
          <p:cNvGrpSpPr>
            <a:grpSpLocks/>
          </p:cNvGrpSpPr>
          <p:nvPr/>
        </p:nvGrpSpPr>
        <p:grpSpPr bwMode="auto">
          <a:xfrm>
            <a:off x="3034454" y="4657796"/>
            <a:ext cx="431236" cy="431235"/>
            <a:chOff x="1344" y="2160"/>
            <a:chExt cx="191" cy="191"/>
          </a:xfrm>
        </p:grpSpPr>
        <p:sp>
          <p:nvSpPr>
            <p:cNvPr id="86623" name="Oval 170"/>
            <p:cNvSpPr>
              <a:spLocks noChangeArrowheads="1"/>
            </p:cNvSpPr>
            <p:nvPr/>
          </p:nvSpPr>
          <p:spPr bwMode="auto">
            <a:xfrm>
              <a:off x="1344"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24" name="Oval 171"/>
            <p:cNvSpPr>
              <a:spLocks noChangeArrowheads="1"/>
            </p:cNvSpPr>
            <p:nvPr/>
          </p:nvSpPr>
          <p:spPr bwMode="auto">
            <a:xfrm>
              <a:off x="1392"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25" name="Oval 172"/>
            <p:cNvSpPr>
              <a:spLocks noChangeArrowheads="1"/>
            </p:cNvSpPr>
            <p:nvPr/>
          </p:nvSpPr>
          <p:spPr bwMode="auto">
            <a:xfrm>
              <a:off x="1440"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26" name="Oval 173"/>
            <p:cNvSpPr>
              <a:spLocks noChangeArrowheads="1"/>
            </p:cNvSpPr>
            <p:nvPr/>
          </p:nvSpPr>
          <p:spPr bwMode="auto">
            <a:xfrm>
              <a:off x="1488"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27" name="Oval 174"/>
            <p:cNvSpPr>
              <a:spLocks noChangeArrowheads="1"/>
            </p:cNvSpPr>
            <p:nvPr/>
          </p:nvSpPr>
          <p:spPr bwMode="auto">
            <a:xfrm>
              <a:off x="1344"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28" name="Oval 175"/>
            <p:cNvSpPr>
              <a:spLocks noChangeArrowheads="1"/>
            </p:cNvSpPr>
            <p:nvPr/>
          </p:nvSpPr>
          <p:spPr bwMode="auto">
            <a:xfrm>
              <a:off x="1392"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29" name="Oval 176"/>
            <p:cNvSpPr>
              <a:spLocks noChangeArrowheads="1"/>
            </p:cNvSpPr>
            <p:nvPr/>
          </p:nvSpPr>
          <p:spPr bwMode="auto">
            <a:xfrm>
              <a:off x="1440"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30" name="Oval 177"/>
            <p:cNvSpPr>
              <a:spLocks noChangeArrowheads="1"/>
            </p:cNvSpPr>
            <p:nvPr/>
          </p:nvSpPr>
          <p:spPr bwMode="auto">
            <a:xfrm>
              <a:off x="1488"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31" name="Oval 178"/>
            <p:cNvSpPr>
              <a:spLocks noChangeArrowheads="1"/>
            </p:cNvSpPr>
            <p:nvPr/>
          </p:nvSpPr>
          <p:spPr bwMode="auto">
            <a:xfrm>
              <a:off x="1344"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32" name="Oval 179"/>
            <p:cNvSpPr>
              <a:spLocks noChangeArrowheads="1"/>
            </p:cNvSpPr>
            <p:nvPr/>
          </p:nvSpPr>
          <p:spPr bwMode="auto">
            <a:xfrm>
              <a:off x="1392"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33" name="Oval 180"/>
            <p:cNvSpPr>
              <a:spLocks noChangeArrowheads="1"/>
            </p:cNvSpPr>
            <p:nvPr/>
          </p:nvSpPr>
          <p:spPr bwMode="auto">
            <a:xfrm>
              <a:off x="1440"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34" name="Oval 181"/>
            <p:cNvSpPr>
              <a:spLocks noChangeArrowheads="1"/>
            </p:cNvSpPr>
            <p:nvPr/>
          </p:nvSpPr>
          <p:spPr bwMode="auto">
            <a:xfrm>
              <a:off x="1488"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35" name="Oval 182"/>
            <p:cNvSpPr>
              <a:spLocks noChangeArrowheads="1"/>
            </p:cNvSpPr>
            <p:nvPr/>
          </p:nvSpPr>
          <p:spPr bwMode="auto">
            <a:xfrm>
              <a:off x="1344"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36" name="Oval 183"/>
            <p:cNvSpPr>
              <a:spLocks noChangeArrowheads="1"/>
            </p:cNvSpPr>
            <p:nvPr/>
          </p:nvSpPr>
          <p:spPr bwMode="auto">
            <a:xfrm>
              <a:off x="1392"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37" name="Oval 184"/>
            <p:cNvSpPr>
              <a:spLocks noChangeArrowheads="1"/>
            </p:cNvSpPr>
            <p:nvPr/>
          </p:nvSpPr>
          <p:spPr bwMode="auto">
            <a:xfrm>
              <a:off x="1440"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38" name="Oval 185"/>
            <p:cNvSpPr>
              <a:spLocks noChangeArrowheads="1"/>
            </p:cNvSpPr>
            <p:nvPr/>
          </p:nvSpPr>
          <p:spPr bwMode="auto">
            <a:xfrm>
              <a:off x="1488"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138" name="Group 186"/>
          <p:cNvGrpSpPr>
            <a:grpSpLocks/>
          </p:cNvGrpSpPr>
          <p:nvPr/>
        </p:nvGrpSpPr>
        <p:grpSpPr bwMode="auto">
          <a:xfrm>
            <a:off x="3467948" y="4657796"/>
            <a:ext cx="431236" cy="431235"/>
            <a:chOff x="1536" y="2160"/>
            <a:chExt cx="191" cy="191"/>
          </a:xfrm>
        </p:grpSpPr>
        <p:sp>
          <p:nvSpPr>
            <p:cNvPr id="86607" name="Oval 187"/>
            <p:cNvSpPr>
              <a:spLocks noChangeArrowheads="1"/>
            </p:cNvSpPr>
            <p:nvPr/>
          </p:nvSpPr>
          <p:spPr bwMode="auto">
            <a:xfrm>
              <a:off x="1536"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08" name="Oval 188"/>
            <p:cNvSpPr>
              <a:spLocks noChangeArrowheads="1"/>
            </p:cNvSpPr>
            <p:nvPr/>
          </p:nvSpPr>
          <p:spPr bwMode="auto">
            <a:xfrm>
              <a:off x="1584"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09" name="Oval 189"/>
            <p:cNvSpPr>
              <a:spLocks noChangeArrowheads="1"/>
            </p:cNvSpPr>
            <p:nvPr/>
          </p:nvSpPr>
          <p:spPr bwMode="auto">
            <a:xfrm>
              <a:off x="1632"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10" name="Oval 190"/>
            <p:cNvSpPr>
              <a:spLocks noChangeArrowheads="1"/>
            </p:cNvSpPr>
            <p:nvPr/>
          </p:nvSpPr>
          <p:spPr bwMode="auto">
            <a:xfrm>
              <a:off x="1680"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11" name="Oval 191"/>
            <p:cNvSpPr>
              <a:spLocks noChangeArrowheads="1"/>
            </p:cNvSpPr>
            <p:nvPr/>
          </p:nvSpPr>
          <p:spPr bwMode="auto">
            <a:xfrm>
              <a:off x="1536"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12" name="Oval 192"/>
            <p:cNvSpPr>
              <a:spLocks noChangeArrowheads="1"/>
            </p:cNvSpPr>
            <p:nvPr/>
          </p:nvSpPr>
          <p:spPr bwMode="auto">
            <a:xfrm>
              <a:off x="1584"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13" name="Oval 193"/>
            <p:cNvSpPr>
              <a:spLocks noChangeArrowheads="1"/>
            </p:cNvSpPr>
            <p:nvPr/>
          </p:nvSpPr>
          <p:spPr bwMode="auto">
            <a:xfrm>
              <a:off x="1632"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14" name="Oval 194"/>
            <p:cNvSpPr>
              <a:spLocks noChangeArrowheads="1"/>
            </p:cNvSpPr>
            <p:nvPr/>
          </p:nvSpPr>
          <p:spPr bwMode="auto">
            <a:xfrm>
              <a:off x="1680"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15" name="Oval 195"/>
            <p:cNvSpPr>
              <a:spLocks noChangeArrowheads="1"/>
            </p:cNvSpPr>
            <p:nvPr/>
          </p:nvSpPr>
          <p:spPr bwMode="auto">
            <a:xfrm>
              <a:off x="1536"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16" name="Oval 196"/>
            <p:cNvSpPr>
              <a:spLocks noChangeArrowheads="1"/>
            </p:cNvSpPr>
            <p:nvPr/>
          </p:nvSpPr>
          <p:spPr bwMode="auto">
            <a:xfrm>
              <a:off x="1584"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17" name="Oval 197"/>
            <p:cNvSpPr>
              <a:spLocks noChangeArrowheads="1"/>
            </p:cNvSpPr>
            <p:nvPr/>
          </p:nvSpPr>
          <p:spPr bwMode="auto">
            <a:xfrm>
              <a:off x="1632"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18" name="Oval 198"/>
            <p:cNvSpPr>
              <a:spLocks noChangeArrowheads="1"/>
            </p:cNvSpPr>
            <p:nvPr/>
          </p:nvSpPr>
          <p:spPr bwMode="auto">
            <a:xfrm>
              <a:off x="1680"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19" name="Oval 199"/>
            <p:cNvSpPr>
              <a:spLocks noChangeArrowheads="1"/>
            </p:cNvSpPr>
            <p:nvPr/>
          </p:nvSpPr>
          <p:spPr bwMode="auto">
            <a:xfrm>
              <a:off x="1536"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20" name="Oval 200"/>
            <p:cNvSpPr>
              <a:spLocks noChangeArrowheads="1"/>
            </p:cNvSpPr>
            <p:nvPr/>
          </p:nvSpPr>
          <p:spPr bwMode="auto">
            <a:xfrm>
              <a:off x="1584"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21" name="Oval 201"/>
            <p:cNvSpPr>
              <a:spLocks noChangeArrowheads="1"/>
            </p:cNvSpPr>
            <p:nvPr/>
          </p:nvSpPr>
          <p:spPr bwMode="auto">
            <a:xfrm>
              <a:off x="1632"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22" name="Oval 202"/>
            <p:cNvSpPr>
              <a:spLocks noChangeArrowheads="1"/>
            </p:cNvSpPr>
            <p:nvPr/>
          </p:nvSpPr>
          <p:spPr bwMode="auto">
            <a:xfrm>
              <a:off x="1680"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139" name="Group 203"/>
          <p:cNvGrpSpPr>
            <a:grpSpLocks/>
          </p:cNvGrpSpPr>
          <p:nvPr/>
        </p:nvGrpSpPr>
        <p:grpSpPr bwMode="auto">
          <a:xfrm>
            <a:off x="3901441" y="4657796"/>
            <a:ext cx="431236" cy="431235"/>
            <a:chOff x="1728" y="2160"/>
            <a:chExt cx="191" cy="191"/>
          </a:xfrm>
        </p:grpSpPr>
        <p:sp>
          <p:nvSpPr>
            <p:cNvPr id="86591" name="Oval 204"/>
            <p:cNvSpPr>
              <a:spLocks noChangeArrowheads="1"/>
            </p:cNvSpPr>
            <p:nvPr/>
          </p:nvSpPr>
          <p:spPr bwMode="auto">
            <a:xfrm>
              <a:off x="1728"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92" name="Oval 205"/>
            <p:cNvSpPr>
              <a:spLocks noChangeArrowheads="1"/>
            </p:cNvSpPr>
            <p:nvPr/>
          </p:nvSpPr>
          <p:spPr bwMode="auto">
            <a:xfrm>
              <a:off x="1776"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93" name="Oval 206"/>
            <p:cNvSpPr>
              <a:spLocks noChangeArrowheads="1"/>
            </p:cNvSpPr>
            <p:nvPr/>
          </p:nvSpPr>
          <p:spPr bwMode="auto">
            <a:xfrm>
              <a:off x="1824"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94" name="Oval 207"/>
            <p:cNvSpPr>
              <a:spLocks noChangeArrowheads="1"/>
            </p:cNvSpPr>
            <p:nvPr/>
          </p:nvSpPr>
          <p:spPr bwMode="auto">
            <a:xfrm>
              <a:off x="1872"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95" name="Oval 208"/>
            <p:cNvSpPr>
              <a:spLocks noChangeArrowheads="1"/>
            </p:cNvSpPr>
            <p:nvPr/>
          </p:nvSpPr>
          <p:spPr bwMode="auto">
            <a:xfrm>
              <a:off x="1728"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96" name="Oval 209"/>
            <p:cNvSpPr>
              <a:spLocks noChangeArrowheads="1"/>
            </p:cNvSpPr>
            <p:nvPr/>
          </p:nvSpPr>
          <p:spPr bwMode="auto">
            <a:xfrm>
              <a:off x="1776"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97" name="Oval 210"/>
            <p:cNvSpPr>
              <a:spLocks noChangeArrowheads="1"/>
            </p:cNvSpPr>
            <p:nvPr/>
          </p:nvSpPr>
          <p:spPr bwMode="auto">
            <a:xfrm>
              <a:off x="1824"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98" name="Oval 211"/>
            <p:cNvSpPr>
              <a:spLocks noChangeArrowheads="1"/>
            </p:cNvSpPr>
            <p:nvPr/>
          </p:nvSpPr>
          <p:spPr bwMode="auto">
            <a:xfrm>
              <a:off x="1872"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99" name="Oval 212"/>
            <p:cNvSpPr>
              <a:spLocks noChangeArrowheads="1"/>
            </p:cNvSpPr>
            <p:nvPr/>
          </p:nvSpPr>
          <p:spPr bwMode="auto">
            <a:xfrm>
              <a:off x="1728"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00" name="Oval 213"/>
            <p:cNvSpPr>
              <a:spLocks noChangeArrowheads="1"/>
            </p:cNvSpPr>
            <p:nvPr/>
          </p:nvSpPr>
          <p:spPr bwMode="auto">
            <a:xfrm>
              <a:off x="1776"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01" name="Oval 214"/>
            <p:cNvSpPr>
              <a:spLocks noChangeArrowheads="1"/>
            </p:cNvSpPr>
            <p:nvPr/>
          </p:nvSpPr>
          <p:spPr bwMode="auto">
            <a:xfrm>
              <a:off x="1824"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02" name="Oval 215"/>
            <p:cNvSpPr>
              <a:spLocks noChangeArrowheads="1"/>
            </p:cNvSpPr>
            <p:nvPr/>
          </p:nvSpPr>
          <p:spPr bwMode="auto">
            <a:xfrm>
              <a:off x="1872"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03" name="Oval 216"/>
            <p:cNvSpPr>
              <a:spLocks noChangeArrowheads="1"/>
            </p:cNvSpPr>
            <p:nvPr/>
          </p:nvSpPr>
          <p:spPr bwMode="auto">
            <a:xfrm>
              <a:off x="1728"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04" name="Oval 217"/>
            <p:cNvSpPr>
              <a:spLocks noChangeArrowheads="1"/>
            </p:cNvSpPr>
            <p:nvPr/>
          </p:nvSpPr>
          <p:spPr bwMode="auto">
            <a:xfrm>
              <a:off x="1776"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05" name="Oval 218"/>
            <p:cNvSpPr>
              <a:spLocks noChangeArrowheads="1"/>
            </p:cNvSpPr>
            <p:nvPr/>
          </p:nvSpPr>
          <p:spPr bwMode="auto">
            <a:xfrm>
              <a:off x="1824"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606" name="Oval 219"/>
            <p:cNvSpPr>
              <a:spLocks noChangeArrowheads="1"/>
            </p:cNvSpPr>
            <p:nvPr/>
          </p:nvSpPr>
          <p:spPr bwMode="auto">
            <a:xfrm>
              <a:off x="1872"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140" name="Group 220"/>
          <p:cNvGrpSpPr>
            <a:grpSpLocks/>
          </p:cNvGrpSpPr>
          <p:nvPr/>
        </p:nvGrpSpPr>
        <p:grpSpPr bwMode="auto">
          <a:xfrm>
            <a:off x="4334934" y="4657796"/>
            <a:ext cx="431236" cy="431235"/>
            <a:chOff x="1920" y="2160"/>
            <a:chExt cx="191" cy="191"/>
          </a:xfrm>
        </p:grpSpPr>
        <p:sp>
          <p:nvSpPr>
            <p:cNvPr id="86575" name="Oval 221"/>
            <p:cNvSpPr>
              <a:spLocks noChangeArrowheads="1"/>
            </p:cNvSpPr>
            <p:nvPr/>
          </p:nvSpPr>
          <p:spPr bwMode="auto">
            <a:xfrm>
              <a:off x="1920"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76" name="Oval 222"/>
            <p:cNvSpPr>
              <a:spLocks noChangeArrowheads="1"/>
            </p:cNvSpPr>
            <p:nvPr/>
          </p:nvSpPr>
          <p:spPr bwMode="auto">
            <a:xfrm>
              <a:off x="1968"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77" name="Oval 223"/>
            <p:cNvSpPr>
              <a:spLocks noChangeArrowheads="1"/>
            </p:cNvSpPr>
            <p:nvPr/>
          </p:nvSpPr>
          <p:spPr bwMode="auto">
            <a:xfrm>
              <a:off x="2016"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78" name="Oval 224"/>
            <p:cNvSpPr>
              <a:spLocks noChangeArrowheads="1"/>
            </p:cNvSpPr>
            <p:nvPr/>
          </p:nvSpPr>
          <p:spPr bwMode="auto">
            <a:xfrm>
              <a:off x="2064"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79" name="Oval 225"/>
            <p:cNvSpPr>
              <a:spLocks noChangeArrowheads="1"/>
            </p:cNvSpPr>
            <p:nvPr/>
          </p:nvSpPr>
          <p:spPr bwMode="auto">
            <a:xfrm>
              <a:off x="1920"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80" name="Oval 226"/>
            <p:cNvSpPr>
              <a:spLocks noChangeArrowheads="1"/>
            </p:cNvSpPr>
            <p:nvPr/>
          </p:nvSpPr>
          <p:spPr bwMode="auto">
            <a:xfrm>
              <a:off x="1968"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81" name="Oval 227"/>
            <p:cNvSpPr>
              <a:spLocks noChangeArrowheads="1"/>
            </p:cNvSpPr>
            <p:nvPr/>
          </p:nvSpPr>
          <p:spPr bwMode="auto">
            <a:xfrm>
              <a:off x="2016"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82" name="Oval 228"/>
            <p:cNvSpPr>
              <a:spLocks noChangeArrowheads="1"/>
            </p:cNvSpPr>
            <p:nvPr/>
          </p:nvSpPr>
          <p:spPr bwMode="auto">
            <a:xfrm>
              <a:off x="2064"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83" name="Oval 229"/>
            <p:cNvSpPr>
              <a:spLocks noChangeArrowheads="1"/>
            </p:cNvSpPr>
            <p:nvPr/>
          </p:nvSpPr>
          <p:spPr bwMode="auto">
            <a:xfrm>
              <a:off x="1920"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84" name="Oval 230"/>
            <p:cNvSpPr>
              <a:spLocks noChangeArrowheads="1"/>
            </p:cNvSpPr>
            <p:nvPr/>
          </p:nvSpPr>
          <p:spPr bwMode="auto">
            <a:xfrm>
              <a:off x="1968"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85" name="Oval 231"/>
            <p:cNvSpPr>
              <a:spLocks noChangeArrowheads="1"/>
            </p:cNvSpPr>
            <p:nvPr/>
          </p:nvSpPr>
          <p:spPr bwMode="auto">
            <a:xfrm>
              <a:off x="2016"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86" name="Oval 232"/>
            <p:cNvSpPr>
              <a:spLocks noChangeArrowheads="1"/>
            </p:cNvSpPr>
            <p:nvPr/>
          </p:nvSpPr>
          <p:spPr bwMode="auto">
            <a:xfrm>
              <a:off x="2064"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87" name="Oval 233"/>
            <p:cNvSpPr>
              <a:spLocks noChangeArrowheads="1"/>
            </p:cNvSpPr>
            <p:nvPr/>
          </p:nvSpPr>
          <p:spPr bwMode="auto">
            <a:xfrm>
              <a:off x="1920"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88" name="Oval 234"/>
            <p:cNvSpPr>
              <a:spLocks noChangeArrowheads="1"/>
            </p:cNvSpPr>
            <p:nvPr/>
          </p:nvSpPr>
          <p:spPr bwMode="auto">
            <a:xfrm>
              <a:off x="1968"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89" name="Oval 235"/>
            <p:cNvSpPr>
              <a:spLocks noChangeArrowheads="1"/>
            </p:cNvSpPr>
            <p:nvPr/>
          </p:nvSpPr>
          <p:spPr bwMode="auto">
            <a:xfrm>
              <a:off x="2016"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90" name="Oval 236"/>
            <p:cNvSpPr>
              <a:spLocks noChangeArrowheads="1"/>
            </p:cNvSpPr>
            <p:nvPr/>
          </p:nvSpPr>
          <p:spPr bwMode="auto">
            <a:xfrm>
              <a:off x="2064"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141" name="Group 237"/>
          <p:cNvGrpSpPr>
            <a:grpSpLocks/>
          </p:cNvGrpSpPr>
          <p:nvPr/>
        </p:nvGrpSpPr>
        <p:grpSpPr bwMode="auto">
          <a:xfrm>
            <a:off x="4768428" y="4657796"/>
            <a:ext cx="431236" cy="431235"/>
            <a:chOff x="2112" y="2160"/>
            <a:chExt cx="191" cy="191"/>
          </a:xfrm>
        </p:grpSpPr>
        <p:sp>
          <p:nvSpPr>
            <p:cNvPr id="86559" name="Oval 238"/>
            <p:cNvSpPr>
              <a:spLocks noChangeArrowheads="1"/>
            </p:cNvSpPr>
            <p:nvPr/>
          </p:nvSpPr>
          <p:spPr bwMode="auto">
            <a:xfrm>
              <a:off x="2112"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60" name="Oval 239"/>
            <p:cNvSpPr>
              <a:spLocks noChangeArrowheads="1"/>
            </p:cNvSpPr>
            <p:nvPr/>
          </p:nvSpPr>
          <p:spPr bwMode="auto">
            <a:xfrm>
              <a:off x="2160"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61" name="Oval 240"/>
            <p:cNvSpPr>
              <a:spLocks noChangeArrowheads="1"/>
            </p:cNvSpPr>
            <p:nvPr/>
          </p:nvSpPr>
          <p:spPr bwMode="auto">
            <a:xfrm>
              <a:off x="2208"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62" name="Oval 241"/>
            <p:cNvSpPr>
              <a:spLocks noChangeArrowheads="1"/>
            </p:cNvSpPr>
            <p:nvPr/>
          </p:nvSpPr>
          <p:spPr bwMode="auto">
            <a:xfrm>
              <a:off x="2256"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63" name="Oval 242"/>
            <p:cNvSpPr>
              <a:spLocks noChangeArrowheads="1"/>
            </p:cNvSpPr>
            <p:nvPr/>
          </p:nvSpPr>
          <p:spPr bwMode="auto">
            <a:xfrm>
              <a:off x="2112"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64" name="Oval 243"/>
            <p:cNvSpPr>
              <a:spLocks noChangeArrowheads="1"/>
            </p:cNvSpPr>
            <p:nvPr/>
          </p:nvSpPr>
          <p:spPr bwMode="auto">
            <a:xfrm>
              <a:off x="2160"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65" name="Oval 244"/>
            <p:cNvSpPr>
              <a:spLocks noChangeArrowheads="1"/>
            </p:cNvSpPr>
            <p:nvPr/>
          </p:nvSpPr>
          <p:spPr bwMode="auto">
            <a:xfrm>
              <a:off x="2208"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66" name="Oval 245"/>
            <p:cNvSpPr>
              <a:spLocks noChangeArrowheads="1"/>
            </p:cNvSpPr>
            <p:nvPr/>
          </p:nvSpPr>
          <p:spPr bwMode="auto">
            <a:xfrm>
              <a:off x="2256"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67" name="Oval 246"/>
            <p:cNvSpPr>
              <a:spLocks noChangeArrowheads="1"/>
            </p:cNvSpPr>
            <p:nvPr/>
          </p:nvSpPr>
          <p:spPr bwMode="auto">
            <a:xfrm>
              <a:off x="2112"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68" name="Oval 247"/>
            <p:cNvSpPr>
              <a:spLocks noChangeArrowheads="1"/>
            </p:cNvSpPr>
            <p:nvPr/>
          </p:nvSpPr>
          <p:spPr bwMode="auto">
            <a:xfrm>
              <a:off x="2160"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69" name="Oval 248"/>
            <p:cNvSpPr>
              <a:spLocks noChangeArrowheads="1"/>
            </p:cNvSpPr>
            <p:nvPr/>
          </p:nvSpPr>
          <p:spPr bwMode="auto">
            <a:xfrm>
              <a:off x="2208"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70" name="Oval 249"/>
            <p:cNvSpPr>
              <a:spLocks noChangeArrowheads="1"/>
            </p:cNvSpPr>
            <p:nvPr/>
          </p:nvSpPr>
          <p:spPr bwMode="auto">
            <a:xfrm>
              <a:off x="2256"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71" name="Oval 250"/>
            <p:cNvSpPr>
              <a:spLocks noChangeArrowheads="1"/>
            </p:cNvSpPr>
            <p:nvPr/>
          </p:nvSpPr>
          <p:spPr bwMode="auto">
            <a:xfrm>
              <a:off x="2112"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72" name="Oval 251"/>
            <p:cNvSpPr>
              <a:spLocks noChangeArrowheads="1"/>
            </p:cNvSpPr>
            <p:nvPr/>
          </p:nvSpPr>
          <p:spPr bwMode="auto">
            <a:xfrm>
              <a:off x="2160"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73" name="Oval 252"/>
            <p:cNvSpPr>
              <a:spLocks noChangeArrowheads="1"/>
            </p:cNvSpPr>
            <p:nvPr/>
          </p:nvSpPr>
          <p:spPr bwMode="auto">
            <a:xfrm>
              <a:off x="2208"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74" name="Oval 253"/>
            <p:cNvSpPr>
              <a:spLocks noChangeArrowheads="1"/>
            </p:cNvSpPr>
            <p:nvPr/>
          </p:nvSpPr>
          <p:spPr bwMode="auto">
            <a:xfrm>
              <a:off x="2256"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142" name="Group 254"/>
          <p:cNvGrpSpPr>
            <a:grpSpLocks/>
          </p:cNvGrpSpPr>
          <p:nvPr/>
        </p:nvGrpSpPr>
        <p:grpSpPr bwMode="auto">
          <a:xfrm>
            <a:off x="5201921" y="4657796"/>
            <a:ext cx="431236" cy="431235"/>
            <a:chOff x="2304" y="2160"/>
            <a:chExt cx="191" cy="191"/>
          </a:xfrm>
        </p:grpSpPr>
        <p:sp>
          <p:nvSpPr>
            <p:cNvPr id="86543" name="Oval 255"/>
            <p:cNvSpPr>
              <a:spLocks noChangeArrowheads="1"/>
            </p:cNvSpPr>
            <p:nvPr/>
          </p:nvSpPr>
          <p:spPr bwMode="auto">
            <a:xfrm>
              <a:off x="2304"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44" name="Oval 256"/>
            <p:cNvSpPr>
              <a:spLocks noChangeArrowheads="1"/>
            </p:cNvSpPr>
            <p:nvPr/>
          </p:nvSpPr>
          <p:spPr bwMode="auto">
            <a:xfrm>
              <a:off x="2352"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45" name="Oval 257"/>
            <p:cNvSpPr>
              <a:spLocks noChangeArrowheads="1"/>
            </p:cNvSpPr>
            <p:nvPr/>
          </p:nvSpPr>
          <p:spPr bwMode="auto">
            <a:xfrm>
              <a:off x="2400"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46" name="Oval 258"/>
            <p:cNvSpPr>
              <a:spLocks noChangeArrowheads="1"/>
            </p:cNvSpPr>
            <p:nvPr/>
          </p:nvSpPr>
          <p:spPr bwMode="auto">
            <a:xfrm>
              <a:off x="2448"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47" name="Oval 259"/>
            <p:cNvSpPr>
              <a:spLocks noChangeArrowheads="1"/>
            </p:cNvSpPr>
            <p:nvPr/>
          </p:nvSpPr>
          <p:spPr bwMode="auto">
            <a:xfrm>
              <a:off x="2304"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48" name="Oval 260"/>
            <p:cNvSpPr>
              <a:spLocks noChangeArrowheads="1"/>
            </p:cNvSpPr>
            <p:nvPr/>
          </p:nvSpPr>
          <p:spPr bwMode="auto">
            <a:xfrm>
              <a:off x="2352"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49" name="Oval 261"/>
            <p:cNvSpPr>
              <a:spLocks noChangeArrowheads="1"/>
            </p:cNvSpPr>
            <p:nvPr/>
          </p:nvSpPr>
          <p:spPr bwMode="auto">
            <a:xfrm>
              <a:off x="2400"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50" name="Oval 262"/>
            <p:cNvSpPr>
              <a:spLocks noChangeArrowheads="1"/>
            </p:cNvSpPr>
            <p:nvPr/>
          </p:nvSpPr>
          <p:spPr bwMode="auto">
            <a:xfrm>
              <a:off x="2448"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51" name="Oval 263"/>
            <p:cNvSpPr>
              <a:spLocks noChangeArrowheads="1"/>
            </p:cNvSpPr>
            <p:nvPr/>
          </p:nvSpPr>
          <p:spPr bwMode="auto">
            <a:xfrm>
              <a:off x="2304"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52" name="Oval 264"/>
            <p:cNvSpPr>
              <a:spLocks noChangeArrowheads="1"/>
            </p:cNvSpPr>
            <p:nvPr/>
          </p:nvSpPr>
          <p:spPr bwMode="auto">
            <a:xfrm>
              <a:off x="2352"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53" name="Oval 265"/>
            <p:cNvSpPr>
              <a:spLocks noChangeArrowheads="1"/>
            </p:cNvSpPr>
            <p:nvPr/>
          </p:nvSpPr>
          <p:spPr bwMode="auto">
            <a:xfrm>
              <a:off x="2400"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54" name="Oval 266"/>
            <p:cNvSpPr>
              <a:spLocks noChangeArrowheads="1"/>
            </p:cNvSpPr>
            <p:nvPr/>
          </p:nvSpPr>
          <p:spPr bwMode="auto">
            <a:xfrm>
              <a:off x="2448"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55" name="Oval 267"/>
            <p:cNvSpPr>
              <a:spLocks noChangeArrowheads="1"/>
            </p:cNvSpPr>
            <p:nvPr/>
          </p:nvSpPr>
          <p:spPr bwMode="auto">
            <a:xfrm>
              <a:off x="2304"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56" name="Oval 268"/>
            <p:cNvSpPr>
              <a:spLocks noChangeArrowheads="1"/>
            </p:cNvSpPr>
            <p:nvPr/>
          </p:nvSpPr>
          <p:spPr bwMode="auto">
            <a:xfrm>
              <a:off x="2352"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57" name="Oval 269"/>
            <p:cNvSpPr>
              <a:spLocks noChangeArrowheads="1"/>
            </p:cNvSpPr>
            <p:nvPr/>
          </p:nvSpPr>
          <p:spPr bwMode="auto">
            <a:xfrm>
              <a:off x="2400"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58" name="Oval 270"/>
            <p:cNvSpPr>
              <a:spLocks noChangeArrowheads="1"/>
            </p:cNvSpPr>
            <p:nvPr/>
          </p:nvSpPr>
          <p:spPr bwMode="auto">
            <a:xfrm>
              <a:off x="2448"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143" name="Group 271"/>
          <p:cNvGrpSpPr>
            <a:grpSpLocks/>
          </p:cNvGrpSpPr>
          <p:nvPr/>
        </p:nvGrpSpPr>
        <p:grpSpPr bwMode="auto">
          <a:xfrm>
            <a:off x="5635414" y="4657796"/>
            <a:ext cx="431236" cy="431235"/>
            <a:chOff x="2496" y="2160"/>
            <a:chExt cx="191" cy="191"/>
          </a:xfrm>
        </p:grpSpPr>
        <p:sp>
          <p:nvSpPr>
            <p:cNvPr id="86527" name="Oval 272"/>
            <p:cNvSpPr>
              <a:spLocks noChangeArrowheads="1"/>
            </p:cNvSpPr>
            <p:nvPr/>
          </p:nvSpPr>
          <p:spPr bwMode="auto">
            <a:xfrm>
              <a:off x="2496"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28" name="Oval 273"/>
            <p:cNvSpPr>
              <a:spLocks noChangeArrowheads="1"/>
            </p:cNvSpPr>
            <p:nvPr/>
          </p:nvSpPr>
          <p:spPr bwMode="auto">
            <a:xfrm>
              <a:off x="2544"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29" name="Oval 274"/>
            <p:cNvSpPr>
              <a:spLocks noChangeArrowheads="1"/>
            </p:cNvSpPr>
            <p:nvPr/>
          </p:nvSpPr>
          <p:spPr bwMode="auto">
            <a:xfrm>
              <a:off x="2592"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30" name="Oval 275"/>
            <p:cNvSpPr>
              <a:spLocks noChangeArrowheads="1"/>
            </p:cNvSpPr>
            <p:nvPr/>
          </p:nvSpPr>
          <p:spPr bwMode="auto">
            <a:xfrm>
              <a:off x="2640"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31" name="Oval 276"/>
            <p:cNvSpPr>
              <a:spLocks noChangeArrowheads="1"/>
            </p:cNvSpPr>
            <p:nvPr/>
          </p:nvSpPr>
          <p:spPr bwMode="auto">
            <a:xfrm>
              <a:off x="2496"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32" name="Oval 277"/>
            <p:cNvSpPr>
              <a:spLocks noChangeArrowheads="1"/>
            </p:cNvSpPr>
            <p:nvPr/>
          </p:nvSpPr>
          <p:spPr bwMode="auto">
            <a:xfrm>
              <a:off x="2544"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33" name="Oval 278"/>
            <p:cNvSpPr>
              <a:spLocks noChangeArrowheads="1"/>
            </p:cNvSpPr>
            <p:nvPr/>
          </p:nvSpPr>
          <p:spPr bwMode="auto">
            <a:xfrm>
              <a:off x="2592"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34" name="Oval 279"/>
            <p:cNvSpPr>
              <a:spLocks noChangeArrowheads="1"/>
            </p:cNvSpPr>
            <p:nvPr/>
          </p:nvSpPr>
          <p:spPr bwMode="auto">
            <a:xfrm>
              <a:off x="2640"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35" name="Oval 280"/>
            <p:cNvSpPr>
              <a:spLocks noChangeArrowheads="1"/>
            </p:cNvSpPr>
            <p:nvPr/>
          </p:nvSpPr>
          <p:spPr bwMode="auto">
            <a:xfrm>
              <a:off x="2496"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36" name="Oval 281"/>
            <p:cNvSpPr>
              <a:spLocks noChangeArrowheads="1"/>
            </p:cNvSpPr>
            <p:nvPr/>
          </p:nvSpPr>
          <p:spPr bwMode="auto">
            <a:xfrm>
              <a:off x="2544"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37" name="Oval 282"/>
            <p:cNvSpPr>
              <a:spLocks noChangeArrowheads="1"/>
            </p:cNvSpPr>
            <p:nvPr/>
          </p:nvSpPr>
          <p:spPr bwMode="auto">
            <a:xfrm>
              <a:off x="2592"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38" name="Oval 283"/>
            <p:cNvSpPr>
              <a:spLocks noChangeArrowheads="1"/>
            </p:cNvSpPr>
            <p:nvPr/>
          </p:nvSpPr>
          <p:spPr bwMode="auto">
            <a:xfrm>
              <a:off x="2640"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39" name="Oval 284"/>
            <p:cNvSpPr>
              <a:spLocks noChangeArrowheads="1"/>
            </p:cNvSpPr>
            <p:nvPr/>
          </p:nvSpPr>
          <p:spPr bwMode="auto">
            <a:xfrm>
              <a:off x="2496"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40" name="Oval 285"/>
            <p:cNvSpPr>
              <a:spLocks noChangeArrowheads="1"/>
            </p:cNvSpPr>
            <p:nvPr/>
          </p:nvSpPr>
          <p:spPr bwMode="auto">
            <a:xfrm>
              <a:off x="2544"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41" name="Oval 286"/>
            <p:cNvSpPr>
              <a:spLocks noChangeArrowheads="1"/>
            </p:cNvSpPr>
            <p:nvPr/>
          </p:nvSpPr>
          <p:spPr bwMode="auto">
            <a:xfrm>
              <a:off x="2592"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42" name="Oval 287"/>
            <p:cNvSpPr>
              <a:spLocks noChangeArrowheads="1"/>
            </p:cNvSpPr>
            <p:nvPr/>
          </p:nvSpPr>
          <p:spPr bwMode="auto">
            <a:xfrm>
              <a:off x="2640"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144" name="Group 288"/>
          <p:cNvGrpSpPr>
            <a:grpSpLocks/>
          </p:cNvGrpSpPr>
          <p:nvPr/>
        </p:nvGrpSpPr>
        <p:grpSpPr bwMode="auto">
          <a:xfrm>
            <a:off x="6068908" y="4657796"/>
            <a:ext cx="431236" cy="431235"/>
            <a:chOff x="2688" y="2160"/>
            <a:chExt cx="191" cy="191"/>
          </a:xfrm>
        </p:grpSpPr>
        <p:sp>
          <p:nvSpPr>
            <p:cNvPr id="86511" name="Oval 289"/>
            <p:cNvSpPr>
              <a:spLocks noChangeArrowheads="1"/>
            </p:cNvSpPr>
            <p:nvPr/>
          </p:nvSpPr>
          <p:spPr bwMode="auto">
            <a:xfrm>
              <a:off x="2688"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12" name="Oval 290"/>
            <p:cNvSpPr>
              <a:spLocks noChangeArrowheads="1"/>
            </p:cNvSpPr>
            <p:nvPr/>
          </p:nvSpPr>
          <p:spPr bwMode="auto">
            <a:xfrm>
              <a:off x="2736"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13" name="Oval 291"/>
            <p:cNvSpPr>
              <a:spLocks noChangeArrowheads="1"/>
            </p:cNvSpPr>
            <p:nvPr/>
          </p:nvSpPr>
          <p:spPr bwMode="auto">
            <a:xfrm>
              <a:off x="2784"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14" name="Oval 292"/>
            <p:cNvSpPr>
              <a:spLocks noChangeArrowheads="1"/>
            </p:cNvSpPr>
            <p:nvPr/>
          </p:nvSpPr>
          <p:spPr bwMode="auto">
            <a:xfrm>
              <a:off x="2832"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15" name="Oval 293"/>
            <p:cNvSpPr>
              <a:spLocks noChangeArrowheads="1"/>
            </p:cNvSpPr>
            <p:nvPr/>
          </p:nvSpPr>
          <p:spPr bwMode="auto">
            <a:xfrm>
              <a:off x="2688"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16" name="Oval 294"/>
            <p:cNvSpPr>
              <a:spLocks noChangeArrowheads="1"/>
            </p:cNvSpPr>
            <p:nvPr/>
          </p:nvSpPr>
          <p:spPr bwMode="auto">
            <a:xfrm>
              <a:off x="2736"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17" name="Oval 295"/>
            <p:cNvSpPr>
              <a:spLocks noChangeArrowheads="1"/>
            </p:cNvSpPr>
            <p:nvPr/>
          </p:nvSpPr>
          <p:spPr bwMode="auto">
            <a:xfrm>
              <a:off x="2784"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18" name="Oval 296"/>
            <p:cNvSpPr>
              <a:spLocks noChangeArrowheads="1"/>
            </p:cNvSpPr>
            <p:nvPr/>
          </p:nvSpPr>
          <p:spPr bwMode="auto">
            <a:xfrm>
              <a:off x="2832"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19" name="Oval 297"/>
            <p:cNvSpPr>
              <a:spLocks noChangeArrowheads="1"/>
            </p:cNvSpPr>
            <p:nvPr/>
          </p:nvSpPr>
          <p:spPr bwMode="auto">
            <a:xfrm>
              <a:off x="2688"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20" name="Oval 298"/>
            <p:cNvSpPr>
              <a:spLocks noChangeArrowheads="1"/>
            </p:cNvSpPr>
            <p:nvPr/>
          </p:nvSpPr>
          <p:spPr bwMode="auto">
            <a:xfrm>
              <a:off x="2736"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21" name="Oval 299"/>
            <p:cNvSpPr>
              <a:spLocks noChangeArrowheads="1"/>
            </p:cNvSpPr>
            <p:nvPr/>
          </p:nvSpPr>
          <p:spPr bwMode="auto">
            <a:xfrm>
              <a:off x="2784"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22" name="Oval 300"/>
            <p:cNvSpPr>
              <a:spLocks noChangeArrowheads="1"/>
            </p:cNvSpPr>
            <p:nvPr/>
          </p:nvSpPr>
          <p:spPr bwMode="auto">
            <a:xfrm>
              <a:off x="2832"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23" name="Oval 301"/>
            <p:cNvSpPr>
              <a:spLocks noChangeArrowheads="1"/>
            </p:cNvSpPr>
            <p:nvPr/>
          </p:nvSpPr>
          <p:spPr bwMode="auto">
            <a:xfrm>
              <a:off x="2688"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24" name="Oval 302"/>
            <p:cNvSpPr>
              <a:spLocks noChangeArrowheads="1"/>
            </p:cNvSpPr>
            <p:nvPr/>
          </p:nvSpPr>
          <p:spPr bwMode="auto">
            <a:xfrm>
              <a:off x="2736"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25" name="Oval 303"/>
            <p:cNvSpPr>
              <a:spLocks noChangeArrowheads="1"/>
            </p:cNvSpPr>
            <p:nvPr/>
          </p:nvSpPr>
          <p:spPr bwMode="auto">
            <a:xfrm>
              <a:off x="2784"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26" name="Oval 304"/>
            <p:cNvSpPr>
              <a:spLocks noChangeArrowheads="1"/>
            </p:cNvSpPr>
            <p:nvPr/>
          </p:nvSpPr>
          <p:spPr bwMode="auto">
            <a:xfrm>
              <a:off x="2832"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145" name="Group 305"/>
          <p:cNvGrpSpPr>
            <a:grpSpLocks/>
          </p:cNvGrpSpPr>
          <p:nvPr/>
        </p:nvGrpSpPr>
        <p:grpSpPr bwMode="auto">
          <a:xfrm>
            <a:off x="6502401" y="4657796"/>
            <a:ext cx="431236" cy="431235"/>
            <a:chOff x="2880" y="2160"/>
            <a:chExt cx="191" cy="191"/>
          </a:xfrm>
        </p:grpSpPr>
        <p:sp>
          <p:nvSpPr>
            <p:cNvPr id="86495" name="Oval 306"/>
            <p:cNvSpPr>
              <a:spLocks noChangeArrowheads="1"/>
            </p:cNvSpPr>
            <p:nvPr/>
          </p:nvSpPr>
          <p:spPr bwMode="auto">
            <a:xfrm>
              <a:off x="2880"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96" name="Oval 307"/>
            <p:cNvSpPr>
              <a:spLocks noChangeArrowheads="1"/>
            </p:cNvSpPr>
            <p:nvPr/>
          </p:nvSpPr>
          <p:spPr bwMode="auto">
            <a:xfrm>
              <a:off x="2928"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97" name="Oval 308"/>
            <p:cNvSpPr>
              <a:spLocks noChangeArrowheads="1"/>
            </p:cNvSpPr>
            <p:nvPr/>
          </p:nvSpPr>
          <p:spPr bwMode="auto">
            <a:xfrm>
              <a:off x="2976"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98" name="Oval 309"/>
            <p:cNvSpPr>
              <a:spLocks noChangeArrowheads="1"/>
            </p:cNvSpPr>
            <p:nvPr/>
          </p:nvSpPr>
          <p:spPr bwMode="auto">
            <a:xfrm>
              <a:off x="3024"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99" name="Oval 310"/>
            <p:cNvSpPr>
              <a:spLocks noChangeArrowheads="1"/>
            </p:cNvSpPr>
            <p:nvPr/>
          </p:nvSpPr>
          <p:spPr bwMode="auto">
            <a:xfrm>
              <a:off x="2880"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00" name="Oval 311"/>
            <p:cNvSpPr>
              <a:spLocks noChangeArrowheads="1"/>
            </p:cNvSpPr>
            <p:nvPr/>
          </p:nvSpPr>
          <p:spPr bwMode="auto">
            <a:xfrm>
              <a:off x="2928"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01" name="Oval 312"/>
            <p:cNvSpPr>
              <a:spLocks noChangeArrowheads="1"/>
            </p:cNvSpPr>
            <p:nvPr/>
          </p:nvSpPr>
          <p:spPr bwMode="auto">
            <a:xfrm>
              <a:off x="2976"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02" name="Oval 313"/>
            <p:cNvSpPr>
              <a:spLocks noChangeArrowheads="1"/>
            </p:cNvSpPr>
            <p:nvPr/>
          </p:nvSpPr>
          <p:spPr bwMode="auto">
            <a:xfrm>
              <a:off x="3024"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03" name="Oval 314"/>
            <p:cNvSpPr>
              <a:spLocks noChangeArrowheads="1"/>
            </p:cNvSpPr>
            <p:nvPr/>
          </p:nvSpPr>
          <p:spPr bwMode="auto">
            <a:xfrm>
              <a:off x="2880"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04" name="Oval 315"/>
            <p:cNvSpPr>
              <a:spLocks noChangeArrowheads="1"/>
            </p:cNvSpPr>
            <p:nvPr/>
          </p:nvSpPr>
          <p:spPr bwMode="auto">
            <a:xfrm>
              <a:off x="2928"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05" name="Oval 316"/>
            <p:cNvSpPr>
              <a:spLocks noChangeArrowheads="1"/>
            </p:cNvSpPr>
            <p:nvPr/>
          </p:nvSpPr>
          <p:spPr bwMode="auto">
            <a:xfrm>
              <a:off x="2976"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06" name="Oval 317"/>
            <p:cNvSpPr>
              <a:spLocks noChangeArrowheads="1"/>
            </p:cNvSpPr>
            <p:nvPr/>
          </p:nvSpPr>
          <p:spPr bwMode="auto">
            <a:xfrm>
              <a:off x="3024"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07" name="Oval 318"/>
            <p:cNvSpPr>
              <a:spLocks noChangeArrowheads="1"/>
            </p:cNvSpPr>
            <p:nvPr/>
          </p:nvSpPr>
          <p:spPr bwMode="auto">
            <a:xfrm>
              <a:off x="2880"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08" name="Oval 319"/>
            <p:cNvSpPr>
              <a:spLocks noChangeArrowheads="1"/>
            </p:cNvSpPr>
            <p:nvPr/>
          </p:nvSpPr>
          <p:spPr bwMode="auto">
            <a:xfrm>
              <a:off x="2928"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09" name="Oval 320"/>
            <p:cNvSpPr>
              <a:spLocks noChangeArrowheads="1"/>
            </p:cNvSpPr>
            <p:nvPr/>
          </p:nvSpPr>
          <p:spPr bwMode="auto">
            <a:xfrm>
              <a:off x="2976"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510" name="Oval 321"/>
            <p:cNvSpPr>
              <a:spLocks noChangeArrowheads="1"/>
            </p:cNvSpPr>
            <p:nvPr/>
          </p:nvSpPr>
          <p:spPr bwMode="auto">
            <a:xfrm>
              <a:off x="3024"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146" name="Group 322"/>
          <p:cNvGrpSpPr>
            <a:grpSpLocks/>
          </p:cNvGrpSpPr>
          <p:nvPr/>
        </p:nvGrpSpPr>
        <p:grpSpPr bwMode="auto">
          <a:xfrm>
            <a:off x="6935894" y="4657796"/>
            <a:ext cx="431236" cy="431235"/>
            <a:chOff x="3072" y="2160"/>
            <a:chExt cx="191" cy="191"/>
          </a:xfrm>
        </p:grpSpPr>
        <p:sp>
          <p:nvSpPr>
            <p:cNvPr id="86479" name="Oval 323"/>
            <p:cNvSpPr>
              <a:spLocks noChangeArrowheads="1"/>
            </p:cNvSpPr>
            <p:nvPr/>
          </p:nvSpPr>
          <p:spPr bwMode="auto">
            <a:xfrm>
              <a:off x="3072"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80" name="Oval 324"/>
            <p:cNvSpPr>
              <a:spLocks noChangeArrowheads="1"/>
            </p:cNvSpPr>
            <p:nvPr/>
          </p:nvSpPr>
          <p:spPr bwMode="auto">
            <a:xfrm>
              <a:off x="3120"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81" name="Oval 325"/>
            <p:cNvSpPr>
              <a:spLocks noChangeArrowheads="1"/>
            </p:cNvSpPr>
            <p:nvPr/>
          </p:nvSpPr>
          <p:spPr bwMode="auto">
            <a:xfrm>
              <a:off x="3168"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82" name="Oval 326"/>
            <p:cNvSpPr>
              <a:spLocks noChangeArrowheads="1"/>
            </p:cNvSpPr>
            <p:nvPr/>
          </p:nvSpPr>
          <p:spPr bwMode="auto">
            <a:xfrm>
              <a:off x="3216"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83" name="Oval 327"/>
            <p:cNvSpPr>
              <a:spLocks noChangeArrowheads="1"/>
            </p:cNvSpPr>
            <p:nvPr/>
          </p:nvSpPr>
          <p:spPr bwMode="auto">
            <a:xfrm>
              <a:off x="3072"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84" name="Oval 328"/>
            <p:cNvSpPr>
              <a:spLocks noChangeArrowheads="1"/>
            </p:cNvSpPr>
            <p:nvPr/>
          </p:nvSpPr>
          <p:spPr bwMode="auto">
            <a:xfrm>
              <a:off x="3120"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85" name="Oval 329"/>
            <p:cNvSpPr>
              <a:spLocks noChangeArrowheads="1"/>
            </p:cNvSpPr>
            <p:nvPr/>
          </p:nvSpPr>
          <p:spPr bwMode="auto">
            <a:xfrm>
              <a:off x="3168"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86" name="Oval 330"/>
            <p:cNvSpPr>
              <a:spLocks noChangeArrowheads="1"/>
            </p:cNvSpPr>
            <p:nvPr/>
          </p:nvSpPr>
          <p:spPr bwMode="auto">
            <a:xfrm>
              <a:off x="3216"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87" name="Oval 331"/>
            <p:cNvSpPr>
              <a:spLocks noChangeArrowheads="1"/>
            </p:cNvSpPr>
            <p:nvPr/>
          </p:nvSpPr>
          <p:spPr bwMode="auto">
            <a:xfrm>
              <a:off x="3072"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88" name="Oval 332"/>
            <p:cNvSpPr>
              <a:spLocks noChangeArrowheads="1"/>
            </p:cNvSpPr>
            <p:nvPr/>
          </p:nvSpPr>
          <p:spPr bwMode="auto">
            <a:xfrm>
              <a:off x="3120"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89" name="Oval 333"/>
            <p:cNvSpPr>
              <a:spLocks noChangeArrowheads="1"/>
            </p:cNvSpPr>
            <p:nvPr/>
          </p:nvSpPr>
          <p:spPr bwMode="auto">
            <a:xfrm>
              <a:off x="3168"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90" name="Oval 334"/>
            <p:cNvSpPr>
              <a:spLocks noChangeArrowheads="1"/>
            </p:cNvSpPr>
            <p:nvPr/>
          </p:nvSpPr>
          <p:spPr bwMode="auto">
            <a:xfrm>
              <a:off x="3216"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91" name="Oval 335"/>
            <p:cNvSpPr>
              <a:spLocks noChangeArrowheads="1"/>
            </p:cNvSpPr>
            <p:nvPr/>
          </p:nvSpPr>
          <p:spPr bwMode="auto">
            <a:xfrm>
              <a:off x="3072"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92" name="Oval 336"/>
            <p:cNvSpPr>
              <a:spLocks noChangeArrowheads="1"/>
            </p:cNvSpPr>
            <p:nvPr/>
          </p:nvSpPr>
          <p:spPr bwMode="auto">
            <a:xfrm>
              <a:off x="3120"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93" name="Oval 337"/>
            <p:cNvSpPr>
              <a:spLocks noChangeArrowheads="1"/>
            </p:cNvSpPr>
            <p:nvPr/>
          </p:nvSpPr>
          <p:spPr bwMode="auto">
            <a:xfrm>
              <a:off x="3168"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94" name="Oval 338"/>
            <p:cNvSpPr>
              <a:spLocks noChangeArrowheads="1"/>
            </p:cNvSpPr>
            <p:nvPr/>
          </p:nvSpPr>
          <p:spPr bwMode="auto">
            <a:xfrm>
              <a:off x="3216"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147" name="Group 339"/>
          <p:cNvGrpSpPr>
            <a:grpSpLocks/>
          </p:cNvGrpSpPr>
          <p:nvPr/>
        </p:nvGrpSpPr>
        <p:grpSpPr bwMode="auto">
          <a:xfrm>
            <a:off x="7369388" y="4657796"/>
            <a:ext cx="431236" cy="431235"/>
            <a:chOff x="3264" y="2160"/>
            <a:chExt cx="191" cy="191"/>
          </a:xfrm>
        </p:grpSpPr>
        <p:sp>
          <p:nvSpPr>
            <p:cNvPr id="86463" name="Oval 340"/>
            <p:cNvSpPr>
              <a:spLocks noChangeArrowheads="1"/>
            </p:cNvSpPr>
            <p:nvPr/>
          </p:nvSpPr>
          <p:spPr bwMode="auto">
            <a:xfrm>
              <a:off x="3264"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64" name="Oval 341"/>
            <p:cNvSpPr>
              <a:spLocks noChangeArrowheads="1"/>
            </p:cNvSpPr>
            <p:nvPr/>
          </p:nvSpPr>
          <p:spPr bwMode="auto">
            <a:xfrm>
              <a:off x="3312"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65" name="Oval 342"/>
            <p:cNvSpPr>
              <a:spLocks noChangeArrowheads="1"/>
            </p:cNvSpPr>
            <p:nvPr/>
          </p:nvSpPr>
          <p:spPr bwMode="auto">
            <a:xfrm>
              <a:off x="3360"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66" name="Oval 343"/>
            <p:cNvSpPr>
              <a:spLocks noChangeArrowheads="1"/>
            </p:cNvSpPr>
            <p:nvPr/>
          </p:nvSpPr>
          <p:spPr bwMode="auto">
            <a:xfrm>
              <a:off x="3408"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67" name="Oval 344"/>
            <p:cNvSpPr>
              <a:spLocks noChangeArrowheads="1"/>
            </p:cNvSpPr>
            <p:nvPr/>
          </p:nvSpPr>
          <p:spPr bwMode="auto">
            <a:xfrm>
              <a:off x="3264"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68" name="Oval 345"/>
            <p:cNvSpPr>
              <a:spLocks noChangeArrowheads="1"/>
            </p:cNvSpPr>
            <p:nvPr/>
          </p:nvSpPr>
          <p:spPr bwMode="auto">
            <a:xfrm>
              <a:off x="3312"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69" name="Oval 346"/>
            <p:cNvSpPr>
              <a:spLocks noChangeArrowheads="1"/>
            </p:cNvSpPr>
            <p:nvPr/>
          </p:nvSpPr>
          <p:spPr bwMode="auto">
            <a:xfrm>
              <a:off x="3360"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70" name="Oval 347"/>
            <p:cNvSpPr>
              <a:spLocks noChangeArrowheads="1"/>
            </p:cNvSpPr>
            <p:nvPr/>
          </p:nvSpPr>
          <p:spPr bwMode="auto">
            <a:xfrm>
              <a:off x="3408"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71" name="Oval 348"/>
            <p:cNvSpPr>
              <a:spLocks noChangeArrowheads="1"/>
            </p:cNvSpPr>
            <p:nvPr/>
          </p:nvSpPr>
          <p:spPr bwMode="auto">
            <a:xfrm>
              <a:off x="3264"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72" name="Oval 349"/>
            <p:cNvSpPr>
              <a:spLocks noChangeArrowheads="1"/>
            </p:cNvSpPr>
            <p:nvPr/>
          </p:nvSpPr>
          <p:spPr bwMode="auto">
            <a:xfrm>
              <a:off x="3312"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73" name="Oval 350"/>
            <p:cNvSpPr>
              <a:spLocks noChangeArrowheads="1"/>
            </p:cNvSpPr>
            <p:nvPr/>
          </p:nvSpPr>
          <p:spPr bwMode="auto">
            <a:xfrm>
              <a:off x="3360"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74" name="Oval 351"/>
            <p:cNvSpPr>
              <a:spLocks noChangeArrowheads="1"/>
            </p:cNvSpPr>
            <p:nvPr/>
          </p:nvSpPr>
          <p:spPr bwMode="auto">
            <a:xfrm>
              <a:off x="3408"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75" name="Oval 352"/>
            <p:cNvSpPr>
              <a:spLocks noChangeArrowheads="1"/>
            </p:cNvSpPr>
            <p:nvPr/>
          </p:nvSpPr>
          <p:spPr bwMode="auto">
            <a:xfrm>
              <a:off x="3264"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76" name="Oval 353"/>
            <p:cNvSpPr>
              <a:spLocks noChangeArrowheads="1"/>
            </p:cNvSpPr>
            <p:nvPr/>
          </p:nvSpPr>
          <p:spPr bwMode="auto">
            <a:xfrm>
              <a:off x="3312"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77" name="Oval 354"/>
            <p:cNvSpPr>
              <a:spLocks noChangeArrowheads="1"/>
            </p:cNvSpPr>
            <p:nvPr/>
          </p:nvSpPr>
          <p:spPr bwMode="auto">
            <a:xfrm>
              <a:off x="3360"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78" name="Oval 355"/>
            <p:cNvSpPr>
              <a:spLocks noChangeArrowheads="1"/>
            </p:cNvSpPr>
            <p:nvPr/>
          </p:nvSpPr>
          <p:spPr bwMode="auto">
            <a:xfrm>
              <a:off x="3408"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148" name="Group 356"/>
          <p:cNvGrpSpPr>
            <a:grpSpLocks/>
          </p:cNvGrpSpPr>
          <p:nvPr/>
        </p:nvGrpSpPr>
        <p:grpSpPr bwMode="auto">
          <a:xfrm>
            <a:off x="7802881" y="4657796"/>
            <a:ext cx="431236" cy="431235"/>
            <a:chOff x="3456" y="2160"/>
            <a:chExt cx="191" cy="191"/>
          </a:xfrm>
        </p:grpSpPr>
        <p:sp>
          <p:nvSpPr>
            <p:cNvPr id="86447" name="Oval 357"/>
            <p:cNvSpPr>
              <a:spLocks noChangeArrowheads="1"/>
            </p:cNvSpPr>
            <p:nvPr/>
          </p:nvSpPr>
          <p:spPr bwMode="auto">
            <a:xfrm>
              <a:off x="3456"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48" name="Oval 358"/>
            <p:cNvSpPr>
              <a:spLocks noChangeArrowheads="1"/>
            </p:cNvSpPr>
            <p:nvPr/>
          </p:nvSpPr>
          <p:spPr bwMode="auto">
            <a:xfrm>
              <a:off x="3504"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49" name="Oval 359"/>
            <p:cNvSpPr>
              <a:spLocks noChangeArrowheads="1"/>
            </p:cNvSpPr>
            <p:nvPr/>
          </p:nvSpPr>
          <p:spPr bwMode="auto">
            <a:xfrm>
              <a:off x="3552"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50" name="Oval 360"/>
            <p:cNvSpPr>
              <a:spLocks noChangeArrowheads="1"/>
            </p:cNvSpPr>
            <p:nvPr/>
          </p:nvSpPr>
          <p:spPr bwMode="auto">
            <a:xfrm>
              <a:off x="3600"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51" name="Oval 361"/>
            <p:cNvSpPr>
              <a:spLocks noChangeArrowheads="1"/>
            </p:cNvSpPr>
            <p:nvPr/>
          </p:nvSpPr>
          <p:spPr bwMode="auto">
            <a:xfrm>
              <a:off x="3456"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52" name="Oval 362"/>
            <p:cNvSpPr>
              <a:spLocks noChangeArrowheads="1"/>
            </p:cNvSpPr>
            <p:nvPr/>
          </p:nvSpPr>
          <p:spPr bwMode="auto">
            <a:xfrm>
              <a:off x="3504"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53" name="Oval 363"/>
            <p:cNvSpPr>
              <a:spLocks noChangeArrowheads="1"/>
            </p:cNvSpPr>
            <p:nvPr/>
          </p:nvSpPr>
          <p:spPr bwMode="auto">
            <a:xfrm>
              <a:off x="3552"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54" name="Oval 364"/>
            <p:cNvSpPr>
              <a:spLocks noChangeArrowheads="1"/>
            </p:cNvSpPr>
            <p:nvPr/>
          </p:nvSpPr>
          <p:spPr bwMode="auto">
            <a:xfrm>
              <a:off x="3600"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55" name="Oval 365"/>
            <p:cNvSpPr>
              <a:spLocks noChangeArrowheads="1"/>
            </p:cNvSpPr>
            <p:nvPr/>
          </p:nvSpPr>
          <p:spPr bwMode="auto">
            <a:xfrm>
              <a:off x="3456"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56" name="Oval 366"/>
            <p:cNvSpPr>
              <a:spLocks noChangeArrowheads="1"/>
            </p:cNvSpPr>
            <p:nvPr/>
          </p:nvSpPr>
          <p:spPr bwMode="auto">
            <a:xfrm>
              <a:off x="3504"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57" name="Oval 367"/>
            <p:cNvSpPr>
              <a:spLocks noChangeArrowheads="1"/>
            </p:cNvSpPr>
            <p:nvPr/>
          </p:nvSpPr>
          <p:spPr bwMode="auto">
            <a:xfrm>
              <a:off x="3552"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58" name="Oval 368"/>
            <p:cNvSpPr>
              <a:spLocks noChangeArrowheads="1"/>
            </p:cNvSpPr>
            <p:nvPr/>
          </p:nvSpPr>
          <p:spPr bwMode="auto">
            <a:xfrm>
              <a:off x="3600"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59" name="Oval 369"/>
            <p:cNvSpPr>
              <a:spLocks noChangeArrowheads="1"/>
            </p:cNvSpPr>
            <p:nvPr/>
          </p:nvSpPr>
          <p:spPr bwMode="auto">
            <a:xfrm>
              <a:off x="3456"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60" name="Oval 370"/>
            <p:cNvSpPr>
              <a:spLocks noChangeArrowheads="1"/>
            </p:cNvSpPr>
            <p:nvPr/>
          </p:nvSpPr>
          <p:spPr bwMode="auto">
            <a:xfrm>
              <a:off x="3504"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61" name="Oval 371"/>
            <p:cNvSpPr>
              <a:spLocks noChangeArrowheads="1"/>
            </p:cNvSpPr>
            <p:nvPr/>
          </p:nvSpPr>
          <p:spPr bwMode="auto">
            <a:xfrm>
              <a:off x="3552"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62" name="Oval 372"/>
            <p:cNvSpPr>
              <a:spLocks noChangeArrowheads="1"/>
            </p:cNvSpPr>
            <p:nvPr/>
          </p:nvSpPr>
          <p:spPr bwMode="auto">
            <a:xfrm>
              <a:off x="3600"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149" name="Group 373"/>
          <p:cNvGrpSpPr>
            <a:grpSpLocks/>
          </p:cNvGrpSpPr>
          <p:nvPr/>
        </p:nvGrpSpPr>
        <p:grpSpPr bwMode="auto">
          <a:xfrm>
            <a:off x="8236374" y="4657796"/>
            <a:ext cx="431236" cy="431235"/>
            <a:chOff x="3648" y="2160"/>
            <a:chExt cx="191" cy="191"/>
          </a:xfrm>
        </p:grpSpPr>
        <p:sp>
          <p:nvSpPr>
            <p:cNvPr id="86431" name="Oval 374"/>
            <p:cNvSpPr>
              <a:spLocks noChangeArrowheads="1"/>
            </p:cNvSpPr>
            <p:nvPr/>
          </p:nvSpPr>
          <p:spPr bwMode="auto">
            <a:xfrm>
              <a:off x="3648"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32" name="Oval 375"/>
            <p:cNvSpPr>
              <a:spLocks noChangeArrowheads="1"/>
            </p:cNvSpPr>
            <p:nvPr/>
          </p:nvSpPr>
          <p:spPr bwMode="auto">
            <a:xfrm>
              <a:off x="3696"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33" name="Oval 376"/>
            <p:cNvSpPr>
              <a:spLocks noChangeArrowheads="1"/>
            </p:cNvSpPr>
            <p:nvPr/>
          </p:nvSpPr>
          <p:spPr bwMode="auto">
            <a:xfrm>
              <a:off x="3744"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34" name="Oval 377"/>
            <p:cNvSpPr>
              <a:spLocks noChangeArrowheads="1"/>
            </p:cNvSpPr>
            <p:nvPr/>
          </p:nvSpPr>
          <p:spPr bwMode="auto">
            <a:xfrm>
              <a:off x="3792" y="216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35" name="Oval 378"/>
            <p:cNvSpPr>
              <a:spLocks noChangeArrowheads="1"/>
            </p:cNvSpPr>
            <p:nvPr/>
          </p:nvSpPr>
          <p:spPr bwMode="auto">
            <a:xfrm>
              <a:off x="3648"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36" name="Oval 379"/>
            <p:cNvSpPr>
              <a:spLocks noChangeArrowheads="1"/>
            </p:cNvSpPr>
            <p:nvPr/>
          </p:nvSpPr>
          <p:spPr bwMode="auto">
            <a:xfrm>
              <a:off x="3696"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37" name="Oval 380"/>
            <p:cNvSpPr>
              <a:spLocks noChangeArrowheads="1"/>
            </p:cNvSpPr>
            <p:nvPr/>
          </p:nvSpPr>
          <p:spPr bwMode="auto">
            <a:xfrm>
              <a:off x="3744"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38" name="Oval 381"/>
            <p:cNvSpPr>
              <a:spLocks noChangeArrowheads="1"/>
            </p:cNvSpPr>
            <p:nvPr/>
          </p:nvSpPr>
          <p:spPr bwMode="auto">
            <a:xfrm>
              <a:off x="3792" y="22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39" name="Oval 382"/>
            <p:cNvSpPr>
              <a:spLocks noChangeArrowheads="1"/>
            </p:cNvSpPr>
            <p:nvPr/>
          </p:nvSpPr>
          <p:spPr bwMode="auto">
            <a:xfrm>
              <a:off x="3648"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40" name="Oval 383"/>
            <p:cNvSpPr>
              <a:spLocks noChangeArrowheads="1"/>
            </p:cNvSpPr>
            <p:nvPr/>
          </p:nvSpPr>
          <p:spPr bwMode="auto">
            <a:xfrm>
              <a:off x="3696"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41" name="Oval 384"/>
            <p:cNvSpPr>
              <a:spLocks noChangeArrowheads="1"/>
            </p:cNvSpPr>
            <p:nvPr/>
          </p:nvSpPr>
          <p:spPr bwMode="auto">
            <a:xfrm>
              <a:off x="3744"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42" name="Oval 385"/>
            <p:cNvSpPr>
              <a:spLocks noChangeArrowheads="1"/>
            </p:cNvSpPr>
            <p:nvPr/>
          </p:nvSpPr>
          <p:spPr bwMode="auto">
            <a:xfrm>
              <a:off x="3792" y="22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43" name="Oval 386"/>
            <p:cNvSpPr>
              <a:spLocks noChangeArrowheads="1"/>
            </p:cNvSpPr>
            <p:nvPr/>
          </p:nvSpPr>
          <p:spPr bwMode="auto">
            <a:xfrm>
              <a:off x="3648"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44" name="Oval 387"/>
            <p:cNvSpPr>
              <a:spLocks noChangeArrowheads="1"/>
            </p:cNvSpPr>
            <p:nvPr/>
          </p:nvSpPr>
          <p:spPr bwMode="auto">
            <a:xfrm>
              <a:off x="3696"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45" name="Oval 388"/>
            <p:cNvSpPr>
              <a:spLocks noChangeArrowheads="1"/>
            </p:cNvSpPr>
            <p:nvPr/>
          </p:nvSpPr>
          <p:spPr bwMode="auto">
            <a:xfrm>
              <a:off x="3744"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46" name="Oval 389"/>
            <p:cNvSpPr>
              <a:spLocks noChangeArrowheads="1"/>
            </p:cNvSpPr>
            <p:nvPr/>
          </p:nvSpPr>
          <p:spPr bwMode="auto">
            <a:xfrm>
              <a:off x="3792" y="23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sp>
        <p:nvSpPr>
          <p:cNvPr id="86150" name="Line 390"/>
          <p:cNvSpPr>
            <a:spLocks noChangeShapeType="1"/>
          </p:cNvSpPr>
          <p:nvPr/>
        </p:nvSpPr>
        <p:spPr bwMode="auto">
          <a:xfrm>
            <a:off x="1733974" y="4224304"/>
            <a:ext cx="7911253" cy="2257"/>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51" name="Line 391"/>
          <p:cNvSpPr>
            <a:spLocks noChangeShapeType="1"/>
          </p:cNvSpPr>
          <p:nvPr/>
        </p:nvSpPr>
        <p:spPr bwMode="auto">
          <a:xfrm>
            <a:off x="9645227" y="4224304"/>
            <a:ext cx="541867" cy="2257"/>
          </a:xfrm>
          <a:prstGeom prst="line">
            <a:avLst/>
          </a:prstGeom>
          <a:noFill/>
          <a:ln w="9360">
            <a:solidFill>
              <a:srgbClr val="000066"/>
            </a:solidFill>
            <a:prstDash val="dash"/>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52" name="AutoShape 392"/>
          <p:cNvSpPr>
            <a:spLocks/>
          </p:cNvSpPr>
          <p:nvPr/>
        </p:nvSpPr>
        <p:spPr bwMode="auto">
          <a:xfrm>
            <a:off x="1192107" y="2056836"/>
            <a:ext cx="325120" cy="1733973"/>
          </a:xfrm>
          <a:prstGeom prst="leftBrace">
            <a:avLst>
              <a:gd name="adj1" fmla="val 44444"/>
              <a:gd name="adj2" fmla="val 50000"/>
            </a:avLst>
          </a:prstGeom>
          <a:noFill/>
          <a:ln w="9360">
            <a:solidFill>
              <a:srgbClr val="663300"/>
            </a:solidFill>
            <a:miter lim="800000"/>
            <a:headEnd/>
            <a:tailEnd/>
          </a:ln>
          <a:extLst>
            <a:ext uri="{909E8E84-426E-40DD-AFC4-6F175D3DCCD1}">
              <a14:hiddenFill xmlns:a14="http://schemas.microsoft.com/office/drawing/2010/main">
                <a:solidFill>
                  <a:srgbClr val="FFFFFF"/>
                </a:solidFill>
              </a14:hiddenFill>
            </a:ext>
          </a:extLst>
        </p:spPr>
        <p:txBody>
          <a:bodyPr wrap="none" lIns="130046" tIns="65023" rIns="130046" bIns="65023" anchor="ctr"/>
          <a:lstStyle/>
          <a:p>
            <a:pPr algn="ctr"/>
            <a:endParaRPr lang="zh-CN" altLang="en-US"/>
          </a:p>
        </p:txBody>
      </p:sp>
      <p:sp>
        <p:nvSpPr>
          <p:cNvPr id="86153" name="Line 393"/>
          <p:cNvSpPr>
            <a:spLocks noChangeShapeType="1"/>
          </p:cNvSpPr>
          <p:nvPr/>
        </p:nvSpPr>
        <p:spPr bwMode="auto">
          <a:xfrm>
            <a:off x="1733974"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54" name="Line 394"/>
          <p:cNvSpPr>
            <a:spLocks noChangeShapeType="1"/>
          </p:cNvSpPr>
          <p:nvPr/>
        </p:nvSpPr>
        <p:spPr bwMode="auto">
          <a:xfrm>
            <a:off x="2167467"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55" name="Line 395"/>
          <p:cNvSpPr>
            <a:spLocks noChangeShapeType="1"/>
          </p:cNvSpPr>
          <p:nvPr/>
        </p:nvSpPr>
        <p:spPr bwMode="auto">
          <a:xfrm>
            <a:off x="2600960"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56" name="Line 396"/>
          <p:cNvSpPr>
            <a:spLocks noChangeShapeType="1"/>
          </p:cNvSpPr>
          <p:nvPr/>
        </p:nvSpPr>
        <p:spPr bwMode="auto">
          <a:xfrm>
            <a:off x="3034454"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57" name="Line 397"/>
          <p:cNvSpPr>
            <a:spLocks noChangeShapeType="1"/>
          </p:cNvSpPr>
          <p:nvPr/>
        </p:nvSpPr>
        <p:spPr bwMode="auto">
          <a:xfrm>
            <a:off x="3467947"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58" name="Line 398"/>
          <p:cNvSpPr>
            <a:spLocks noChangeShapeType="1"/>
          </p:cNvSpPr>
          <p:nvPr/>
        </p:nvSpPr>
        <p:spPr bwMode="auto">
          <a:xfrm>
            <a:off x="3901440"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59" name="Line 399"/>
          <p:cNvSpPr>
            <a:spLocks noChangeShapeType="1"/>
          </p:cNvSpPr>
          <p:nvPr/>
        </p:nvSpPr>
        <p:spPr bwMode="auto">
          <a:xfrm>
            <a:off x="4334934"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60" name="Line 400"/>
          <p:cNvSpPr>
            <a:spLocks noChangeShapeType="1"/>
          </p:cNvSpPr>
          <p:nvPr/>
        </p:nvSpPr>
        <p:spPr bwMode="auto">
          <a:xfrm>
            <a:off x="4768427"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61" name="Line 401"/>
          <p:cNvSpPr>
            <a:spLocks noChangeShapeType="1"/>
          </p:cNvSpPr>
          <p:nvPr/>
        </p:nvSpPr>
        <p:spPr bwMode="auto">
          <a:xfrm>
            <a:off x="5201920"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62" name="Line 402"/>
          <p:cNvSpPr>
            <a:spLocks noChangeShapeType="1"/>
          </p:cNvSpPr>
          <p:nvPr/>
        </p:nvSpPr>
        <p:spPr bwMode="auto">
          <a:xfrm>
            <a:off x="5635414"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63" name="Line 403"/>
          <p:cNvSpPr>
            <a:spLocks noChangeShapeType="1"/>
          </p:cNvSpPr>
          <p:nvPr/>
        </p:nvSpPr>
        <p:spPr bwMode="auto">
          <a:xfrm>
            <a:off x="6068907"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64" name="Line 404"/>
          <p:cNvSpPr>
            <a:spLocks noChangeShapeType="1"/>
          </p:cNvSpPr>
          <p:nvPr/>
        </p:nvSpPr>
        <p:spPr bwMode="auto">
          <a:xfrm>
            <a:off x="6502400"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65" name="Line 405"/>
          <p:cNvSpPr>
            <a:spLocks noChangeShapeType="1"/>
          </p:cNvSpPr>
          <p:nvPr/>
        </p:nvSpPr>
        <p:spPr bwMode="auto">
          <a:xfrm>
            <a:off x="6935894"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66" name="Line 406"/>
          <p:cNvSpPr>
            <a:spLocks noChangeShapeType="1"/>
          </p:cNvSpPr>
          <p:nvPr/>
        </p:nvSpPr>
        <p:spPr bwMode="auto">
          <a:xfrm>
            <a:off x="7369387"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67" name="Line 407"/>
          <p:cNvSpPr>
            <a:spLocks noChangeShapeType="1"/>
          </p:cNvSpPr>
          <p:nvPr/>
        </p:nvSpPr>
        <p:spPr bwMode="auto">
          <a:xfrm>
            <a:off x="7802880"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68" name="Line 408"/>
          <p:cNvSpPr>
            <a:spLocks noChangeShapeType="1"/>
          </p:cNvSpPr>
          <p:nvPr/>
        </p:nvSpPr>
        <p:spPr bwMode="auto">
          <a:xfrm>
            <a:off x="8236374"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69" name="Line 409"/>
          <p:cNvSpPr>
            <a:spLocks noChangeShapeType="1"/>
          </p:cNvSpPr>
          <p:nvPr/>
        </p:nvSpPr>
        <p:spPr bwMode="auto">
          <a:xfrm>
            <a:off x="8669867"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70" name="Line 410"/>
          <p:cNvSpPr>
            <a:spLocks noChangeShapeType="1"/>
          </p:cNvSpPr>
          <p:nvPr/>
        </p:nvSpPr>
        <p:spPr bwMode="auto">
          <a:xfrm>
            <a:off x="2596445"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71" name="Line 411"/>
          <p:cNvSpPr>
            <a:spLocks noChangeShapeType="1"/>
          </p:cNvSpPr>
          <p:nvPr/>
        </p:nvSpPr>
        <p:spPr bwMode="auto">
          <a:xfrm>
            <a:off x="3029938"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72" name="Line 412"/>
          <p:cNvSpPr>
            <a:spLocks noChangeShapeType="1"/>
          </p:cNvSpPr>
          <p:nvPr/>
        </p:nvSpPr>
        <p:spPr bwMode="auto">
          <a:xfrm>
            <a:off x="3463431"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73" name="Line 413"/>
          <p:cNvSpPr>
            <a:spLocks noChangeShapeType="1"/>
          </p:cNvSpPr>
          <p:nvPr/>
        </p:nvSpPr>
        <p:spPr bwMode="auto">
          <a:xfrm>
            <a:off x="3486009"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74" name="Line 414"/>
          <p:cNvSpPr>
            <a:spLocks noChangeShapeType="1"/>
          </p:cNvSpPr>
          <p:nvPr/>
        </p:nvSpPr>
        <p:spPr bwMode="auto">
          <a:xfrm>
            <a:off x="3919502"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75" name="Line 415"/>
          <p:cNvSpPr>
            <a:spLocks noChangeShapeType="1"/>
          </p:cNvSpPr>
          <p:nvPr/>
        </p:nvSpPr>
        <p:spPr bwMode="auto">
          <a:xfrm>
            <a:off x="4352996"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76" name="Line 416"/>
          <p:cNvSpPr>
            <a:spLocks noChangeShapeType="1"/>
          </p:cNvSpPr>
          <p:nvPr/>
        </p:nvSpPr>
        <p:spPr bwMode="auto">
          <a:xfrm>
            <a:off x="4786489"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77" name="Line 417"/>
          <p:cNvSpPr>
            <a:spLocks noChangeShapeType="1"/>
          </p:cNvSpPr>
          <p:nvPr/>
        </p:nvSpPr>
        <p:spPr bwMode="auto">
          <a:xfrm>
            <a:off x="5219982"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78" name="Line 418"/>
          <p:cNvSpPr>
            <a:spLocks noChangeShapeType="1"/>
          </p:cNvSpPr>
          <p:nvPr/>
        </p:nvSpPr>
        <p:spPr bwMode="auto">
          <a:xfrm>
            <a:off x="4348480"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79" name="Line 419"/>
          <p:cNvSpPr>
            <a:spLocks noChangeShapeType="1"/>
          </p:cNvSpPr>
          <p:nvPr/>
        </p:nvSpPr>
        <p:spPr bwMode="auto">
          <a:xfrm>
            <a:off x="4781974"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80" name="Line 420"/>
          <p:cNvSpPr>
            <a:spLocks noChangeShapeType="1"/>
          </p:cNvSpPr>
          <p:nvPr/>
        </p:nvSpPr>
        <p:spPr bwMode="auto">
          <a:xfrm>
            <a:off x="5215467"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81" name="Line 421"/>
          <p:cNvSpPr>
            <a:spLocks noChangeShapeType="1"/>
          </p:cNvSpPr>
          <p:nvPr/>
        </p:nvSpPr>
        <p:spPr bwMode="auto">
          <a:xfrm>
            <a:off x="5197405"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82" name="Line 422"/>
          <p:cNvSpPr>
            <a:spLocks noChangeShapeType="1"/>
          </p:cNvSpPr>
          <p:nvPr/>
        </p:nvSpPr>
        <p:spPr bwMode="auto">
          <a:xfrm>
            <a:off x="5630898"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83" name="Line 423"/>
          <p:cNvSpPr>
            <a:spLocks noChangeShapeType="1"/>
          </p:cNvSpPr>
          <p:nvPr/>
        </p:nvSpPr>
        <p:spPr bwMode="auto">
          <a:xfrm>
            <a:off x="6064391"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84" name="Line 424"/>
          <p:cNvSpPr>
            <a:spLocks noChangeShapeType="1"/>
          </p:cNvSpPr>
          <p:nvPr/>
        </p:nvSpPr>
        <p:spPr bwMode="auto">
          <a:xfrm>
            <a:off x="6497885"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85" name="Line 425"/>
          <p:cNvSpPr>
            <a:spLocks noChangeShapeType="1"/>
          </p:cNvSpPr>
          <p:nvPr/>
        </p:nvSpPr>
        <p:spPr bwMode="auto">
          <a:xfrm>
            <a:off x="6931378"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86" name="Line 426"/>
          <p:cNvSpPr>
            <a:spLocks noChangeShapeType="1"/>
          </p:cNvSpPr>
          <p:nvPr/>
        </p:nvSpPr>
        <p:spPr bwMode="auto">
          <a:xfrm>
            <a:off x="7364871"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87" name="Line 427"/>
          <p:cNvSpPr>
            <a:spLocks noChangeShapeType="1"/>
          </p:cNvSpPr>
          <p:nvPr/>
        </p:nvSpPr>
        <p:spPr bwMode="auto">
          <a:xfrm>
            <a:off x="7798365"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88" name="Line 428"/>
          <p:cNvSpPr>
            <a:spLocks noChangeShapeType="1"/>
          </p:cNvSpPr>
          <p:nvPr/>
        </p:nvSpPr>
        <p:spPr bwMode="auto">
          <a:xfrm>
            <a:off x="8231858"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89" name="Line 429"/>
          <p:cNvSpPr>
            <a:spLocks noChangeShapeType="1"/>
          </p:cNvSpPr>
          <p:nvPr/>
        </p:nvSpPr>
        <p:spPr bwMode="auto">
          <a:xfrm>
            <a:off x="8665351"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90" name="Line 430"/>
          <p:cNvSpPr>
            <a:spLocks noChangeShapeType="1"/>
          </p:cNvSpPr>
          <p:nvPr/>
        </p:nvSpPr>
        <p:spPr bwMode="auto">
          <a:xfrm>
            <a:off x="6059876"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91" name="Line 431"/>
          <p:cNvSpPr>
            <a:spLocks noChangeShapeType="1"/>
          </p:cNvSpPr>
          <p:nvPr/>
        </p:nvSpPr>
        <p:spPr bwMode="auto">
          <a:xfrm>
            <a:off x="6493369"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92" name="Line 432"/>
          <p:cNvSpPr>
            <a:spLocks noChangeShapeType="1"/>
          </p:cNvSpPr>
          <p:nvPr/>
        </p:nvSpPr>
        <p:spPr bwMode="auto">
          <a:xfrm>
            <a:off x="6926862"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93" name="Line 433"/>
          <p:cNvSpPr>
            <a:spLocks noChangeShapeType="1"/>
          </p:cNvSpPr>
          <p:nvPr/>
        </p:nvSpPr>
        <p:spPr bwMode="auto">
          <a:xfrm>
            <a:off x="6949440"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94" name="Line 434"/>
          <p:cNvSpPr>
            <a:spLocks noChangeShapeType="1"/>
          </p:cNvSpPr>
          <p:nvPr/>
        </p:nvSpPr>
        <p:spPr bwMode="auto">
          <a:xfrm>
            <a:off x="7382934"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95" name="Line 435"/>
          <p:cNvSpPr>
            <a:spLocks noChangeShapeType="1"/>
          </p:cNvSpPr>
          <p:nvPr/>
        </p:nvSpPr>
        <p:spPr bwMode="auto">
          <a:xfrm>
            <a:off x="7816427"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96" name="Line 436"/>
          <p:cNvSpPr>
            <a:spLocks noChangeShapeType="1"/>
          </p:cNvSpPr>
          <p:nvPr/>
        </p:nvSpPr>
        <p:spPr bwMode="auto">
          <a:xfrm>
            <a:off x="8249920"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97" name="Line 437"/>
          <p:cNvSpPr>
            <a:spLocks noChangeShapeType="1"/>
          </p:cNvSpPr>
          <p:nvPr/>
        </p:nvSpPr>
        <p:spPr bwMode="auto">
          <a:xfrm>
            <a:off x="8683414"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98" name="Line 438"/>
          <p:cNvSpPr>
            <a:spLocks noChangeShapeType="1"/>
          </p:cNvSpPr>
          <p:nvPr/>
        </p:nvSpPr>
        <p:spPr bwMode="auto">
          <a:xfrm>
            <a:off x="7811911"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199" name="Line 439"/>
          <p:cNvSpPr>
            <a:spLocks noChangeShapeType="1"/>
          </p:cNvSpPr>
          <p:nvPr/>
        </p:nvSpPr>
        <p:spPr bwMode="auto">
          <a:xfrm>
            <a:off x="8245405"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86200" name="Line 440"/>
          <p:cNvSpPr>
            <a:spLocks noChangeShapeType="1"/>
          </p:cNvSpPr>
          <p:nvPr/>
        </p:nvSpPr>
        <p:spPr bwMode="auto">
          <a:xfrm>
            <a:off x="8678898" y="7475503"/>
            <a:ext cx="2258" cy="1733973"/>
          </a:xfrm>
          <a:prstGeom prst="line">
            <a:avLst/>
          </a:prstGeom>
          <a:noFill/>
          <a:ln w="9360">
            <a:solidFill>
              <a:srgbClr val="000066"/>
            </a:solidFill>
            <a:miter lim="800000"/>
            <a:headEnd/>
            <a:tailEn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grpSp>
        <p:nvGrpSpPr>
          <p:cNvPr id="18" name="Group 441"/>
          <p:cNvGrpSpPr>
            <a:grpSpLocks/>
          </p:cNvGrpSpPr>
          <p:nvPr/>
        </p:nvGrpSpPr>
        <p:grpSpPr bwMode="auto">
          <a:xfrm>
            <a:off x="1733974" y="7459699"/>
            <a:ext cx="6933636" cy="1731716"/>
            <a:chOff x="768" y="3408"/>
            <a:chExt cx="3071" cy="767"/>
          </a:xfrm>
        </p:grpSpPr>
        <p:grpSp>
          <p:nvGrpSpPr>
            <p:cNvPr id="86210" name="Group 442"/>
            <p:cNvGrpSpPr>
              <a:grpSpLocks/>
            </p:cNvGrpSpPr>
            <p:nvPr/>
          </p:nvGrpSpPr>
          <p:grpSpPr bwMode="auto">
            <a:xfrm>
              <a:off x="768" y="3600"/>
              <a:ext cx="192" cy="192"/>
              <a:chOff x="768" y="3600"/>
              <a:chExt cx="192" cy="192"/>
            </a:xfrm>
          </p:grpSpPr>
          <p:sp>
            <p:nvSpPr>
              <p:cNvPr id="86415" name="Oval 443"/>
              <p:cNvSpPr>
                <a:spLocks noChangeArrowheads="1"/>
              </p:cNvSpPr>
              <p:nvPr/>
            </p:nvSpPr>
            <p:spPr bwMode="auto">
              <a:xfrm>
                <a:off x="768" y="360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16" name="Oval 444"/>
              <p:cNvSpPr>
                <a:spLocks noChangeArrowheads="1"/>
              </p:cNvSpPr>
              <p:nvPr/>
            </p:nvSpPr>
            <p:spPr bwMode="auto">
              <a:xfrm>
                <a:off x="816" y="360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17" name="Oval 445"/>
              <p:cNvSpPr>
                <a:spLocks noChangeArrowheads="1"/>
              </p:cNvSpPr>
              <p:nvPr/>
            </p:nvSpPr>
            <p:spPr bwMode="auto">
              <a:xfrm>
                <a:off x="864" y="360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18" name="Oval 446"/>
              <p:cNvSpPr>
                <a:spLocks noChangeArrowheads="1"/>
              </p:cNvSpPr>
              <p:nvPr/>
            </p:nvSpPr>
            <p:spPr bwMode="auto">
              <a:xfrm>
                <a:off x="912" y="360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19" name="Oval 447"/>
              <p:cNvSpPr>
                <a:spLocks noChangeArrowheads="1"/>
              </p:cNvSpPr>
              <p:nvPr/>
            </p:nvSpPr>
            <p:spPr bwMode="auto">
              <a:xfrm>
                <a:off x="768" y="364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20" name="Oval 448"/>
              <p:cNvSpPr>
                <a:spLocks noChangeArrowheads="1"/>
              </p:cNvSpPr>
              <p:nvPr/>
            </p:nvSpPr>
            <p:spPr bwMode="auto">
              <a:xfrm>
                <a:off x="816" y="364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21" name="Oval 449"/>
              <p:cNvSpPr>
                <a:spLocks noChangeArrowheads="1"/>
              </p:cNvSpPr>
              <p:nvPr/>
            </p:nvSpPr>
            <p:spPr bwMode="auto">
              <a:xfrm>
                <a:off x="864" y="364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22" name="Oval 450"/>
              <p:cNvSpPr>
                <a:spLocks noChangeArrowheads="1"/>
              </p:cNvSpPr>
              <p:nvPr/>
            </p:nvSpPr>
            <p:spPr bwMode="auto">
              <a:xfrm>
                <a:off x="912" y="364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23" name="Oval 451"/>
              <p:cNvSpPr>
                <a:spLocks noChangeArrowheads="1"/>
              </p:cNvSpPr>
              <p:nvPr/>
            </p:nvSpPr>
            <p:spPr bwMode="auto">
              <a:xfrm>
                <a:off x="768" y="369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24" name="Oval 452"/>
              <p:cNvSpPr>
                <a:spLocks noChangeArrowheads="1"/>
              </p:cNvSpPr>
              <p:nvPr/>
            </p:nvSpPr>
            <p:spPr bwMode="auto">
              <a:xfrm>
                <a:off x="816" y="369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25" name="Oval 453"/>
              <p:cNvSpPr>
                <a:spLocks noChangeArrowheads="1"/>
              </p:cNvSpPr>
              <p:nvPr/>
            </p:nvSpPr>
            <p:spPr bwMode="auto">
              <a:xfrm>
                <a:off x="864" y="369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26" name="Oval 454"/>
              <p:cNvSpPr>
                <a:spLocks noChangeArrowheads="1"/>
              </p:cNvSpPr>
              <p:nvPr/>
            </p:nvSpPr>
            <p:spPr bwMode="auto">
              <a:xfrm>
                <a:off x="912" y="369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27" name="Oval 455"/>
              <p:cNvSpPr>
                <a:spLocks noChangeArrowheads="1"/>
              </p:cNvSpPr>
              <p:nvPr/>
            </p:nvSpPr>
            <p:spPr bwMode="auto">
              <a:xfrm>
                <a:off x="768" y="374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28" name="Oval 456"/>
              <p:cNvSpPr>
                <a:spLocks noChangeArrowheads="1"/>
              </p:cNvSpPr>
              <p:nvPr/>
            </p:nvSpPr>
            <p:spPr bwMode="auto">
              <a:xfrm>
                <a:off x="816" y="374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29" name="Oval 457"/>
              <p:cNvSpPr>
                <a:spLocks noChangeArrowheads="1"/>
              </p:cNvSpPr>
              <p:nvPr/>
            </p:nvSpPr>
            <p:spPr bwMode="auto">
              <a:xfrm>
                <a:off x="864" y="374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30" name="Oval 458"/>
              <p:cNvSpPr>
                <a:spLocks noChangeArrowheads="1"/>
              </p:cNvSpPr>
              <p:nvPr/>
            </p:nvSpPr>
            <p:spPr bwMode="auto">
              <a:xfrm>
                <a:off x="912" y="374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211" name="Group 459"/>
            <p:cNvGrpSpPr>
              <a:grpSpLocks/>
            </p:cNvGrpSpPr>
            <p:nvPr/>
          </p:nvGrpSpPr>
          <p:grpSpPr bwMode="auto">
            <a:xfrm>
              <a:off x="1152" y="3792"/>
              <a:ext cx="192" cy="192"/>
              <a:chOff x="1152" y="3792"/>
              <a:chExt cx="192" cy="192"/>
            </a:xfrm>
          </p:grpSpPr>
          <p:sp>
            <p:nvSpPr>
              <p:cNvPr id="86399" name="Oval 460"/>
              <p:cNvSpPr>
                <a:spLocks noChangeArrowheads="1"/>
              </p:cNvSpPr>
              <p:nvPr/>
            </p:nvSpPr>
            <p:spPr bwMode="auto">
              <a:xfrm>
                <a:off x="1152" y="379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00" name="Oval 461"/>
              <p:cNvSpPr>
                <a:spLocks noChangeArrowheads="1"/>
              </p:cNvSpPr>
              <p:nvPr/>
            </p:nvSpPr>
            <p:spPr bwMode="auto">
              <a:xfrm>
                <a:off x="1200" y="379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01" name="Oval 462"/>
              <p:cNvSpPr>
                <a:spLocks noChangeArrowheads="1"/>
              </p:cNvSpPr>
              <p:nvPr/>
            </p:nvSpPr>
            <p:spPr bwMode="auto">
              <a:xfrm>
                <a:off x="1248" y="379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02" name="Oval 463"/>
              <p:cNvSpPr>
                <a:spLocks noChangeArrowheads="1"/>
              </p:cNvSpPr>
              <p:nvPr/>
            </p:nvSpPr>
            <p:spPr bwMode="auto">
              <a:xfrm>
                <a:off x="1296" y="379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03" name="Oval 464"/>
              <p:cNvSpPr>
                <a:spLocks noChangeArrowheads="1"/>
              </p:cNvSpPr>
              <p:nvPr/>
            </p:nvSpPr>
            <p:spPr bwMode="auto">
              <a:xfrm>
                <a:off x="1152" y="384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04" name="Oval 465"/>
              <p:cNvSpPr>
                <a:spLocks noChangeArrowheads="1"/>
              </p:cNvSpPr>
              <p:nvPr/>
            </p:nvSpPr>
            <p:spPr bwMode="auto">
              <a:xfrm>
                <a:off x="1200" y="384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05" name="Oval 466"/>
              <p:cNvSpPr>
                <a:spLocks noChangeArrowheads="1"/>
              </p:cNvSpPr>
              <p:nvPr/>
            </p:nvSpPr>
            <p:spPr bwMode="auto">
              <a:xfrm>
                <a:off x="1248" y="384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06" name="Oval 467"/>
              <p:cNvSpPr>
                <a:spLocks noChangeArrowheads="1"/>
              </p:cNvSpPr>
              <p:nvPr/>
            </p:nvSpPr>
            <p:spPr bwMode="auto">
              <a:xfrm>
                <a:off x="1296" y="384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07" name="Oval 468"/>
              <p:cNvSpPr>
                <a:spLocks noChangeArrowheads="1"/>
              </p:cNvSpPr>
              <p:nvPr/>
            </p:nvSpPr>
            <p:spPr bwMode="auto">
              <a:xfrm>
                <a:off x="1152" y="388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08" name="Oval 469"/>
              <p:cNvSpPr>
                <a:spLocks noChangeArrowheads="1"/>
              </p:cNvSpPr>
              <p:nvPr/>
            </p:nvSpPr>
            <p:spPr bwMode="auto">
              <a:xfrm>
                <a:off x="1200" y="388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09" name="Oval 470"/>
              <p:cNvSpPr>
                <a:spLocks noChangeArrowheads="1"/>
              </p:cNvSpPr>
              <p:nvPr/>
            </p:nvSpPr>
            <p:spPr bwMode="auto">
              <a:xfrm>
                <a:off x="1248" y="388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10" name="Oval 471"/>
              <p:cNvSpPr>
                <a:spLocks noChangeArrowheads="1"/>
              </p:cNvSpPr>
              <p:nvPr/>
            </p:nvSpPr>
            <p:spPr bwMode="auto">
              <a:xfrm>
                <a:off x="1296" y="388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11" name="Oval 472"/>
              <p:cNvSpPr>
                <a:spLocks noChangeArrowheads="1"/>
              </p:cNvSpPr>
              <p:nvPr/>
            </p:nvSpPr>
            <p:spPr bwMode="auto">
              <a:xfrm>
                <a:off x="1152" y="393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12" name="Oval 473"/>
              <p:cNvSpPr>
                <a:spLocks noChangeArrowheads="1"/>
              </p:cNvSpPr>
              <p:nvPr/>
            </p:nvSpPr>
            <p:spPr bwMode="auto">
              <a:xfrm>
                <a:off x="1200" y="393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13" name="Oval 474"/>
              <p:cNvSpPr>
                <a:spLocks noChangeArrowheads="1"/>
              </p:cNvSpPr>
              <p:nvPr/>
            </p:nvSpPr>
            <p:spPr bwMode="auto">
              <a:xfrm>
                <a:off x="1248" y="393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414" name="Oval 475"/>
              <p:cNvSpPr>
                <a:spLocks noChangeArrowheads="1"/>
              </p:cNvSpPr>
              <p:nvPr/>
            </p:nvSpPr>
            <p:spPr bwMode="auto">
              <a:xfrm>
                <a:off x="1296" y="393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212" name="Group 476"/>
            <p:cNvGrpSpPr>
              <a:grpSpLocks/>
            </p:cNvGrpSpPr>
            <p:nvPr/>
          </p:nvGrpSpPr>
          <p:grpSpPr bwMode="auto">
            <a:xfrm>
              <a:off x="1344" y="3408"/>
              <a:ext cx="192" cy="192"/>
              <a:chOff x="1344" y="3408"/>
              <a:chExt cx="192" cy="192"/>
            </a:xfrm>
          </p:grpSpPr>
          <p:sp>
            <p:nvSpPr>
              <p:cNvPr id="86383" name="Oval 477"/>
              <p:cNvSpPr>
                <a:spLocks noChangeArrowheads="1"/>
              </p:cNvSpPr>
              <p:nvPr/>
            </p:nvSpPr>
            <p:spPr bwMode="auto">
              <a:xfrm>
                <a:off x="1344" y="34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84" name="Oval 478"/>
              <p:cNvSpPr>
                <a:spLocks noChangeArrowheads="1"/>
              </p:cNvSpPr>
              <p:nvPr/>
            </p:nvSpPr>
            <p:spPr bwMode="auto">
              <a:xfrm>
                <a:off x="1392" y="34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85" name="Oval 479"/>
              <p:cNvSpPr>
                <a:spLocks noChangeArrowheads="1"/>
              </p:cNvSpPr>
              <p:nvPr/>
            </p:nvSpPr>
            <p:spPr bwMode="auto">
              <a:xfrm>
                <a:off x="1440" y="34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86" name="Oval 480"/>
              <p:cNvSpPr>
                <a:spLocks noChangeArrowheads="1"/>
              </p:cNvSpPr>
              <p:nvPr/>
            </p:nvSpPr>
            <p:spPr bwMode="auto">
              <a:xfrm>
                <a:off x="1488" y="34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87" name="Oval 481"/>
              <p:cNvSpPr>
                <a:spLocks noChangeArrowheads="1"/>
              </p:cNvSpPr>
              <p:nvPr/>
            </p:nvSpPr>
            <p:spPr bwMode="auto">
              <a:xfrm>
                <a:off x="1344" y="34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88" name="Oval 482"/>
              <p:cNvSpPr>
                <a:spLocks noChangeArrowheads="1"/>
              </p:cNvSpPr>
              <p:nvPr/>
            </p:nvSpPr>
            <p:spPr bwMode="auto">
              <a:xfrm>
                <a:off x="1392" y="34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89" name="Oval 483"/>
              <p:cNvSpPr>
                <a:spLocks noChangeArrowheads="1"/>
              </p:cNvSpPr>
              <p:nvPr/>
            </p:nvSpPr>
            <p:spPr bwMode="auto">
              <a:xfrm>
                <a:off x="1440" y="34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90" name="Oval 484"/>
              <p:cNvSpPr>
                <a:spLocks noChangeArrowheads="1"/>
              </p:cNvSpPr>
              <p:nvPr/>
            </p:nvSpPr>
            <p:spPr bwMode="auto">
              <a:xfrm>
                <a:off x="1488" y="34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91" name="Oval 485"/>
              <p:cNvSpPr>
                <a:spLocks noChangeArrowheads="1"/>
              </p:cNvSpPr>
              <p:nvPr/>
            </p:nvSpPr>
            <p:spPr bwMode="auto">
              <a:xfrm>
                <a:off x="1344" y="35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92" name="Oval 486"/>
              <p:cNvSpPr>
                <a:spLocks noChangeArrowheads="1"/>
              </p:cNvSpPr>
              <p:nvPr/>
            </p:nvSpPr>
            <p:spPr bwMode="auto">
              <a:xfrm>
                <a:off x="1392" y="35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93" name="Oval 487"/>
              <p:cNvSpPr>
                <a:spLocks noChangeArrowheads="1"/>
              </p:cNvSpPr>
              <p:nvPr/>
            </p:nvSpPr>
            <p:spPr bwMode="auto">
              <a:xfrm>
                <a:off x="1440" y="35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94" name="Oval 488"/>
              <p:cNvSpPr>
                <a:spLocks noChangeArrowheads="1"/>
              </p:cNvSpPr>
              <p:nvPr/>
            </p:nvSpPr>
            <p:spPr bwMode="auto">
              <a:xfrm>
                <a:off x="1488" y="35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95" name="Oval 489"/>
              <p:cNvSpPr>
                <a:spLocks noChangeArrowheads="1"/>
              </p:cNvSpPr>
              <p:nvPr/>
            </p:nvSpPr>
            <p:spPr bwMode="auto">
              <a:xfrm>
                <a:off x="1344" y="355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96" name="Oval 490"/>
              <p:cNvSpPr>
                <a:spLocks noChangeArrowheads="1"/>
              </p:cNvSpPr>
              <p:nvPr/>
            </p:nvSpPr>
            <p:spPr bwMode="auto">
              <a:xfrm>
                <a:off x="1392" y="355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97" name="Oval 491"/>
              <p:cNvSpPr>
                <a:spLocks noChangeArrowheads="1"/>
              </p:cNvSpPr>
              <p:nvPr/>
            </p:nvSpPr>
            <p:spPr bwMode="auto">
              <a:xfrm>
                <a:off x="1440" y="355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98" name="Oval 492"/>
              <p:cNvSpPr>
                <a:spLocks noChangeArrowheads="1"/>
              </p:cNvSpPr>
              <p:nvPr/>
            </p:nvSpPr>
            <p:spPr bwMode="auto">
              <a:xfrm>
                <a:off x="1488" y="355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213" name="Group 493"/>
            <p:cNvGrpSpPr>
              <a:grpSpLocks/>
            </p:cNvGrpSpPr>
            <p:nvPr/>
          </p:nvGrpSpPr>
          <p:grpSpPr bwMode="auto">
            <a:xfrm>
              <a:off x="1536" y="3600"/>
              <a:ext cx="192" cy="192"/>
              <a:chOff x="1536" y="3600"/>
              <a:chExt cx="192" cy="192"/>
            </a:xfrm>
          </p:grpSpPr>
          <p:sp>
            <p:nvSpPr>
              <p:cNvPr id="86367" name="Oval 494"/>
              <p:cNvSpPr>
                <a:spLocks noChangeArrowheads="1"/>
              </p:cNvSpPr>
              <p:nvPr/>
            </p:nvSpPr>
            <p:spPr bwMode="auto">
              <a:xfrm>
                <a:off x="1536" y="360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68" name="Oval 495"/>
              <p:cNvSpPr>
                <a:spLocks noChangeArrowheads="1"/>
              </p:cNvSpPr>
              <p:nvPr/>
            </p:nvSpPr>
            <p:spPr bwMode="auto">
              <a:xfrm>
                <a:off x="1584" y="360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69" name="Oval 496"/>
              <p:cNvSpPr>
                <a:spLocks noChangeArrowheads="1"/>
              </p:cNvSpPr>
              <p:nvPr/>
            </p:nvSpPr>
            <p:spPr bwMode="auto">
              <a:xfrm>
                <a:off x="1632" y="360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70" name="Oval 497"/>
              <p:cNvSpPr>
                <a:spLocks noChangeArrowheads="1"/>
              </p:cNvSpPr>
              <p:nvPr/>
            </p:nvSpPr>
            <p:spPr bwMode="auto">
              <a:xfrm>
                <a:off x="1680" y="360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71" name="Oval 498"/>
              <p:cNvSpPr>
                <a:spLocks noChangeArrowheads="1"/>
              </p:cNvSpPr>
              <p:nvPr/>
            </p:nvSpPr>
            <p:spPr bwMode="auto">
              <a:xfrm>
                <a:off x="1536" y="364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72" name="Oval 499"/>
              <p:cNvSpPr>
                <a:spLocks noChangeArrowheads="1"/>
              </p:cNvSpPr>
              <p:nvPr/>
            </p:nvSpPr>
            <p:spPr bwMode="auto">
              <a:xfrm>
                <a:off x="1584" y="364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73" name="Oval 500"/>
              <p:cNvSpPr>
                <a:spLocks noChangeArrowheads="1"/>
              </p:cNvSpPr>
              <p:nvPr/>
            </p:nvSpPr>
            <p:spPr bwMode="auto">
              <a:xfrm>
                <a:off x="1632" y="364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74" name="Oval 501"/>
              <p:cNvSpPr>
                <a:spLocks noChangeArrowheads="1"/>
              </p:cNvSpPr>
              <p:nvPr/>
            </p:nvSpPr>
            <p:spPr bwMode="auto">
              <a:xfrm>
                <a:off x="1680" y="364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75" name="Oval 502"/>
              <p:cNvSpPr>
                <a:spLocks noChangeArrowheads="1"/>
              </p:cNvSpPr>
              <p:nvPr/>
            </p:nvSpPr>
            <p:spPr bwMode="auto">
              <a:xfrm>
                <a:off x="1536" y="369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76" name="Oval 503"/>
              <p:cNvSpPr>
                <a:spLocks noChangeArrowheads="1"/>
              </p:cNvSpPr>
              <p:nvPr/>
            </p:nvSpPr>
            <p:spPr bwMode="auto">
              <a:xfrm>
                <a:off x="1584" y="369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77" name="Oval 504"/>
              <p:cNvSpPr>
                <a:spLocks noChangeArrowheads="1"/>
              </p:cNvSpPr>
              <p:nvPr/>
            </p:nvSpPr>
            <p:spPr bwMode="auto">
              <a:xfrm>
                <a:off x="1632" y="369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78" name="Oval 505"/>
              <p:cNvSpPr>
                <a:spLocks noChangeArrowheads="1"/>
              </p:cNvSpPr>
              <p:nvPr/>
            </p:nvSpPr>
            <p:spPr bwMode="auto">
              <a:xfrm>
                <a:off x="1680" y="369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79" name="Oval 506"/>
              <p:cNvSpPr>
                <a:spLocks noChangeArrowheads="1"/>
              </p:cNvSpPr>
              <p:nvPr/>
            </p:nvSpPr>
            <p:spPr bwMode="auto">
              <a:xfrm>
                <a:off x="1536" y="374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80" name="Oval 507"/>
              <p:cNvSpPr>
                <a:spLocks noChangeArrowheads="1"/>
              </p:cNvSpPr>
              <p:nvPr/>
            </p:nvSpPr>
            <p:spPr bwMode="auto">
              <a:xfrm>
                <a:off x="1584" y="374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81" name="Oval 508"/>
              <p:cNvSpPr>
                <a:spLocks noChangeArrowheads="1"/>
              </p:cNvSpPr>
              <p:nvPr/>
            </p:nvSpPr>
            <p:spPr bwMode="auto">
              <a:xfrm>
                <a:off x="1632" y="374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82" name="Oval 509"/>
              <p:cNvSpPr>
                <a:spLocks noChangeArrowheads="1"/>
              </p:cNvSpPr>
              <p:nvPr/>
            </p:nvSpPr>
            <p:spPr bwMode="auto">
              <a:xfrm>
                <a:off x="1680" y="374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214" name="Group 510"/>
            <p:cNvGrpSpPr>
              <a:grpSpLocks/>
            </p:cNvGrpSpPr>
            <p:nvPr/>
          </p:nvGrpSpPr>
          <p:grpSpPr bwMode="auto">
            <a:xfrm>
              <a:off x="1920" y="3408"/>
              <a:ext cx="192" cy="192"/>
              <a:chOff x="1920" y="3408"/>
              <a:chExt cx="192" cy="192"/>
            </a:xfrm>
          </p:grpSpPr>
          <p:sp>
            <p:nvSpPr>
              <p:cNvPr id="86351" name="Oval 511"/>
              <p:cNvSpPr>
                <a:spLocks noChangeArrowheads="1"/>
              </p:cNvSpPr>
              <p:nvPr/>
            </p:nvSpPr>
            <p:spPr bwMode="auto">
              <a:xfrm>
                <a:off x="1920" y="34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52" name="Oval 512"/>
              <p:cNvSpPr>
                <a:spLocks noChangeArrowheads="1"/>
              </p:cNvSpPr>
              <p:nvPr/>
            </p:nvSpPr>
            <p:spPr bwMode="auto">
              <a:xfrm>
                <a:off x="1968" y="34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53" name="Oval 513"/>
              <p:cNvSpPr>
                <a:spLocks noChangeArrowheads="1"/>
              </p:cNvSpPr>
              <p:nvPr/>
            </p:nvSpPr>
            <p:spPr bwMode="auto">
              <a:xfrm>
                <a:off x="2016" y="34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54" name="Oval 514"/>
              <p:cNvSpPr>
                <a:spLocks noChangeArrowheads="1"/>
              </p:cNvSpPr>
              <p:nvPr/>
            </p:nvSpPr>
            <p:spPr bwMode="auto">
              <a:xfrm>
                <a:off x="2064" y="340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55" name="Oval 515"/>
              <p:cNvSpPr>
                <a:spLocks noChangeArrowheads="1"/>
              </p:cNvSpPr>
              <p:nvPr/>
            </p:nvSpPr>
            <p:spPr bwMode="auto">
              <a:xfrm>
                <a:off x="1920" y="34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56" name="Oval 516"/>
              <p:cNvSpPr>
                <a:spLocks noChangeArrowheads="1"/>
              </p:cNvSpPr>
              <p:nvPr/>
            </p:nvSpPr>
            <p:spPr bwMode="auto">
              <a:xfrm>
                <a:off x="1968" y="34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57" name="Oval 517"/>
              <p:cNvSpPr>
                <a:spLocks noChangeArrowheads="1"/>
              </p:cNvSpPr>
              <p:nvPr/>
            </p:nvSpPr>
            <p:spPr bwMode="auto">
              <a:xfrm>
                <a:off x="2016" y="34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58" name="Oval 518"/>
              <p:cNvSpPr>
                <a:spLocks noChangeArrowheads="1"/>
              </p:cNvSpPr>
              <p:nvPr/>
            </p:nvSpPr>
            <p:spPr bwMode="auto">
              <a:xfrm>
                <a:off x="2064" y="345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59" name="Oval 519"/>
              <p:cNvSpPr>
                <a:spLocks noChangeArrowheads="1"/>
              </p:cNvSpPr>
              <p:nvPr/>
            </p:nvSpPr>
            <p:spPr bwMode="auto">
              <a:xfrm>
                <a:off x="1920" y="35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60" name="Oval 520"/>
              <p:cNvSpPr>
                <a:spLocks noChangeArrowheads="1"/>
              </p:cNvSpPr>
              <p:nvPr/>
            </p:nvSpPr>
            <p:spPr bwMode="auto">
              <a:xfrm>
                <a:off x="1968" y="35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61" name="Oval 521"/>
              <p:cNvSpPr>
                <a:spLocks noChangeArrowheads="1"/>
              </p:cNvSpPr>
              <p:nvPr/>
            </p:nvSpPr>
            <p:spPr bwMode="auto">
              <a:xfrm>
                <a:off x="2016" y="35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62" name="Oval 522"/>
              <p:cNvSpPr>
                <a:spLocks noChangeArrowheads="1"/>
              </p:cNvSpPr>
              <p:nvPr/>
            </p:nvSpPr>
            <p:spPr bwMode="auto">
              <a:xfrm>
                <a:off x="2064" y="350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63" name="Oval 523"/>
              <p:cNvSpPr>
                <a:spLocks noChangeArrowheads="1"/>
              </p:cNvSpPr>
              <p:nvPr/>
            </p:nvSpPr>
            <p:spPr bwMode="auto">
              <a:xfrm>
                <a:off x="1920" y="355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64" name="Oval 524"/>
              <p:cNvSpPr>
                <a:spLocks noChangeArrowheads="1"/>
              </p:cNvSpPr>
              <p:nvPr/>
            </p:nvSpPr>
            <p:spPr bwMode="auto">
              <a:xfrm>
                <a:off x="1968" y="355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65" name="Oval 525"/>
              <p:cNvSpPr>
                <a:spLocks noChangeArrowheads="1"/>
              </p:cNvSpPr>
              <p:nvPr/>
            </p:nvSpPr>
            <p:spPr bwMode="auto">
              <a:xfrm>
                <a:off x="2016" y="355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66" name="Oval 526"/>
              <p:cNvSpPr>
                <a:spLocks noChangeArrowheads="1"/>
              </p:cNvSpPr>
              <p:nvPr/>
            </p:nvSpPr>
            <p:spPr bwMode="auto">
              <a:xfrm>
                <a:off x="2064" y="355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215" name="Group 527"/>
            <p:cNvGrpSpPr>
              <a:grpSpLocks/>
            </p:cNvGrpSpPr>
            <p:nvPr/>
          </p:nvGrpSpPr>
          <p:grpSpPr bwMode="auto">
            <a:xfrm>
              <a:off x="2304" y="3600"/>
              <a:ext cx="192" cy="192"/>
              <a:chOff x="2304" y="3600"/>
              <a:chExt cx="192" cy="192"/>
            </a:xfrm>
          </p:grpSpPr>
          <p:sp>
            <p:nvSpPr>
              <p:cNvPr id="86335" name="Oval 528"/>
              <p:cNvSpPr>
                <a:spLocks noChangeArrowheads="1"/>
              </p:cNvSpPr>
              <p:nvPr/>
            </p:nvSpPr>
            <p:spPr bwMode="auto">
              <a:xfrm>
                <a:off x="2304" y="360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36" name="Oval 529"/>
              <p:cNvSpPr>
                <a:spLocks noChangeArrowheads="1"/>
              </p:cNvSpPr>
              <p:nvPr/>
            </p:nvSpPr>
            <p:spPr bwMode="auto">
              <a:xfrm>
                <a:off x="2352" y="360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37" name="Oval 530"/>
              <p:cNvSpPr>
                <a:spLocks noChangeArrowheads="1"/>
              </p:cNvSpPr>
              <p:nvPr/>
            </p:nvSpPr>
            <p:spPr bwMode="auto">
              <a:xfrm>
                <a:off x="2400" y="360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38" name="Oval 531"/>
              <p:cNvSpPr>
                <a:spLocks noChangeArrowheads="1"/>
              </p:cNvSpPr>
              <p:nvPr/>
            </p:nvSpPr>
            <p:spPr bwMode="auto">
              <a:xfrm>
                <a:off x="2448" y="360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39" name="Oval 532"/>
              <p:cNvSpPr>
                <a:spLocks noChangeArrowheads="1"/>
              </p:cNvSpPr>
              <p:nvPr/>
            </p:nvSpPr>
            <p:spPr bwMode="auto">
              <a:xfrm>
                <a:off x="2304" y="364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40" name="Oval 533"/>
              <p:cNvSpPr>
                <a:spLocks noChangeArrowheads="1"/>
              </p:cNvSpPr>
              <p:nvPr/>
            </p:nvSpPr>
            <p:spPr bwMode="auto">
              <a:xfrm>
                <a:off x="2352" y="364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41" name="Oval 534"/>
              <p:cNvSpPr>
                <a:spLocks noChangeArrowheads="1"/>
              </p:cNvSpPr>
              <p:nvPr/>
            </p:nvSpPr>
            <p:spPr bwMode="auto">
              <a:xfrm>
                <a:off x="2400" y="364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42" name="Oval 535"/>
              <p:cNvSpPr>
                <a:spLocks noChangeArrowheads="1"/>
              </p:cNvSpPr>
              <p:nvPr/>
            </p:nvSpPr>
            <p:spPr bwMode="auto">
              <a:xfrm>
                <a:off x="2448" y="364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43" name="Oval 536"/>
              <p:cNvSpPr>
                <a:spLocks noChangeArrowheads="1"/>
              </p:cNvSpPr>
              <p:nvPr/>
            </p:nvSpPr>
            <p:spPr bwMode="auto">
              <a:xfrm>
                <a:off x="2304" y="369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44" name="Oval 537"/>
              <p:cNvSpPr>
                <a:spLocks noChangeArrowheads="1"/>
              </p:cNvSpPr>
              <p:nvPr/>
            </p:nvSpPr>
            <p:spPr bwMode="auto">
              <a:xfrm>
                <a:off x="2352" y="369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45" name="Oval 538"/>
              <p:cNvSpPr>
                <a:spLocks noChangeArrowheads="1"/>
              </p:cNvSpPr>
              <p:nvPr/>
            </p:nvSpPr>
            <p:spPr bwMode="auto">
              <a:xfrm>
                <a:off x="2400" y="369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46" name="Oval 539"/>
              <p:cNvSpPr>
                <a:spLocks noChangeArrowheads="1"/>
              </p:cNvSpPr>
              <p:nvPr/>
            </p:nvSpPr>
            <p:spPr bwMode="auto">
              <a:xfrm>
                <a:off x="2448" y="369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47" name="Oval 540"/>
              <p:cNvSpPr>
                <a:spLocks noChangeArrowheads="1"/>
              </p:cNvSpPr>
              <p:nvPr/>
            </p:nvSpPr>
            <p:spPr bwMode="auto">
              <a:xfrm>
                <a:off x="2304" y="374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48" name="Oval 541"/>
              <p:cNvSpPr>
                <a:spLocks noChangeArrowheads="1"/>
              </p:cNvSpPr>
              <p:nvPr/>
            </p:nvSpPr>
            <p:spPr bwMode="auto">
              <a:xfrm>
                <a:off x="2352" y="374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49" name="Oval 542"/>
              <p:cNvSpPr>
                <a:spLocks noChangeArrowheads="1"/>
              </p:cNvSpPr>
              <p:nvPr/>
            </p:nvSpPr>
            <p:spPr bwMode="auto">
              <a:xfrm>
                <a:off x="2400" y="374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50" name="Oval 543"/>
              <p:cNvSpPr>
                <a:spLocks noChangeArrowheads="1"/>
              </p:cNvSpPr>
              <p:nvPr/>
            </p:nvSpPr>
            <p:spPr bwMode="auto">
              <a:xfrm>
                <a:off x="2448" y="374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216" name="Group 544"/>
            <p:cNvGrpSpPr>
              <a:grpSpLocks/>
            </p:cNvGrpSpPr>
            <p:nvPr/>
          </p:nvGrpSpPr>
          <p:grpSpPr bwMode="auto">
            <a:xfrm>
              <a:off x="2496" y="3792"/>
              <a:ext cx="192" cy="192"/>
              <a:chOff x="2496" y="3792"/>
              <a:chExt cx="192" cy="192"/>
            </a:xfrm>
          </p:grpSpPr>
          <p:sp>
            <p:nvSpPr>
              <p:cNvPr id="86319" name="Oval 545"/>
              <p:cNvSpPr>
                <a:spLocks noChangeArrowheads="1"/>
              </p:cNvSpPr>
              <p:nvPr/>
            </p:nvSpPr>
            <p:spPr bwMode="auto">
              <a:xfrm>
                <a:off x="2496" y="379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20" name="Oval 546"/>
              <p:cNvSpPr>
                <a:spLocks noChangeArrowheads="1"/>
              </p:cNvSpPr>
              <p:nvPr/>
            </p:nvSpPr>
            <p:spPr bwMode="auto">
              <a:xfrm>
                <a:off x="2544" y="379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21" name="Oval 547"/>
              <p:cNvSpPr>
                <a:spLocks noChangeArrowheads="1"/>
              </p:cNvSpPr>
              <p:nvPr/>
            </p:nvSpPr>
            <p:spPr bwMode="auto">
              <a:xfrm>
                <a:off x="2592" y="379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22" name="Oval 548"/>
              <p:cNvSpPr>
                <a:spLocks noChangeArrowheads="1"/>
              </p:cNvSpPr>
              <p:nvPr/>
            </p:nvSpPr>
            <p:spPr bwMode="auto">
              <a:xfrm>
                <a:off x="2640" y="379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23" name="Oval 549"/>
              <p:cNvSpPr>
                <a:spLocks noChangeArrowheads="1"/>
              </p:cNvSpPr>
              <p:nvPr/>
            </p:nvSpPr>
            <p:spPr bwMode="auto">
              <a:xfrm>
                <a:off x="2496" y="384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24" name="Oval 550"/>
              <p:cNvSpPr>
                <a:spLocks noChangeArrowheads="1"/>
              </p:cNvSpPr>
              <p:nvPr/>
            </p:nvSpPr>
            <p:spPr bwMode="auto">
              <a:xfrm>
                <a:off x="2544" y="384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25" name="Oval 551"/>
              <p:cNvSpPr>
                <a:spLocks noChangeArrowheads="1"/>
              </p:cNvSpPr>
              <p:nvPr/>
            </p:nvSpPr>
            <p:spPr bwMode="auto">
              <a:xfrm>
                <a:off x="2592" y="384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26" name="Oval 552"/>
              <p:cNvSpPr>
                <a:spLocks noChangeArrowheads="1"/>
              </p:cNvSpPr>
              <p:nvPr/>
            </p:nvSpPr>
            <p:spPr bwMode="auto">
              <a:xfrm>
                <a:off x="2640" y="384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27" name="Oval 553"/>
              <p:cNvSpPr>
                <a:spLocks noChangeArrowheads="1"/>
              </p:cNvSpPr>
              <p:nvPr/>
            </p:nvSpPr>
            <p:spPr bwMode="auto">
              <a:xfrm>
                <a:off x="2496" y="388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28" name="Oval 554"/>
              <p:cNvSpPr>
                <a:spLocks noChangeArrowheads="1"/>
              </p:cNvSpPr>
              <p:nvPr/>
            </p:nvSpPr>
            <p:spPr bwMode="auto">
              <a:xfrm>
                <a:off x="2544" y="388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29" name="Oval 555"/>
              <p:cNvSpPr>
                <a:spLocks noChangeArrowheads="1"/>
              </p:cNvSpPr>
              <p:nvPr/>
            </p:nvSpPr>
            <p:spPr bwMode="auto">
              <a:xfrm>
                <a:off x="2592" y="388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30" name="Oval 556"/>
              <p:cNvSpPr>
                <a:spLocks noChangeArrowheads="1"/>
              </p:cNvSpPr>
              <p:nvPr/>
            </p:nvSpPr>
            <p:spPr bwMode="auto">
              <a:xfrm>
                <a:off x="2640" y="388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31" name="Oval 557"/>
              <p:cNvSpPr>
                <a:spLocks noChangeArrowheads="1"/>
              </p:cNvSpPr>
              <p:nvPr/>
            </p:nvSpPr>
            <p:spPr bwMode="auto">
              <a:xfrm>
                <a:off x="2496" y="393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32" name="Oval 558"/>
              <p:cNvSpPr>
                <a:spLocks noChangeArrowheads="1"/>
              </p:cNvSpPr>
              <p:nvPr/>
            </p:nvSpPr>
            <p:spPr bwMode="auto">
              <a:xfrm>
                <a:off x="2544" y="393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33" name="Oval 559"/>
              <p:cNvSpPr>
                <a:spLocks noChangeArrowheads="1"/>
              </p:cNvSpPr>
              <p:nvPr/>
            </p:nvSpPr>
            <p:spPr bwMode="auto">
              <a:xfrm>
                <a:off x="2592" y="393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34" name="Oval 560"/>
              <p:cNvSpPr>
                <a:spLocks noChangeArrowheads="1"/>
              </p:cNvSpPr>
              <p:nvPr/>
            </p:nvSpPr>
            <p:spPr bwMode="auto">
              <a:xfrm>
                <a:off x="2640" y="393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217" name="Group 561"/>
            <p:cNvGrpSpPr>
              <a:grpSpLocks/>
            </p:cNvGrpSpPr>
            <p:nvPr/>
          </p:nvGrpSpPr>
          <p:grpSpPr bwMode="auto">
            <a:xfrm>
              <a:off x="2688" y="3792"/>
              <a:ext cx="192" cy="192"/>
              <a:chOff x="2688" y="3792"/>
              <a:chExt cx="192" cy="192"/>
            </a:xfrm>
          </p:grpSpPr>
          <p:sp>
            <p:nvSpPr>
              <p:cNvPr id="86303" name="Oval 562"/>
              <p:cNvSpPr>
                <a:spLocks noChangeArrowheads="1"/>
              </p:cNvSpPr>
              <p:nvPr/>
            </p:nvSpPr>
            <p:spPr bwMode="auto">
              <a:xfrm>
                <a:off x="2688" y="379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04" name="Oval 563"/>
              <p:cNvSpPr>
                <a:spLocks noChangeArrowheads="1"/>
              </p:cNvSpPr>
              <p:nvPr/>
            </p:nvSpPr>
            <p:spPr bwMode="auto">
              <a:xfrm>
                <a:off x="2736" y="379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05" name="Oval 564"/>
              <p:cNvSpPr>
                <a:spLocks noChangeArrowheads="1"/>
              </p:cNvSpPr>
              <p:nvPr/>
            </p:nvSpPr>
            <p:spPr bwMode="auto">
              <a:xfrm>
                <a:off x="2784" y="379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06" name="Oval 565"/>
              <p:cNvSpPr>
                <a:spLocks noChangeArrowheads="1"/>
              </p:cNvSpPr>
              <p:nvPr/>
            </p:nvSpPr>
            <p:spPr bwMode="auto">
              <a:xfrm>
                <a:off x="2832" y="379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07" name="Oval 566"/>
              <p:cNvSpPr>
                <a:spLocks noChangeArrowheads="1"/>
              </p:cNvSpPr>
              <p:nvPr/>
            </p:nvSpPr>
            <p:spPr bwMode="auto">
              <a:xfrm>
                <a:off x="2688" y="384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08" name="Oval 567"/>
              <p:cNvSpPr>
                <a:spLocks noChangeArrowheads="1"/>
              </p:cNvSpPr>
              <p:nvPr/>
            </p:nvSpPr>
            <p:spPr bwMode="auto">
              <a:xfrm>
                <a:off x="2736" y="384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09" name="Oval 568"/>
              <p:cNvSpPr>
                <a:spLocks noChangeArrowheads="1"/>
              </p:cNvSpPr>
              <p:nvPr/>
            </p:nvSpPr>
            <p:spPr bwMode="auto">
              <a:xfrm>
                <a:off x="2784" y="384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10" name="Oval 569"/>
              <p:cNvSpPr>
                <a:spLocks noChangeArrowheads="1"/>
              </p:cNvSpPr>
              <p:nvPr/>
            </p:nvSpPr>
            <p:spPr bwMode="auto">
              <a:xfrm>
                <a:off x="2832" y="384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11" name="Oval 570"/>
              <p:cNvSpPr>
                <a:spLocks noChangeArrowheads="1"/>
              </p:cNvSpPr>
              <p:nvPr/>
            </p:nvSpPr>
            <p:spPr bwMode="auto">
              <a:xfrm>
                <a:off x="2688" y="388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12" name="Oval 571"/>
              <p:cNvSpPr>
                <a:spLocks noChangeArrowheads="1"/>
              </p:cNvSpPr>
              <p:nvPr/>
            </p:nvSpPr>
            <p:spPr bwMode="auto">
              <a:xfrm>
                <a:off x="2736" y="388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13" name="Oval 572"/>
              <p:cNvSpPr>
                <a:spLocks noChangeArrowheads="1"/>
              </p:cNvSpPr>
              <p:nvPr/>
            </p:nvSpPr>
            <p:spPr bwMode="auto">
              <a:xfrm>
                <a:off x="2784" y="388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14" name="Oval 573"/>
              <p:cNvSpPr>
                <a:spLocks noChangeArrowheads="1"/>
              </p:cNvSpPr>
              <p:nvPr/>
            </p:nvSpPr>
            <p:spPr bwMode="auto">
              <a:xfrm>
                <a:off x="2832" y="388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15" name="Oval 574"/>
              <p:cNvSpPr>
                <a:spLocks noChangeArrowheads="1"/>
              </p:cNvSpPr>
              <p:nvPr/>
            </p:nvSpPr>
            <p:spPr bwMode="auto">
              <a:xfrm>
                <a:off x="2688" y="393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16" name="Oval 575"/>
              <p:cNvSpPr>
                <a:spLocks noChangeArrowheads="1"/>
              </p:cNvSpPr>
              <p:nvPr/>
            </p:nvSpPr>
            <p:spPr bwMode="auto">
              <a:xfrm>
                <a:off x="2736" y="393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17" name="Oval 576"/>
              <p:cNvSpPr>
                <a:spLocks noChangeArrowheads="1"/>
              </p:cNvSpPr>
              <p:nvPr/>
            </p:nvSpPr>
            <p:spPr bwMode="auto">
              <a:xfrm>
                <a:off x="2784" y="393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18" name="Oval 577"/>
              <p:cNvSpPr>
                <a:spLocks noChangeArrowheads="1"/>
              </p:cNvSpPr>
              <p:nvPr/>
            </p:nvSpPr>
            <p:spPr bwMode="auto">
              <a:xfrm>
                <a:off x="2832" y="393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218" name="Group 578"/>
            <p:cNvGrpSpPr>
              <a:grpSpLocks/>
            </p:cNvGrpSpPr>
            <p:nvPr/>
          </p:nvGrpSpPr>
          <p:grpSpPr bwMode="auto">
            <a:xfrm>
              <a:off x="2880" y="3984"/>
              <a:ext cx="192" cy="192"/>
              <a:chOff x="2880" y="3984"/>
              <a:chExt cx="192" cy="192"/>
            </a:xfrm>
          </p:grpSpPr>
          <p:sp>
            <p:nvSpPr>
              <p:cNvPr id="86287" name="Oval 579"/>
              <p:cNvSpPr>
                <a:spLocks noChangeArrowheads="1"/>
              </p:cNvSpPr>
              <p:nvPr/>
            </p:nvSpPr>
            <p:spPr bwMode="auto">
              <a:xfrm>
                <a:off x="2880" y="398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88" name="Oval 580"/>
              <p:cNvSpPr>
                <a:spLocks noChangeArrowheads="1"/>
              </p:cNvSpPr>
              <p:nvPr/>
            </p:nvSpPr>
            <p:spPr bwMode="auto">
              <a:xfrm>
                <a:off x="2928" y="398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89" name="Oval 581"/>
              <p:cNvSpPr>
                <a:spLocks noChangeArrowheads="1"/>
              </p:cNvSpPr>
              <p:nvPr/>
            </p:nvSpPr>
            <p:spPr bwMode="auto">
              <a:xfrm>
                <a:off x="2976" y="398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90" name="Oval 582"/>
              <p:cNvSpPr>
                <a:spLocks noChangeArrowheads="1"/>
              </p:cNvSpPr>
              <p:nvPr/>
            </p:nvSpPr>
            <p:spPr bwMode="auto">
              <a:xfrm>
                <a:off x="3024" y="398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91" name="Oval 583"/>
              <p:cNvSpPr>
                <a:spLocks noChangeArrowheads="1"/>
              </p:cNvSpPr>
              <p:nvPr/>
            </p:nvSpPr>
            <p:spPr bwMode="auto">
              <a:xfrm>
                <a:off x="2880" y="403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92" name="Oval 584"/>
              <p:cNvSpPr>
                <a:spLocks noChangeArrowheads="1"/>
              </p:cNvSpPr>
              <p:nvPr/>
            </p:nvSpPr>
            <p:spPr bwMode="auto">
              <a:xfrm>
                <a:off x="2928" y="403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93" name="Oval 585"/>
              <p:cNvSpPr>
                <a:spLocks noChangeArrowheads="1"/>
              </p:cNvSpPr>
              <p:nvPr/>
            </p:nvSpPr>
            <p:spPr bwMode="auto">
              <a:xfrm>
                <a:off x="2976" y="403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94" name="Oval 586"/>
              <p:cNvSpPr>
                <a:spLocks noChangeArrowheads="1"/>
              </p:cNvSpPr>
              <p:nvPr/>
            </p:nvSpPr>
            <p:spPr bwMode="auto">
              <a:xfrm>
                <a:off x="3024" y="403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95" name="Oval 587"/>
              <p:cNvSpPr>
                <a:spLocks noChangeArrowheads="1"/>
              </p:cNvSpPr>
              <p:nvPr/>
            </p:nvSpPr>
            <p:spPr bwMode="auto">
              <a:xfrm>
                <a:off x="2880" y="408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96" name="Oval 588"/>
              <p:cNvSpPr>
                <a:spLocks noChangeArrowheads="1"/>
              </p:cNvSpPr>
              <p:nvPr/>
            </p:nvSpPr>
            <p:spPr bwMode="auto">
              <a:xfrm>
                <a:off x="2928" y="408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97" name="Oval 589"/>
              <p:cNvSpPr>
                <a:spLocks noChangeArrowheads="1"/>
              </p:cNvSpPr>
              <p:nvPr/>
            </p:nvSpPr>
            <p:spPr bwMode="auto">
              <a:xfrm>
                <a:off x="2976" y="408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98" name="Oval 590"/>
              <p:cNvSpPr>
                <a:spLocks noChangeArrowheads="1"/>
              </p:cNvSpPr>
              <p:nvPr/>
            </p:nvSpPr>
            <p:spPr bwMode="auto">
              <a:xfrm>
                <a:off x="3024" y="408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99" name="Oval 591"/>
              <p:cNvSpPr>
                <a:spLocks noChangeArrowheads="1"/>
              </p:cNvSpPr>
              <p:nvPr/>
            </p:nvSpPr>
            <p:spPr bwMode="auto">
              <a:xfrm>
                <a:off x="2880" y="412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00" name="Oval 592"/>
              <p:cNvSpPr>
                <a:spLocks noChangeArrowheads="1"/>
              </p:cNvSpPr>
              <p:nvPr/>
            </p:nvSpPr>
            <p:spPr bwMode="auto">
              <a:xfrm>
                <a:off x="2928" y="412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01" name="Oval 593"/>
              <p:cNvSpPr>
                <a:spLocks noChangeArrowheads="1"/>
              </p:cNvSpPr>
              <p:nvPr/>
            </p:nvSpPr>
            <p:spPr bwMode="auto">
              <a:xfrm>
                <a:off x="2976" y="412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302" name="Oval 594"/>
              <p:cNvSpPr>
                <a:spLocks noChangeArrowheads="1"/>
              </p:cNvSpPr>
              <p:nvPr/>
            </p:nvSpPr>
            <p:spPr bwMode="auto">
              <a:xfrm>
                <a:off x="3024" y="412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219" name="Group 595"/>
            <p:cNvGrpSpPr>
              <a:grpSpLocks/>
            </p:cNvGrpSpPr>
            <p:nvPr/>
          </p:nvGrpSpPr>
          <p:grpSpPr bwMode="auto">
            <a:xfrm>
              <a:off x="3072" y="3600"/>
              <a:ext cx="192" cy="192"/>
              <a:chOff x="3072" y="3600"/>
              <a:chExt cx="192" cy="192"/>
            </a:xfrm>
          </p:grpSpPr>
          <p:sp>
            <p:nvSpPr>
              <p:cNvPr id="86271" name="Oval 596"/>
              <p:cNvSpPr>
                <a:spLocks noChangeArrowheads="1"/>
              </p:cNvSpPr>
              <p:nvPr/>
            </p:nvSpPr>
            <p:spPr bwMode="auto">
              <a:xfrm>
                <a:off x="3072" y="360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72" name="Oval 597"/>
              <p:cNvSpPr>
                <a:spLocks noChangeArrowheads="1"/>
              </p:cNvSpPr>
              <p:nvPr/>
            </p:nvSpPr>
            <p:spPr bwMode="auto">
              <a:xfrm>
                <a:off x="3120" y="360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73" name="Oval 598"/>
              <p:cNvSpPr>
                <a:spLocks noChangeArrowheads="1"/>
              </p:cNvSpPr>
              <p:nvPr/>
            </p:nvSpPr>
            <p:spPr bwMode="auto">
              <a:xfrm>
                <a:off x="3168" y="360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74" name="Oval 599"/>
              <p:cNvSpPr>
                <a:spLocks noChangeArrowheads="1"/>
              </p:cNvSpPr>
              <p:nvPr/>
            </p:nvSpPr>
            <p:spPr bwMode="auto">
              <a:xfrm>
                <a:off x="3216" y="360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75" name="Oval 600"/>
              <p:cNvSpPr>
                <a:spLocks noChangeArrowheads="1"/>
              </p:cNvSpPr>
              <p:nvPr/>
            </p:nvSpPr>
            <p:spPr bwMode="auto">
              <a:xfrm>
                <a:off x="3072" y="364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76" name="Oval 601"/>
              <p:cNvSpPr>
                <a:spLocks noChangeArrowheads="1"/>
              </p:cNvSpPr>
              <p:nvPr/>
            </p:nvSpPr>
            <p:spPr bwMode="auto">
              <a:xfrm>
                <a:off x="3120" y="364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77" name="Oval 602"/>
              <p:cNvSpPr>
                <a:spLocks noChangeArrowheads="1"/>
              </p:cNvSpPr>
              <p:nvPr/>
            </p:nvSpPr>
            <p:spPr bwMode="auto">
              <a:xfrm>
                <a:off x="3168" y="364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78" name="Oval 603"/>
              <p:cNvSpPr>
                <a:spLocks noChangeArrowheads="1"/>
              </p:cNvSpPr>
              <p:nvPr/>
            </p:nvSpPr>
            <p:spPr bwMode="auto">
              <a:xfrm>
                <a:off x="3216" y="364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79" name="Oval 604"/>
              <p:cNvSpPr>
                <a:spLocks noChangeArrowheads="1"/>
              </p:cNvSpPr>
              <p:nvPr/>
            </p:nvSpPr>
            <p:spPr bwMode="auto">
              <a:xfrm>
                <a:off x="3072" y="369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80" name="Oval 605"/>
              <p:cNvSpPr>
                <a:spLocks noChangeArrowheads="1"/>
              </p:cNvSpPr>
              <p:nvPr/>
            </p:nvSpPr>
            <p:spPr bwMode="auto">
              <a:xfrm>
                <a:off x="3120" y="369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81" name="Oval 606"/>
              <p:cNvSpPr>
                <a:spLocks noChangeArrowheads="1"/>
              </p:cNvSpPr>
              <p:nvPr/>
            </p:nvSpPr>
            <p:spPr bwMode="auto">
              <a:xfrm>
                <a:off x="3168" y="369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82" name="Oval 607"/>
              <p:cNvSpPr>
                <a:spLocks noChangeArrowheads="1"/>
              </p:cNvSpPr>
              <p:nvPr/>
            </p:nvSpPr>
            <p:spPr bwMode="auto">
              <a:xfrm>
                <a:off x="3216" y="369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83" name="Oval 608"/>
              <p:cNvSpPr>
                <a:spLocks noChangeArrowheads="1"/>
              </p:cNvSpPr>
              <p:nvPr/>
            </p:nvSpPr>
            <p:spPr bwMode="auto">
              <a:xfrm>
                <a:off x="3072" y="374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84" name="Oval 609"/>
              <p:cNvSpPr>
                <a:spLocks noChangeArrowheads="1"/>
              </p:cNvSpPr>
              <p:nvPr/>
            </p:nvSpPr>
            <p:spPr bwMode="auto">
              <a:xfrm>
                <a:off x="3120" y="374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85" name="Oval 610"/>
              <p:cNvSpPr>
                <a:spLocks noChangeArrowheads="1"/>
              </p:cNvSpPr>
              <p:nvPr/>
            </p:nvSpPr>
            <p:spPr bwMode="auto">
              <a:xfrm>
                <a:off x="3168" y="374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86" name="Oval 611"/>
              <p:cNvSpPr>
                <a:spLocks noChangeArrowheads="1"/>
              </p:cNvSpPr>
              <p:nvPr/>
            </p:nvSpPr>
            <p:spPr bwMode="auto">
              <a:xfrm>
                <a:off x="3216" y="374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220" name="Group 612"/>
            <p:cNvGrpSpPr>
              <a:grpSpLocks/>
            </p:cNvGrpSpPr>
            <p:nvPr/>
          </p:nvGrpSpPr>
          <p:grpSpPr bwMode="auto">
            <a:xfrm>
              <a:off x="3264" y="3984"/>
              <a:ext cx="192" cy="192"/>
              <a:chOff x="3264" y="3984"/>
              <a:chExt cx="192" cy="192"/>
            </a:xfrm>
          </p:grpSpPr>
          <p:sp>
            <p:nvSpPr>
              <p:cNvPr id="86255" name="Oval 613"/>
              <p:cNvSpPr>
                <a:spLocks noChangeArrowheads="1"/>
              </p:cNvSpPr>
              <p:nvPr/>
            </p:nvSpPr>
            <p:spPr bwMode="auto">
              <a:xfrm>
                <a:off x="3264" y="398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56" name="Oval 614"/>
              <p:cNvSpPr>
                <a:spLocks noChangeArrowheads="1"/>
              </p:cNvSpPr>
              <p:nvPr/>
            </p:nvSpPr>
            <p:spPr bwMode="auto">
              <a:xfrm>
                <a:off x="3312" y="398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57" name="Oval 615"/>
              <p:cNvSpPr>
                <a:spLocks noChangeArrowheads="1"/>
              </p:cNvSpPr>
              <p:nvPr/>
            </p:nvSpPr>
            <p:spPr bwMode="auto">
              <a:xfrm>
                <a:off x="3360" y="398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58" name="Oval 616"/>
              <p:cNvSpPr>
                <a:spLocks noChangeArrowheads="1"/>
              </p:cNvSpPr>
              <p:nvPr/>
            </p:nvSpPr>
            <p:spPr bwMode="auto">
              <a:xfrm>
                <a:off x="3408" y="3984"/>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59" name="Oval 617"/>
              <p:cNvSpPr>
                <a:spLocks noChangeArrowheads="1"/>
              </p:cNvSpPr>
              <p:nvPr/>
            </p:nvSpPr>
            <p:spPr bwMode="auto">
              <a:xfrm>
                <a:off x="3264" y="403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60" name="Oval 618"/>
              <p:cNvSpPr>
                <a:spLocks noChangeArrowheads="1"/>
              </p:cNvSpPr>
              <p:nvPr/>
            </p:nvSpPr>
            <p:spPr bwMode="auto">
              <a:xfrm>
                <a:off x="3312" y="403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61" name="Oval 619"/>
              <p:cNvSpPr>
                <a:spLocks noChangeArrowheads="1"/>
              </p:cNvSpPr>
              <p:nvPr/>
            </p:nvSpPr>
            <p:spPr bwMode="auto">
              <a:xfrm>
                <a:off x="3360" y="403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62" name="Oval 620"/>
              <p:cNvSpPr>
                <a:spLocks noChangeArrowheads="1"/>
              </p:cNvSpPr>
              <p:nvPr/>
            </p:nvSpPr>
            <p:spPr bwMode="auto">
              <a:xfrm>
                <a:off x="3408" y="403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63" name="Oval 621"/>
              <p:cNvSpPr>
                <a:spLocks noChangeArrowheads="1"/>
              </p:cNvSpPr>
              <p:nvPr/>
            </p:nvSpPr>
            <p:spPr bwMode="auto">
              <a:xfrm>
                <a:off x="3264" y="408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64" name="Oval 622"/>
              <p:cNvSpPr>
                <a:spLocks noChangeArrowheads="1"/>
              </p:cNvSpPr>
              <p:nvPr/>
            </p:nvSpPr>
            <p:spPr bwMode="auto">
              <a:xfrm>
                <a:off x="3312" y="408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65" name="Oval 623"/>
              <p:cNvSpPr>
                <a:spLocks noChangeArrowheads="1"/>
              </p:cNvSpPr>
              <p:nvPr/>
            </p:nvSpPr>
            <p:spPr bwMode="auto">
              <a:xfrm>
                <a:off x="3360" y="408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66" name="Oval 624"/>
              <p:cNvSpPr>
                <a:spLocks noChangeArrowheads="1"/>
              </p:cNvSpPr>
              <p:nvPr/>
            </p:nvSpPr>
            <p:spPr bwMode="auto">
              <a:xfrm>
                <a:off x="3408" y="408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67" name="Oval 625"/>
              <p:cNvSpPr>
                <a:spLocks noChangeArrowheads="1"/>
              </p:cNvSpPr>
              <p:nvPr/>
            </p:nvSpPr>
            <p:spPr bwMode="auto">
              <a:xfrm>
                <a:off x="3264" y="412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68" name="Oval 626"/>
              <p:cNvSpPr>
                <a:spLocks noChangeArrowheads="1"/>
              </p:cNvSpPr>
              <p:nvPr/>
            </p:nvSpPr>
            <p:spPr bwMode="auto">
              <a:xfrm>
                <a:off x="3312" y="412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69" name="Oval 627"/>
              <p:cNvSpPr>
                <a:spLocks noChangeArrowheads="1"/>
              </p:cNvSpPr>
              <p:nvPr/>
            </p:nvSpPr>
            <p:spPr bwMode="auto">
              <a:xfrm>
                <a:off x="3360" y="412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70" name="Oval 628"/>
              <p:cNvSpPr>
                <a:spLocks noChangeArrowheads="1"/>
              </p:cNvSpPr>
              <p:nvPr/>
            </p:nvSpPr>
            <p:spPr bwMode="auto">
              <a:xfrm>
                <a:off x="3408" y="412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221" name="Group 629"/>
            <p:cNvGrpSpPr>
              <a:grpSpLocks/>
            </p:cNvGrpSpPr>
            <p:nvPr/>
          </p:nvGrpSpPr>
          <p:grpSpPr bwMode="auto">
            <a:xfrm>
              <a:off x="3456" y="3792"/>
              <a:ext cx="192" cy="192"/>
              <a:chOff x="3456" y="3792"/>
              <a:chExt cx="192" cy="192"/>
            </a:xfrm>
          </p:grpSpPr>
          <p:sp>
            <p:nvSpPr>
              <p:cNvPr id="86239" name="Oval 630"/>
              <p:cNvSpPr>
                <a:spLocks noChangeArrowheads="1"/>
              </p:cNvSpPr>
              <p:nvPr/>
            </p:nvSpPr>
            <p:spPr bwMode="auto">
              <a:xfrm>
                <a:off x="3456" y="379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40" name="Oval 631"/>
              <p:cNvSpPr>
                <a:spLocks noChangeArrowheads="1"/>
              </p:cNvSpPr>
              <p:nvPr/>
            </p:nvSpPr>
            <p:spPr bwMode="auto">
              <a:xfrm>
                <a:off x="3504" y="379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41" name="Oval 632"/>
              <p:cNvSpPr>
                <a:spLocks noChangeArrowheads="1"/>
              </p:cNvSpPr>
              <p:nvPr/>
            </p:nvSpPr>
            <p:spPr bwMode="auto">
              <a:xfrm>
                <a:off x="3552" y="379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42" name="Oval 633"/>
              <p:cNvSpPr>
                <a:spLocks noChangeArrowheads="1"/>
              </p:cNvSpPr>
              <p:nvPr/>
            </p:nvSpPr>
            <p:spPr bwMode="auto">
              <a:xfrm>
                <a:off x="3600" y="379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43" name="Oval 634"/>
              <p:cNvSpPr>
                <a:spLocks noChangeArrowheads="1"/>
              </p:cNvSpPr>
              <p:nvPr/>
            </p:nvSpPr>
            <p:spPr bwMode="auto">
              <a:xfrm>
                <a:off x="3456" y="384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44" name="Oval 635"/>
              <p:cNvSpPr>
                <a:spLocks noChangeArrowheads="1"/>
              </p:cNvSpPr>
              <p:nvPr/>
            </p:nvSpPr>
            <p:spPr bwMode="auto">
              <a:xfrm>
                <a:off x="3504" y="384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45" name="Oval 636"/>
              <p:cNvSpPr>
                <a:spLocks noChangeArrowheads="1"/>
              </p:cNvSpPr>
              <p:nvPr/>
            </p:nvSpPr>
            <p:spPr bwMode="auto">
              <a:xfrm>
                <a:off x="3552" y="384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46" name="Oval 637"/>
              <p:cNvSpPr>
                <a:spLocks noChangeArrowheads="1"/>
              </p:cNvSpPr>
              <p:nvPr/>
            </p:nvSpPr>
            <p:spPr bwMode="auto">
              <a:xfrm>
                <a:off x="3600" y="384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47" name="Oval 638"/>
              <p:cNvSpPr>
                <a:spLocks noChangeArrowheads="1"/>
              </p:cNvSpPr>
              <p:nvPr/>
            </p:nvSpPr>
            <p:spPr bwMode="auto">
              <a:xfrm>
                <a:off x="3456" y="388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48" name="Oval 639"/>
              <p:cNvSpPr>
                <a:spLocks noChangeArrowheads="1"/>
              </p:cNvSpPr>
              <p:nvPr/>
            </p:nvSpPr>
            <p:spPr bwMode="auto">
              <a:xfrm>
                <a:off x="3504" y="388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49" name="Oval 640"/>
              <p:cNvSpPr>
                <a:spLocks noChangeArrowheads="1"/>
              </p:cNvSpPr>
              <p:nvPr/>
            </p:nvSpPr>
            <p:spPr bwMode="auto">
              <a:xfrm>
                <a:off x="3552" y="388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50" name="Oval 641"/>
              <p:cNvSpPr>
                <a:spLocks noChangeArrowheads="1"/>
              </p:cNvSpPr>
              <p:nvPr/>
            </p:nvSpPr>
            <p:spPr bwMode="auto">
              <a:xfrm>
                <a:off x="3600" y="388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51" name="Oval 642"/>
              <p:cNvSpPr>
                <a:spLocks noChangeArrowheads="1"/>
              </p:cNvSpPr>
              <p:nvPr/>
            </p:nvSpPr>
            <p:spPr bwMode="auto">
              <a:xfrm>
                <a:off x="3456" y="393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52" name="Oval 643"/>
              <p:cNvSpPr>
                <a:spLocks noChangeArrowheads="1"/>
              </p:cNvSpPr>
              <p:nvPr/>
            </p:nvSpPr>
            <p:spPr bwMode="auto">
              <a:xfrm>
                <a:off x="3504" y="393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53" name="Oval 644"/>
              <p:cNvSpPr>
                <a:spLocks noChangeArrowheads="1"/>
              </p:cNvSpPr>
              <p:nvPr/>
            </p:nvSpPr>
            <p:spPr bwMode="auto">
              <a:xfrm>
                <a:off x="3552" y="393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54" name="Oval 645"/>
              <p:cNvSpPr>
                <a:spLocks noChangeArrowheads="1"/>
              </p:cNvSpPr>
              <p:nvPr/>
            </p:nvSpPr>
            <p:spPr bwMode="auto">
              <a:xfrm>
                <a:off x="3600" y="393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86222" name="Group 646"/>
            <p:cNvGrpSpPr>
              <a:grpSpLocks/>
            </p:cNvGrpSpPr>
            <p:nvPr/>
          </p:nvGrpSpPr>
          <p:grpSpPr bwMode="auto">
            <a:xfrm>
              <a:off x="3648" y="3792"/>
              <a:ext cx="192" cy="192"/>
              <a:chOff x="3648" y="3792"/>
              <a:chExt cx="192" cy="192"/>
            </a:xfrm>
          </p:grpSpPr>
          <p:sp>
            <p:nvSpPr>
              <p:cNvPr id="86223" name="Oval 647"/>
              <p:cNvSpPr>
                <a:spLocks noChangeArrowheads="1"/>
              </p:cNvSpPr>
              <p:nvPr/>
            </p:nvSpPr>
            <p:spPr bwMode="auto">
              <a:xfrm>
                <a:off x="3648" y="379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24" name="Oval 648"/>
              <p:cNvSpPr>
                <a:spLocks noChangeArrowheads="1"/>
              </p:cNvSpPr>
              <p:nvPr/>
            </p:nvSpPr>
            <p:spPr bwMode="auto">
              <a:xfrm>
                <a:off x="3696" y="379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25" name="Oval 649"/>
              <p:cNvSpPr>
                <a:spLocks noChangeArrowheads="1"/>
              </p:cNvSpPr>
              <p:nvPr/>
            </p:nvSpPr>
            <p:spPr bwMode="auto">
              <a:xfrm>
                <a:off x="3744" y="379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26" name="Oval 650"/>
              <p:cNvSpPr>
                <a:spLocks noChangeArrowheads="1"/>
              </p:cNvSpPr>
              <p:nvPr/>
            </p:nvSpPr>
            <p:spPr bwMode="auto">
              <a:xfrm>
                <a:off x="3792" y="3792"/>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27" name="Oval 651"/>
              <p:cNvSpPr>
                <a:spLocks noChangeArrowheads="1"/>
              </p:cNvSpPr>
              <p:nvPr/>
            </p:nvSpPr>
            <p:spPr bwMode="auto">
              <a:xfrm>
                <a:off x="3648" y="384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28" name="Oval 652"/>
              <p:cNvSpPr>
                <a:spLocks noChangeArrowheads="1"/>
              </p:cNvSpPr>
              <p:nvPr/>
            </p:nvSpPr>
            <p:spPr bwMode="auto">
              <a:xfrm>
                <a:off x="3696" y="384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29" name="Oval 653"/>
              <p:cNvSpPr>
                <a:spLocks noChangeArrowheads="1"/>
              </p:cNvSpPr>
              <p:nvPr/>
            </p:nvSpPr>
            <p:spPr bwMode="auto">
              <a:xfrm>
                <a:off x="3744" y="384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30" name="Oval 654"/>
              <p:cNvSpPr>
                <a:spLocks noChangeArrowheads="1"/>
              </p:cNvSpPr>
              <p:nvPr/>
            </p:nvSpPr>
            <p:spPr bwMode="auto">
              <a:xfrm>
                <a:off x="3792" y="3840"/>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31" name="Oval 655"/>
              <p:cNvSpPr>
                <a:spLocks noChangeArrowheads="1"/>
              </p:cNvSpPr>
              <p:nvPr/>
            </p:nvSpPr>
            <p:spPr bwMode="auto">
              <a:xfrm>
                <a:off x="3648" y="388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32" name="Oval 656"/>
              <p:cNvSpPr>
                <a:spLocks noChangeArrowheads="1"/>
              </p:cNvSpPr>
              <p:nvPr/>
            </p:nvSpPr>
            <p:spPr bwMode="auto">
              <a:xfrm>
                <a:off x="3696" y="388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33" name="Oval 657"/>
              <p:cNvSpPr>
                <a:spLocks noChangeArrowheads="1"/>
              </p:cNvSpPr>
              <p:nvPr/>
            </p:nvSpPr>
            <p:spPr bwMode="auto">
              <a:xfrm>
                <a:off x="3744" y="388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34" name="Oval 658"/>
              <p:cNvSpPr>
                <a:spLocks noChangeArrowheads="1"/>
              </p:cNvSpPr>
              <p:nvPr/>
            </p:nvSpPr>
            <p:spPr bwMode="auto">
              <a:xfrm>
                <a:off x="3792" y="3888"/>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35" name="Oval 659"/>
              <p:cNvSpPr>
                <a:spLocks noChangeArrowheads="1"/>
              </p:cNvSpPr>
              <p:nvPr/>
            </p:nvSpPr>
            <p:spPr bwMode="auto">
              <a:xfrm>
                <a:off x="3648" y="393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36" name="Oval 660"/>
              <p:cNvSpPr>
                <a:spLocks noChangeArrowheads="1"/>
              </p:cNvSpPr>
              <p:nvPr/>
            </p:nvSpPr>
            <p:spPr bwMode="auto">
              <a:xfrm>
                <a:off x="3696" y="393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37" name="Oval 661"/>
              <p:cNvSpPr>
                <a:spLocks noChangeArrowheads="1"/>
              </p:cNvSpPr>
              <p:nvPr/>
            </p:nvSpPr>
            <p:spPr bwMode="auto">
              <a:xfrm>
                <a:off x="3744" y="393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6238" name="Oval 662"/>
              <p:cNvSpPr>
                <a:spLocks noChangeArrowheads="1"/>
              </p:cNvSpPr>
              <p:nvPr/>
            </p:nvSpPr>
            <p:spPr bwMode="auto">
              <a:xfrm>
                <a:off x="3792" y="3936"/>
                <a:ext cx="48" cy="48"/>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sp>
        <p:nvSpPr>
          <p:cNvPr id="1333" name="Text Box 663"/>
          <p:cNvSpPr txBox="1">
            <a:spLocks noChangeArrowheads="1"/>
          </p:cNvSpPr>
          <p:nvPr/>
        </p:nvSpPr>
        <p:spPr bwMode="auto">
          <a:xfrm>
            <a:off x="10189352" y="2515164"/>
            <a:ext cx="2707075" cy="939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27998" tIns="66559" rIns="127998" bIns="66559">
            <a:spAutoFit/>
          </a:bodyPr>
          <a:lstStyle>
            <a:lvl1pPr marL="341313" indent="-341313" defTabSz="457200" eaLnBrk="0" hangingPunct="0">
              <a:defRPr>
                <a:solidFill>
                  <a:schemeClr val="tx1"/>
                </a:solidFill>
                <a:latin typeface="Arial" charset="0"/>
                <a:ea typeface="黑体" pitchFamily="2" charset="-122"/>
              </a:defRPr>
            </a:lvl1pPr>
            <a:lvl2pPr marL="742950" indent="-285750" defTabSz="457200" eaLnBrk="0" hangingPunct="0">
              <a:defRPr>
                <a:solidFill>
                  <a:schemeClr val="tx1"/>
                </a:solidFill>
                <a:latin typeface="Arial" charset="0"/>
                <a:ea typeface="黑体" pitchFamily="2" charset="-122"/>
              </a:defRPr>
            </a:lvl2pPr>
            <a:lvl3pPr marL="1143000" indent="-228600" defTabSz="457200" eaLnBrk="0" hangingPunct="0">
              <a:defRPr>
                <a:solidFill>
                  <a:schemeClr val="tx1"/>
                </a:solidFill>
                <a:latin typeface="Arial" charset="0"/>
                <a:ea typeface="黑体" pitchFamily="2" charset="-122"/>
              </a:defRPr>
            </a:lvl3pPr>
            <a:lvl4pPr marL="1600200" indent="-228600" defTabSz="457200" eaLnBrk="0" hangingPunct="0">
              <a:defRPr>
                <a:solidFill>
                  <a:schemeClr val="tx1"/>
                </a:solidFill>
                <a:latin typeface="Arial" charset="0"/>
                <a:ea typeface="黑体" pitchFamily="2" charset="-122"/>
              </a:defRPr>
            </a:lvl4pPr>
            <a:lvl5pPr marL="2057400" indent="-228600" defTabSz="457200" eaLnBrk="0" hangingPunct="0">
              <a:defRPr>
                <a:solidFill>
                  <a:schemeClr val="tx1"/>
                </a:solidFill>
                <a:latin typeface="Arial" charset="0"/>
                <a:ea typeface="黑体" pitchFamily="2" charset="-122"/>
              </a:defRPr>
            </a:lvl5pPr>
            <a:lvl6pPr marL="2514600" indent="-228600" defTabSz="457200" eaLnBrk="0" fontAlgn="base" hangingPunct="0">
              <a:spcBef>
                <a:spcPct val="0"/>
              </a:spcBef>
              <a:spcAft>
                <a:spcPct val="0"/>
              </a:spcAft>
              <a:defRPr>
                <a:solidFill>
                  <a:schemeClr val="tx1"/>
                </a:solidFill>
                <a:latin typeface="Arial" charset="0"/>
                <a:ea typeface="黑体" pitchFamily="2" charset="-122"/>
              </a:defRPr>
            </a:lvl6pPr>
            <a:lvl7pPr marL="2971800" indent="-228600" defTabSz="457200" eaLnBrk="0" fontAlgn="base" hangingPunct="0">
              <a:spcBef>
                <a:spcPct val="0"/>
              </a:spcBef>
              <a:spcAft>
                <a:spcPct val="0"/>
              </a:spcAft>
              <a:defRPr>
                <a:solidFill>
                  <a:schemeClr val="tx1"/>
                </a:solidFill>
                <a:latin typeface="Arial" charset="0"/>
                <a:ea typeface="黑体" pitchFamily="2" charset="-122"/>
              </a:defRPr>
            </a:lvl7pPr>
            <a:lvl8pPr marL="3429000" indent="-228600" defTabSz="457200" eaLnBrk="0" fontAlgn="base" hangingPunct="0">
              <a:spcBef>
                <a:spcPct val="0"/>
              </a:spcBef>
              <a:spcAft>
                <a:spcPct val="0"/>
              </a:spcAft>
              <a:defRPr>
                <a:solidFill>
                  <a:schemeClr val="tx1"/>
                </a:solidFill>
                <a:latin typeface="Arial" charset="0"/>
                <a:ea typeface="黑体" pitchFamily="2" charset="-122"/>
              </a:defRPr>
            </a:lvl8pPr>
            <a:lvl9pPr marL="3886200" indent="-228600" defTabSz="457200" eaLnBrk="0" fontAlgn="base" hangingPunct="0">
              <a:spcBef>
                <a:spcPct val="0"/>
              </a:spcBef>
              <a:spcAft>
                <a:spcPct val="0"/>
              </a:spcAft>
              <a:defRPr>
                <a:solidFill>
                  <a:schemeClr val="tx1"/>
                </a:solidFill>
                <a:latin typeface="Arial" charset="0"/>
                <a:ea typeface="黑体" pitchFamily="2" charset="-122"/>
              </a:defRPr>
            </a:lvl9pPr>
          </a:lstStyle>
          <a:p>
            <a:pPr eaLnBrk="1" hangingPunct="1">
              <a:lnSpc>
                <a:spcPct val="93000"/>
              </a:lnSpc>
              <a:spcBef>
                <a:spcPct val="50000"/>
              </a:spcBef>
              <a:buClr>
                <a:srgbClr val="000000"/>
              </a:buClr>
              <a:buSzPct val="110000"/>
              <a:buFont typeface="Arial" charset="0"/>
              <a:buNone/>
            </a:pPr>
            <a:r>
              <a:rPr lang="en-US" altLang="zh-CN" sz="2800">
                <a:solidFill>
                  <a:srgbClr val="000066"/>
                </a:solidFill>
                <a:latin typeface="楷体_GB2312" pitchFamily="49" charset="-122"/>
                <a:ea typeface="楷体_GB2312" pitchFamily="49" charset="-122"/>
                <a:cs typeface="Arial" charset="0"/>
              </a:rPr>
              <a:t>1.</a:t>
            </a:r>
            <a:r>
              <a:rPr lang="zh-CN" altLang="en-US" sz="2800">
                <a:solidFill>
                  <a:srgbClr val="000066"/>
                </a:solidFill>
                <a:latin typeface="楷体_GB2312" pitchFamily="49" charset="-122"/>
                <a:ea typeface="楷体_GB2312" pitchFamily="49" charset="-122"/>
                <a:cs typeface="Arial" charset="0"/>
              </a:rPr>
              <a:t>间谍进程清空</a:t>
            </a:r>
            <a:r>
              <a:rPr lang="en-US" altLang="zh-CN" sz="2800">
                <a:solidFill>
                  <a:srgbClr val="000066"/>
                </a:solidFill>
                <a:latin typeface="楷体_GB2312" pitchFamily="49" charset="-122"/>
                <a:ea typeface="楷体_GB2312" pitchFamily="49" charset="-122"/>
                <a:cs typeface="Arial" charset="0"/>
              </a:rPr>
              <a:t>Cache</a:t>
            </a:r>
          </a:p>
        </p:txBody>
      </p:sp>
      <p:sp>
        <p:nvSpPr>
          <p:cNvPr id="1334" name="Text Box 664"/>
          <p:cNvSpPr txBox="1">
            <a:spLocks noChangeArrowheads="1"/>
          </p:cNvSpPr>
          <p:nvPr/>
        </p:nvSpPr>
        <p:spPr bwMode="auto">
          <a:xfrm>
            <a:off x="10189352" y="3948854"/>
            <a:ext cx="2815448" cy="935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27998" tIns="66559" rIns="127998" bIns="66559">
            <a:spAutoFit/>
          </a:bodyPr>
          <a:lstStyle>
            <a:lvl1pPr marL="341313" indent="-341313" defTabSz="457200" eaLnBrk="0" hangingPunct="0">
              <a:defRPr>
                <a:solidFill>
                  <a:schemeClr val="tx1"/>
                </a:solidFill>
                <a:latin typeface="Arial" charset="0"/>
                <a:ea typeface="黑体" pitchFamily="2" charset="-122"/>
              </a:defRPr>
            </a:lvl1pPr>
            <a:lvl2pPr marL="742950" indent="-285750" defTabSz="457200" eaLnBrk="0" hangingPunct="0">
              <a:defRPr>
                <a:solidFill>
                  <a:schemeClr val="tx1"/>
                </a:solidFill>
                <a:latin typeface="Arial" charset="0"/>
                <a:ea typeface="黑体" pitchFamily="2" charset="-122"/>
              </a:defRPr>
            </a:lvl2pPr>
            <a:lvl3pPr marL="1143000" indent="-228600" defTabSz="457200" eaLnBrk="0" hangingPunct="0">
              <a:defRPr>
                <a:solidFill>
                  <a:schemeClr val="tx1"/>
                </a:solidFill>
                <a:latin typeface="Arial" charset="0"/>
                <a:ea typeface="黑体" pitchFamily="2" charset="-122"/>
              </a:defRPr>
            </a:lvl3pPr>
            <a:lvl4pPr marL="1600200" indent="-228600" defTabSz="457200" eaLnBrk="0" hangingPunct="0">
              <a:defRPr>
                <a:solidFill>
                  <a:schemeClr val="tx1"/>
                </a:solidFill>
                <a:latin typeface="Arial" charset="0"/>
                <a:ea typeface="黑体" pitchFamily="2" charset="-122"/>
              </a:defRPr>
            </a:lvl4pPr>
            <a:lvl5pPr marL="2057400" indent="-228600" defTabSz="457200" eaLnBrk="0" hangingPunct="0">
              <a:defRPr>
                <a:solidFill>
                  <a:schemeClr val="tx1"/>
                </a:solidFill>
                <a:latin typeface="Arial" charset="0"/>
                <a:ea typeface="黑体" pitchFamily="2" charset="-122"/>
              </a:defRPr>
            </a:lvl5pPr>
            <a:lvl6pPr marL="2514600" indent="-228600" defTabSz="457200" eaLnBrk="0" fontAlgn="base" hangingPunct="0">
              <a:spcBef>
                <a:spcPct val="0"/>
              </a:spcBef>
              <a:spcAft>
                <a:spcPct val="0"/>
              </a:spcAft>
              <a:defRPr>
                <a:solidFill>
                  <a:schemeClr val="tx1"/>
                </a:solidFill>
                <a:latin typeface="Arial" charset="0"/>
                <a:ea typeface="黑体" pitchFamily="2" charset="-122"/>
              </a:defRPr>
            </a:lvl6pPr>
            <a:lvl7pPr marL="2971800" indent="-228600" defTabSz="457200" eaLnBrk="0" fontAlgn="base" hangingPunct="0">
              <a:spcBef>
                <a:spcPct val="0"/>
              </a:spcBef>
              <a:spcAft>
                <a:spcPct val="0"/>
              </a:spcAft>
              <a:defRPr>
                <a:solidFill>
                  <a:schemeClr val="tx1"/>
                </a:solidFill>
                <a:latin typeface="Arial" charset="0"/>
                <a:ea typeface="黑体" pitchFamily="2" charset="-122"/>
              </a:defRPr>
            </a:lvl7pPr>
            <a:lvl8pPr marL="3429000" indent="-228600" defTabSz="457200" eaLnBrk="0" fontAlgn="base" hangingPunct="0">
              <a:spcBef>
                <a:spcPct val="0"/>
              </a:spcBef>
              <a:spcAft>
                <a:spcPct val="0"/>
              </a:spcAft>
              <a:defRPr>
                <a:solidFill>
                  <a:schemeClr val="tx1"/>
                </a:solidFill>
                <a:latin typeface="Arial" charset="0"/>
                <a:ea typeface="黑体" pitchFamily="2" charset="-122"/>
              </a:defRPr>
            </a:lvl8pPr>
            <a:lvl9pPr marL="3886200" indent="-228600" defTabSz="457200" eaLnBrk="0" fontAlgn="base" hangingPunct="0">
              <a:spcBef>
                <a:spcPct val="0"/>
              </a:spcBef>
              <a:spcAft>
                <a:spcPct val="0"/>
              </a:spcAft>
              <a:defRPr>
                <a:solidFill>
                  <a:schemeClr val="tx1"/>
                </a:solidFill>
                <a:latin typeface="Arial" charset="0"/>
                <a:ea typeface="黑体" pitchFamily="2" charset="-122"/>
              </a:defRPr>
            </a:lvl9pPr>
          </a:lstStyle>
          <a:p>
            <a:pPr eaLnBrk="1" hangingPunct="1">
              <a:lnSpc>
                <a:spcPct val="93000"/>
              </a:lnSpc>
              <a:spcBef>
                <a:spcPct val="50000"/>
              </a:spcBef>
              <a:buClr>
                <a:srgbClr val="000000"/>
              </a:buClr>
              <a:buSzPct val="110000"/>
              <a:buFont typeface="Arial" charset="0"/>
              <a:buNone/>
            </a:pPr>
            <a:r>
              <a:rPr lang="en-US" altLang="zh-CN" sz="2800">
                <a:solidFill>
                  <a:srgbClr val="000066"/>
                </a:solidFill>
                <a:latin typeface="楷体_GB2312" pitchFamily="49" charset="-122"/>
                <a:ea typeface="楷体_GB2312" pitchFamily="49" charset="-122"/>
                <a:cs typeface="Arial" charset="0"/>
              </a:rPr>
              <a:t>2.</a:t>
            </a:r>
            <a:r>
              <a:rPr lang="zh-CN" altLang="en-US" sz="2800">
                <a:solidFill>
                  <a:srgbClr val="000066"/>
                </a:solidFill>
                <a:latin typeface="楷体_GB2312" pitchFamily="49" charset="-122"/>
                <a:ea typeface="楷体_GB2312" pitchFamily="49" charset="-122"/>
                <a:cs typeface="Arial" charset="0"/>
              </a:rPr>
              <a:t>请求加密服务，触发加密操作。</a:t>
            </a:r>
          </a:p>
        </p:txBody>
      </p:sp>
      <p:sp>
        <p:nvSpPr>
          <p:cNvPr id="1335" name="Text Box 665"/>
          <p:cNvSpPr txBox="1">
            <a:spLocks noChangeArrowheads="1"/>
          </p:cNvSpPr>
          <p:nvPr/>
        </p:nvSpPr>
        <p:spPr bwMode="auto">
          <a:xfrm>
            <a:off x="10189352" y="5382542"/>
            <a:ext cx="2598702" cy="374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27998" tIns="66559" rIns="127998" bIns="66559">
            <a:spAutoFit/>
          </a:bodyPr>
          <a:lstStyle>
            <a:lvl1pPr marL="268288" indent="-268288" defTabSz="457200" eaLnBrk="0" hangingPunct="0">
              <a:defRPr>
                <a:solidFill>
                  <a:schemeClr val="tx1"/>
                </a:solidFill>
                <a:latin typeface="Arial" charset="0"/>
                <a:ea typeface="黑体" pitchFamily="2" charset="-122"/>
              </a:defRPr>
            </a:lvl1pPr>
            <a:lvl2pPr marL="742950" indent="-285750" defTabSz="457200" eaLnBrk="0" hangingPunct="0">
              <a:defRPr>
                <a:solidFill>
                  <a:schemeClr val="tx1"/>
                </a:solidFill>
                <a:latin typeface="Arial" charset="0"/>
                <a:ea typeface="黑体" pitchFamily="2" charset="-122"/>
              </a:defRPr>
            </a:lvl2pPr>
            <a:lvl3pPr marL="1143000" indent="-228600" defTabSz="457200" eaLnBrk="0" hangingPunct="0">
              <a:defRPr>
                <a:solidFill>
                  <a:schemeClr val="tx1"/>
                </a:solidFill>
                <a:latin typeface="Arial" charset="0"/>
                <a:ea typeface="黑体" pitchFamily="2" charset="-122"/>
              </a:defRPr>
            </a:lvl3pPr>
            <a:lvl4pPr marL="1600200" indent="-228600" defTabSz="457200" eaLnBrk="0" hangingPunct="0">
              <a:defRPr>
                <a:solidFill>
                  <a:schemeClr val="tx1"/>
                </a:solidFill>
                <a:latin typeface="Arial" charset="0"/>
                <a:ea typeface="黑体" pitchFamily="2" charset="-122"/>
              </a:defRPr>
            </a:lvl4pPr>
            <a:lvl5pPr marL="2057400" indent="-228600" defTabSz="457200" eaLnBrk="0" hangingPunct="0">
              <a:defRPr>
                <a:solidFill>
                  <a:schemeClr val="tx1"/>
                </a:solidFill>
                <a:latin typeface="Arial" charset="0"/>
                <a:ea typeface="黑体" pitchFamily="2" charset="-122"/>
              </a:defRPr>
            </a:lvl5pPr>
            <a:lvl6pPr marL="2514600" indent="-228600" defTabSz="457200" eaLnBrk="0" fontAlgn="base" hangingPunct="0">
              <a:spcBef>
                <a:spcPct val="0"/>
              </a:spcBef>
              <a:spcAft>
                <a:spcPct val="0"/>
              </a:spcAft>
              <a:defRPr>
                <a:solidFill>
                  <a:schemeClr val="tx1"/>
                </a:solidFill>
                <a:latin typeface="Arial" charset="0"/>
                <a:ea typeface="黑体" pitchFamily="2" charset="-122"/>
              </a:defRPr>
            </a:lvl6pPr>
            <a:lvl7pPr marL="2971800" indent="-228600" defTabSz="457200" eaLnBrk="0" fontAlgn="base" hangingPunct="0">
              <a:spcBef>
                <a:spcPct val="0"/>
              </a:spcBef>
              <a:spcAft>
                <a:spcPct val="0"/>
              </a:spcAft>
              <a:defRPr>
                <a:solidFill>
                  <a:schemeClr val="tx1"/>
                </a:solidFill>
                <a:latin typeface="Arial" charset="0"/>
                <a:ea typeface="黑体" pitchFamily="2" charset="-122"/>
              </a:defRPr>
            </a:lvl7pPr>
            <a:lvl8pPr marL="3429000" indent="-228600" defTabSz="457200" eaLnBrk="0" fontAlgn="base" hangingPunct="0">
              <a:spcBef>
                <a:spcPct val="0"/>
              </a:spcBef>
              <a:spcAft>
                <a:spcPct val="0"/>
              </a:spcAft>
              <a:defRPr>
                <a:solidFill>
                  <a:schemeClr val="tx1"/>
                </a:solidFill>
                <a:latin typeface="Arial" charset="0"/>
                <a:ea typeface="黑体" pitchFamily="2" charset="-122"/>
              </a:defRPr>
            </a:lvl8pPr>
            <a:lvl9pPr marL="3886200" indent="-228600" defTabSz="457200" eaLnBrk="0" fontAlgn="base" hangingPunct="0">
              <a:spcBef>
                <a:spcPct val="0"/>
              </a:spcBef>
              <a:spcAft>
                <a:spcPct val="0"/>
              </a:spcAft>
              <a:defRPr>
                <a:solidFill>
                  <a:schemeClr val="tx1"/>
                </a:solidFill>
                <a:latin typeface="Arial" charset="0"/>
                <a:ea typeface="黑体" pitchFamily="2" charset="-122"/>
              </a:defRPr>
            </a:lvl9pPr>
          </a:lstStyle>
          <a:p>
            <a:pPr eaLnBrk="1" hangingPunct="1">
              <a:lnSpc>
                <a:spcPct val="93000"/>
              </a:lnSpc>
              <a:spcBef>
                <a:spcPct val="50000"/>
              </a:spcBef>
              <a:buClr>
                <a:srgbClr val="000000"/>
              </a:buClr>
              <a:buSzPct val="110000"/>
              <a:buFont typeface="Arial" charset="0"/>
              <a:buNone/>
            </a:pPr>
            <a:r>
              <a:rPr lang="en-US" altLang="zh-CN" sz="2800">
                <a:solidFill>
                  <a:srgbClr val="000066"/>
                </a:solidFill>
                <a:latin typeface="楷体_GB2312" pitchFamily="49" charset="-122"/>
                <a:ea typeface="楷体_GB2312" pitchFamily="49" charset="-122"/>
                <a:cs typeface="Arial" charset="0"/>
              </a:rPr>
              <a:t>3.</a:t>
            </a:r>
            <a:r>
              <a:rPr lang="zh-CN" altLang="en-US" sz="2800">
                <a:solidFill>
                  <a:srgbClr val="000066"/>
                </a:solidFill>
                <a:latin typeface="楷体_GB2312" pitchFamily="49" charset="-122"/>
                <a:ea typeface="楷体_GB2312" pitchFamily="49" charset="-122"/>
                <a:cs typeface="Arial" charset="0"/>
              </a:rPr>
              <a:t>间谍进程二次访问其数据，测量每次</a:t>
            </a:r>
            <a:r>
              <a:rPr lang="en-US" altLang="zh-CN" sz="2800">
                <a:solidFill>
                  <a:srgbClr val="000066"/>
                </a:solidFill>
                <a:latin typeface="楷体_GB2312" pitchFamily="49" charset="-122"/>
                <a:ea typeface="楷体_GB2312" pitchFamily="49" charset="-122"/>
                <a:cs typeface="Arial" charset="0"/>
              </a:rPr>
              <a:t>Cache</a:t>
            </a:r>
            <a:r>
              <a:rPr lang="zh-CN" altLang="en-US" sz="2800">
                <a:solidFill>
                  <a:srgbClr val="000066"/>
                </a:solidFill>
                <a:latin typeface="楷体_GB2312" pitchFamily="49" charset="-122"/>
                <a:ea typeface="楷体_GB2312" pitchFamily="49" charset="-122"/>
                <a:cs typeface="Arial" charset="0"/>
              </a:rPr>
              <a:t>访问时钟周期，预测加密访问</a:t>
            </a:r>
            <a:r>
              <a:rPr lang="en-US" altLang="zh-CN" sz="2800">
                <a:solidFill>
                  <a:srgbClr val="000066"/>
                </a:solidFill>
                <a:latin typeface="楷体_GB2312" pitchFamily="49" charset="-122"/>
                <a:ea typeface="楷体_GB2312" pitchFamily="49" charset="-122"/>
                <a:cs typeface="Arial" charset="0"/>
              </a:rPr>
              <a:t>Cache</a:t>
            </a:r>
            <a:r>
              <a:rPr lang="zh-CN" altLang="en-US" sz="2800">
                <a:solidFill>
                  <a:srgbClr val="000066"/>
                </a:solidFill>
                <a:latin typeface="楷体_GB2312" pitchFamily="49" charset="-122"/>
                <a:ea typeface="楷体_GB2312" pitchFamily="49" charset="-122"/>
                <a:cs typeface="Arial" charset="0"/>
              </a:rPr>
              <a:t>组，并进行密钥分析</a:t>
            </a:r>
          </a:p>
        </p:txBody>
      </p:sp>
      <p:sp>
        <p:nvSpPr>
          <p:cNvPr id="86205" name="Text Box 666"/>
          <p:cNvSpPr txBox="1">
            <a:spLocks noChangeArrowheads="1"/>
          </p:cNvSpPr>
          <p:nvPr/>
        </p:nvSpPr>
        <p:spPr bwMode="auto">
          <a:xfrm rot="-2760000">
            <a:off x="224076" y="4574541"/>
            <a:ext cx="678483" cy="534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27998" tIns="66559" rIns="127998" bIns="66559">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黑体" pitchFamily="2" charset="-122"/>
              </a:defRPr>
            </a:lvl9pPr>
          </a:lstStyle>
          <a:p>
            <a:pPr algn="ctr">
              <a:buClr>
                <a:srgbClr val="FF3399"/>
              </a:buClr>
              <a:buSzPct val="100000"/>
              <a:buFont typeface="Courier New" pitchFamily="49" charset="0"/>
              <a:buNone/>
            </a:pPr>
            <a:r>
              <a:rPr lang="en-GB" altLang="zh-CN">
                <a:solidFill>
                  <a:srgbClr val="FF3399"/>
                </a:solidFill>
                <a:ea typeface="宋体" charset="-122"/>
              </a:rPr>
              <a:t>T</a:t>
            </a:r>
            <a:r>
              <a:rPr lang="en-GB" altLang="zh-CN" baseline="-25000">
                <a:solidFill>
                  <a:srgbClr val="FF3399"/>
                </a:solidFill>
                <a:ea typeface="宋体" charset="-122"/>
              </a:rPr>
              <a:t>0</a:t>
            </a:r>
            <a:r>
              <a:rPr lang="en-GB" altLang="zh-CN">
                <a:ea typeface="宋体" charset="-122"/>
              </a:rPr>
              <a:t> </a:t>
            </a:r>
            <a:endParaRPr lang="en-GB" altLang="zh-CN">
              <a:ea typeface="宋体" charset="-122"/>
              <a:cs typeface="Arial" charset="0"/>
            </a:endParaRPr>
          </a:p>
        </p:txBody>
      </p:sp>
      <p:sp>
        <p:nvSpPr>
          <p:cNvPr id="86206" name="Line 667"/>
          <p:cNvSpPr>
            <a:spLocks noChangeShapeType="1"/>
          </p:cNvSpPr>
          <p:nvPr/>
        </p:nvSpPr>
        <p:spPr bwMode="auto">
          <a:xfrm>
            <a:off x="975360" y="4874544"/>
            <a:ext cx="650240" cy="2257"/>
          </a:xfrm>
          <a:prstGeom prst="line">
            <a:avLst/>
          </a:prstGeom>
          <a:noFill/>
          <a:ln w="28440">
            <a:solidFill>
              <a:schemeClr val="tx1"/>
            </a:solidFill>
            <a:miter lim="800000"/>
            <a:headEnd/>
            <a:tailEnd type="triangle" w="med" len="med"/>
          </a:ln>
          <a:extLst>
            <a:ext uri="{909E8E84-426E-40DD-AFC4-6F175D3DCCD1}">
              <a14:hiddenFill xmlns:a14="http://schemas.microsoft.com/office/drawing/2010/main">
                <a:noFill/>
              </a14:hiddenFill>
            </a:ext>
          </a:extLst>
        </p:spPr>
        <p:txBody>
          <a:bodyPr lIns="130046" tIns="65023" rIns="130046" bIns="65023"/>
          <a:lstStyle/>
          <a:p>
            <a:endParaRPr lang="zh-CN" altLang="en-US"/>
          </a:p>
        </p:txBody>
      </p:sp>
      <p:sp>
        <p:nvSpPr>
          <p:cNvPr id="1338" name="Line 668"/>
          <p:cNvSpPr>
            <a:spLocks noChangeShapeType="1"/>
          </p:cNvSpPr>
          <p:nvPr/>
        </p:nvSpPr>
        <p:spPr bwMode="auto">
          <a:xfrm>
            <a:off x="5418667" y="3558258"/>
            <a:ext cx="18062" cy="4587804"/>
          </a:xfrm>
          <a:prstGeom prst="line">
            <a:avLst/>
          </a:prstGeom>
          <a:noFill/>
          <a:ln w="57150">
            <a:solidFill>
              <a:srgbClr val="00CC00"/>
            </a:solidFill>
            <a:round/>
            <a:headEnd/>
            <a:tailEnd type="triangle" w="med" len="med"/>
          </a:ln>
          <a:extLst>
            <a:ext uri="{909E8E84-426E-40DD-AFC4-6F175D3DCCD1}">
              <a14:hiddenFill xmlns:a14="http://schemas.microsoft.com/office/drawing/2010/main">
                <a:noFill/>
              </a14:hiddenFill>
            </a:ext>
          </a:extLst>
        </p:spPr>
        <p:txBody>
          <a:bodyPr lIns="127998" tIns="66559" rIns="127998" bIns="66559">
            <a:spAutoFit/>
          </a:bodyPr>
          <a:lstStyle/>
          <a:p>
            <a:endParaRPr lang="zh-CN" altLang="en-US"/>
          </a:p>
        </p:txBody>
      </p:sp>
      <p:sp>
        <p:nvSpPr>
          <p:cNvPr id="86208" name="Text Box 669"/>
          <p:cNvSpPr txBox="1">
            <a:spLocks noChangeArrowheads="1"/>
          </p:cNvSpPr>
          <p:nvPr/>
        </p:nvSpPr>
        <p:spPr bwMode="auto">
          <a:xfrm>
            <a:off x="498588" y="1896533"/>
            <a:ext cx="693519" cy="2817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30046" tIns="65023" rIns="130046" bIns="65023">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zh-CN" altLang="en-GB" sz="2800">
                <a:solidFill>
                  <a:srgbClr val="663300"/>
                </a:solidFill>
                <a:ea typeface="楷体_GB2312" pitchFamily="49" charset="-122"/>
              </a:rPr>
              <a:t>间谍进程数据</a:t>
            </a:r>
            <a:endParaRPr lang="zh-CN" altLang="en-US" sz="2800">
              <a:solidFill>
                <a:srgbClr val="663300"/>
              </a:solidFill>
              <a:ea typeface="楷体_GB2312" pitchFamily="49" charset="-122"/>
            </a:endParaRPr>
          </a:p>
        </p:txBody>
      </p:sp>
      <p:sp>
        <p:nvSpPr>
          <p:cNvPr id="672"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75"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76"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77"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78"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79"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80" name="Rectangle 8"/>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81"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682"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683" name="组合 4"/>
          <p:cNvGrpSpPr>
            <a:grpSpLocks/>
          </p:cNvGrpSpPr>
          <p:nvPr/>
        </p:nvGrpSpPr>
        <p:grpSpPr bwMode="auto">
          <a:xfrm>
            <a:off x="8494634" y="129028"/>
            <a:ext cx="4344470" cy="589281"/>
            <a:chOff x="288838" y="21598"/>
            <a:chExt cx="4278985" cy="590400"/>
          </a:xfrm>
        </p:grpSpPr>
        <p:sp>
          <p:nvSpPr>
            <p:cNvPr id="684" name="圆角矩形 683"/>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685"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686" name="AutoShape 5"/>
          <p:cNvSpPr>
            <a:spLocks noChangeArrowheads="1"/>
          </p:cNvSpPr>
          <p:nvPr/>
        </p:nvSpPr>
        <p:spPr bwMode="gray">
          <a:xfrm>
            <a:off x="1854630"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r>
              <a:rPr lang="en-US" altLang="zh-CN" sz="2800" dirty="0">
                <a:solidFill>
                  <a:srgbClr val="000000"/>
                </a:solidFill>
                <a:latin typeface="华文中宋" pitchFamily="2" charset="-122"/>
                <a:ea typeface="华文中宋" pitchFamily="2" charset="-122"/>
              </a:rPr>
              <a:t>3.3 Cache</a:t>
            </a:r>
            <a:r>
              <a:rPr lang="zh-CN" altLang="en-US" sz="2800" dirty="0">
                <a:solidFill>
                  <a:srgbClr val="000000"/>
                </a:solidFill>
                <a:latin typeface="华文中宋" pitchFamily="2" charset="-122"/>
                <a:ea typeface="华文中宋" pitchFamily="2" charset="-122"/>
              </a:rPr>
              <a:t>攻击原理与实例分析</a:t>
            </a:r>
            <a:endParaRPr lang="en-US" altLang="zh-CN" sz="2800" dirty="0">
              <a:solidFill>
                <a:srgbClr val="000000"/>
              </a:solidFill>
              <a:latin typeface="华文中宋" pitchFamily="2" charset="-122"/>
              <a:ea typeface="华文中宋" pitchFamily="2" charset="-122"/>
            </a:endParaRPr>
          </a:p>
        </p:txBody>
      </p:sp>
      <p:sp>
        <p:nvSpPr>
          <p:cNvPr id="687" name="内容占位符 2"/>
          <p:cNvSpPr txBox="1">
            <a:spLocks/>
          </p:cNvSpPr>
          <p:nvPr/>
        </p:nvSpPr>
        <p:spPr>
          <a:xfrm>
            <a:off x="8398933" y="1060376"/>
            <a:ext cx="4127395"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）访问驱动攻击示例</a:t>
            </a:r>
          </a:p>
        </p:txBody>
      </p:sp>
    </p:spTree>
    <p:extLst>
      <p:ext uri="{BB962C8B-B14F-4D97-AF65-F5344CB8AC3E}">
        <p14:creationId xmlns:p14="http://schemas.microsoft.com/office/powerpoint/2010/main" val="399149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33"/>
                                        </p:tgtEl>
                                        <p:attrNameLst>
                                          <p:attrName>style.visibility</p:attrName>
                                        </p:attrNameLst>
                                      </p:cBhvr>
                                      <p:to>
                                        <p:strVal val="visible"/>
                                      </p:to>
                                    </p:set>
                                    <p:anim calcmode="lin" valueType="num">
                                      <p:cBhvr additive="base">
                                        <p:cTn id="7" dur="500" fill="hold"/>
                                        <p:tgtEl>
                                          <p:spTgt spid="1333"/>
                                        </p:tgtEl>
                                        <p:attrNameLst>
                                          <p:attrName>ppt_x</p:attrName>
                                        </p:attrNameLst>
                                      </p:cBhvr>
                                      <p:tavLst>
                                        <p:tav tm="0">
                                          <p:val>
                                            <p:strVal val="1+#ppt_w/2"/>
                                          </p:val>
                                        </p:tav>
                                        <p:tav tm="100000">
                                          <p:val>
                                            <p:strVal val="#ppt_x"/>
                                          </p:val>
                                        </p:tav>
                                      </p:tavLst>
                                    </p:anim>
                                    <p:anim calcmode="lin" valueType="num">
                                      <p:cBhvr additive="base">
                                        <p:cTn id="8" dur="500" fill="hold"/>
                                        <p:tgtEl>
                                          <p:spTgt spid="133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674"/>
                                        </p:tgtEl>
                                        <p:attrNameLst>
                                          <p:attrName>style.visibility</p:attrName>
                                        </p:attrNameLst>
                                      </p:cBhvr>
                                      <p:to>
                                        <p:strVal val="visible"/>
                                      </p:to>
                                    </p:set>
                                    <p:animEffect transition="in" filter="wipe(up)">
                                      <p:cBhvr>
                                        <p:cTn id="13" dur="500"/>
                                        <p:tgtEl>
                                          <p:spTgt spid="67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73"/>
                                        </p:tgtEl>
                                        <p:attrNameLst>
                                          <p:attrName>style.visibility</p:attrName>
                                        </p:attrNameLst>
                                      </p:cBhvr>
                                      <p:to>
                                        <p:strVal val="visible"/>
                                      </p:to>
                                    </p:set>
                                    <p:animEffect transition="in" filter="wipe(down)">
                                      <p:cBhvr>
                                        <p:cTn id="16" dur="500"/>
                                        <p:tgtEl>
                                          <p:spTgt spid="67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334"/>
                                        </p:tgtEl>
                                        <p:attrNameLst>
                                          <p:attrName>style.visibility</p:attrName>
                                        </p:attrNameLst>
                                      </p:cBhvr>
                                      <p:to>
                                        <p:strVal val="visible"/>
                                      </p:to>
                                    </p:set>
                                    <p:anim calcmode="lin" valueType="num">
                                      <p:cBhvr additive="base">
                                        <p:cTn id="21" dur="500" fill="hold"/>
                                        <p:tgtEl>
                                          <p:spTgt spid="1334"/>
                                        </p:tgtEl>
                                        <p:attrNameLst>
                                          <p:attrName>ppt_x</p:attrName>
                                        </p:attrNameLst>
                                      </p:cBhvr>
                                      <p:tavLst>
                                        <p:tav tm="0">
                                          <p:val>
                                            <p:strVal val="1+#ppt_w/2"/>
                                          </p:val>
                                        </p:tav>
                                        <p:tav tm="100000">
                                          <p:val>
                                            <p:strVal val="#ppt_x"/>
                                          </p:val>
                                        </p:tav>
                                      </p:tavLst>
                                    </p:anim>
                                    <p:anim calcmode="lin" valueType="num">
                                      <p:cBhvr additive="base">
                                        <p:cTn id="22" dur="500" fill="hold"/>
                                        <p:tgtEl>
                                          <p:spTgt spid="1334"/>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335"/>
                                        </p:tgtEl>
                                        <p:attrNameLst>
                                          <p:attrName>style.visibility</p:attrName>
                                        </p:attrNameLst>
                                      </p:cBhvr>
                                      <p:to>
                                        <p:strVal val="visible"/>
                                      </p:to>
                                    </p:set>
                                    <p:anim calcmode="lin" valueType="num">
                                      <p:cBhvr additive="base">
                                        <p:cTn id="32" dur="500" fill="hold"/>
                                        <p:tgtEl>
                                          <p:spTgt spid="1335"/>
                                        </p:tgtEl>
                                        <p:attrNameLst>
                                          <p:attrName>ppt_x</p:attrName>
                                        </p:attrNameLst>
                                      </p:cBhvr>
                                      <p:tavLst>
                                        <p:tav tm="0">
                                          <p:val>
                                            <p:strVal val="#ppt_x"/>
                                          </p:val>
                                        </p:tav>
                                        <p:tav tm="100000">
                                          <p:val>
                                            <p:strVal val="#ppt_x"/>
                                          </p:val>
                                        </p:tav>
                                      </p:tavLst>
                                    </p:anim>
                                    <p:anim calcmode="lin" valueType="num">
                                      <p:cBhvr additive="base">
                                        <p:cTn id="33" dur="500" fill="hold"/>
                                        <p:tgtEl>
                                          <p:spTgt spid="1335"/>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500"/>
                            </p:stCondLst>
                            <p:childTnLst>
                              <p:par>
                                <p:cTn id="35" presetID="20" presetClass="entr" presetSubtype="0" fill="hold" grpId="0" nodeType="afterEffect">
                                  <p:stCondLst>
                                    <p:cond delay="0"/>
                                  </p:stCondLst>
                                  <p:childTnLst>
                                    <p:set>
                                      <p:cBhvr>
                                        <p:cTn id="36" dur="1" fill="hold">
                                          <p:stCondLst>
                                            <p:cond delay="0"/>
                                          </p:stCondLst>
                                        </p:cTn>
                                        <p:tgtEl>
                                          <p:spTgt spid="1338"/>
                                        </p:tgtEl>
                                        <p:attrNameLst>
                                          <p:attrName>style.visibility</p:attrName>
                                        </p:attrNameLst>
                                      </p:cBhvr>
                                      <p:to>
                                        <p:strVal val="visible"/>
                                      </p:to>
                                    </p:set>
                                    <p:animEffect transition="in" filter="wedge">
                                      <p:cBhvr>
                                        <p:cTn id="37" dur="4000"/>
                                        <p:tgtEl>
                                          <p:spTgt spid="1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 grpId="0" animBg="1"/>
      <p:bldP spid="674" grpId="0" animBg="1"/>
      <p:bldP spid="1333" grpId="0"/>
      <p:bldP spid="1334" grpId="0"/>
      <p:bldP spid="1335" grpId="0"/>
      <p:bldP spid="133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098"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134" y="3648025"/>
            <a:ext cx="6335050" cy="338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9"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20" name="组合 4"/>
          <p:cNvGrpSpPr>
            <a:grpSpLocks/>
          </p:cNvGrpSpPr>
          <p:nvPr/>
        </p:nvGrpSpPr>
        <p:grpSpPr bwMode="auto">
          <a:xfrm>
            <a:off x="8494634" y="129028"/>
            <a:ext cx="4344470" cy="589281"/>
            <a:chOff x="288838" y="21598"/>
            <a:chExt cx="4278985" cy="590400"/>
          </a:xfrm>
        </p:grpSpPr>
        <p:sp>
          <p:nvSpPr>
            <p:cNvPr id="21" name="圆角矩形 20"/>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2"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23" name="AutoShape 5"/>
          <p:cNvSpPr>
            <a:spLocks noChangeArrowheads="1"/>
          </p:cNvSpPr>
          <p:nvPr/>
        </p:nvSpPr>
        <p:spPr bwMode="gray">
          <a:xfrm>
            <a:off x="1854630"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r>
              <a:rPr lang="en-US" altLang="zh-CN" sz="2800" dirty="0">
                <a:solidFill>
                  <a:srgbClr val="000000"/>
                </a:solidFill>
                <a:latin typeface="华文中宋" pitchFamily="2" charset="-122"/>
                <a:ea typeface="华文中宋" pitchFamily="2" charset="-122"/>
              </a:rPr>
              <a:t>3.3 Cache</a:t>
            </a:r>
            <a:r>
              <a:rPr lang="zh-CN" altLang="en-US" sz="2800" dirty="0">
                <a:solidFill>
                  <a:srgbClr val="000000"/>
                </a:solidFill>
                <a:latin typeface="华文中宋" pitchFamily="2" charset="-122"/>
                <a:ea typeface="华文中宋" pitchFamily="2" charset="-122"/>
              </a:rPr>
              <a:t>攻击原理与实例分析</a:t>
            </a:r>
            <a:endParaRPr lang="en-US" altLang="zh-CN" sz="2800" dirty="0">
              <a:solidFill>
                <a:srgbClr val="000000"/>
              </a:solidFill>
              <a:latin typeface="华文中宋" pitchFamily="2" charset="-122"/>
              <a:ea typeface="华文中宋" pitchFamily="2" charset="-122"/>
            </a:endParaRPr>
          </a:p>
        </p:txBody>
      </p:sp>
      <p:sp>
        <p:nvSpPr>
          <p:cNvPr id="24" name="内容占位符 2"/>
          <p:cNvSpPr txBox="1">
            <a:spLocks/>
          </p:cNvSpPr>
          <p:nvPr/>
        </p:nvSpPr>
        <p:spPr>
          <a:xfrm>
            <a:off x="2359162" y="1996480"/>
            <a:ext cx="4127395"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）访问驱动攻击示例</a:t>
            </a:r>
          </a:p>
        </p:txBody>
      </p:sp>
      <p:sp>
        <p:nvSpPr>
          <p:cNvPr id="25" name="矩形 24"/>
          <p:cNvSpPr/>
          <p:nvPr/>
        </p:nvSpPr>
        <p:spPr>
          <a:xfrm>
            <a:off x="3834606" y="7390616"/>
            <a:ext cx="4112106"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设定待攻击的密钥</a:t>
            </a:r>
          </a:p>
        </p:txBody>
      </p:sp>
      <p:sp>
        <p:nvSpPr>
          <p:cNvPr id="26" name="矩形 25"/>
          <p:cNvSpPr/>
          <p:nvPr/>
        </p:nvSpPr>
        <p:spPr>
          <a:xfrm>
            <a:off x="2742449" y="2860576"/>
            <a:ext cx="6946354"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en-US" altLang="zh-CN"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AES</a:t>
            </a: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密码访问驱动</a:t>
            </a:r>
            <a:r>
              <a:rPr lang="en-US" altLang="zh-CN"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Cache</a:t>
            </a: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攻击</a:t>
            </a:r>
          </a:p>
        </p:txBody>
      </p:sp>
    </p:spTree>
    <p:extLst>
      <p:ext uri="{BB962C8B-B14F-4D97-AF65-F5344CB8AC3E}">
        <p14:creationId xmlns:p14="http://schemas.microsoft.com/office/powerpoint/2010/main" val="12339609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301098"/>
                                        </p:tgtEl>
                                        <p:attrNameLst>
                                          <p:attrName>style.visibility</p:attrName>
                                        </p:attrNameLst>
                                      </p:cBhvr>
                                      <p:to>
                                        <p:strVal val="visible"/>
                                      </p:to>
                                    </p:set>
                                    <p:animEffect transition="in" filter="slide(fromLeft)">
                                      <p:cBhvr>
                                        <p:cTn id="7" dur="500"/>
                                        <p:tgtEl>
                                          <p:spTgt spid="3010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nodeType="clickEffect">
                                  <p:stCondLst>
                                    <p:cond delay="0"/>
                                  </p:stCondLst>
                                  <p:childTnLst>
                                    <p:animEffect transition="out" filter="blinds(horizontal)">
                                      <p:cBhvr>
                                        <p:cTn id="11" dur="500"/>
                                        <p:tgtEl>
                                          <p:spTgt spid="301098"/>
                                        </p:tgtEl>
                                      </p:cBhvr>
                                    </p:animEffect>
                                    <p:set>
                                      <p:cBhvr>
                                        <p:cTn id="12" dur="1" fill="hold">
                                          <p:stCondLst>
                                            <p:cond delay="499"/>
                                          </p:stCondLst>
                                        </p:cTn>
                                        <p:tgtEl>
                                          <p:spTgt spid="301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100"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986" y="3364632"/>
            <a:ext cx="11270827" cy="310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9"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20" name="组合 4"/>
          <p:cNvGrpSpPr>
            <a:grpSpLocks/>
          </p:cNvGrpSpPr>
          <p:nvPr/>
        </p:nvGrpSpPr>
        <p:grpSpPr bwMode="auto">
          <a:xfrm>
            <a:off x="8494634" y="129028"/>
            <a:ext cx="4344470" cy="589281"/>
            <a:chOff x="288838" y="21598"/>
            <a:chExt cx="4278985" cy="590400"/>
          </a:xfrm>
        </p:grpSpPr>
        <p:sp>
          <p:nvSpPr>
            <p:cNvPr id="21" name="圆角矩形 20"/>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2"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23" name="AutoShape 5"/>
          <p:cNvSpPr>
            <a:spLocks noChangeArrowheads="1"/>
          </p:cNvSpPr>
          <p:nvPr/>
        </p:nvSpPr>
        <p:spPr bwMode="gray">
          <a:xfrm>
            <a:off x="1854630"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r>
              <a:rPr lang="en-US" altLang="zh-CN" sz="2800" dirty="0">
                <a:solidFill>
                  <a:srgbClr val="000000"/>
                </a:solidFill>
                <a:latin typeface="华文中宋" pitchFamily="2" charset="-122"/>
                <a:ea typeface="华文中宋" pitchFamily="2" charset="-122"/>
              </a:rPr>
              <a:t>3.3 Cache</a:t>
            </a:r>
            <a:r>
              <a:rPr lang="zh-CN" altLang="en-US" sz="2800" dirty="0">
                <a:solidFill>
                  <a:srgbClr val="000000"/>
                </a:solidFill>
                <a:latin typeface="华文中宋" pitchFamily="2" charset="-122"/>
                <a:ea typeface="华文中宋" pitchFamily="2" charset="-122"/>
              </a:rPr>
              <a:t>攻击原理与实例分析</a:t>
            </a:r>
            <a:endParaRPr lang="en-US" altLang="zh-CN" sz="2800" dirty="0">
              <a:solidFill>
                <a:srgbClr val="000000"/>
              </a:solidFill>
              <a:latin typeface="华文中宋" pitchFamily="2" charset="-122"/>
              <a:ea typeface="华文中宋" pitchFamily="2" charset="-122"/>
            </a:endParaRPr>
          </a:p>
        </p:txBody>
      </p:sp>
      <p:sp>
        <p:nvSpPr>
          <p:cNvPr id="24" name="内容占位符 2"/>
          <p:cNvSpPr txBox="1">
            <a:spLocks/>
          </p:cNvSpPr>
          <p:nvPr/>
        </p:nvSpPr>
        <p:spPr>
          <a:xfrm>
            <a:off x="8398933" y="1060376"/>
            <a:ext cx="4127395"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）访问驱动攻击示例</a:t>
            </a:r>
          </a:p>
        </p:txBody>
      </p:sp>
      <p:sp>
        <p:nvSpPr>
          <p:cNvPr id="25" name="矩形 24"/>
          <p:cNvSpPr/>
          <p:nvPr/>
        </p:nvSpPr>
        <p:spPr>
          <a:xfrm>
            <a:off x="2974008" y="6963207"/>
            <a:ext cx="8303207"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定位</a:t>
            </a:r>
            <a:r>
              <a:rPr lang="en-US" altLang="zh-CN"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AES</a:t>
            </a: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密码查找表在</a:t>
            </a:r>
            <a:r>
              <a:rPr lang="en-US" altLang="zh-CN"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Cache</a:t>
            </a: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中的位置</a:t>
            </a:r>
          </a:p>
        </p:txBody>
      </p:sp>
      <p:sp>
        <p:nvSpPr>
          <p:cNvPr id="26" name="矩形 25"/>
          <p:cNvSpPr/>
          <p:nvPr/>
        </p:nvSpPr>
        <p:spPr>
          <a:xfrm>
            <a:off x="2742449" y="2644552"/>
            <a:ext cx="6946354"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en-US" altLang="zh-CN"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AES</a:t>
            </a: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密码访问驱动</a:t>
            </a:r>
            <a:r>
              <a:rPr lang="en-US" altLang="zh-CN"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Cache</a:t>
            </a: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攻击</a:t>
            </a:r>
          </a:p>
        </p:txBody>
      </p:sp>
    </p:spTree>
    <p:extLst>
      <p:ext uri="{BB962C8B-B14F-4D97-AF65-F5344CB8AC3E}">
        <p14:creationId xmlns:p14="http://schemas.microsoft.com/office/powerpoint/2010/main" val="39628510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301100"/>
                                        </p:tgtEl>
                                        <p:attrNameLst>
                                          <p:attrName>style.visibility</p:attrName>
                                        </p:attrNameLst>
                                      </p:cBhvr>
                                      <p:to>
                                        <p:strVal val="visible"/>
                                      </p:to>
                                    </p:set>
                                    <p:animEffect transition="in" filter="slide(fromLeft)">
                                      <p:cBhvr>
                                        <p:cTn id="7" dur="500"/>
                                        <p:tgtEl>
                                          <p:spTgt spid="3011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nodeType="clickEffect">
                                  <p:stCondLst>
                                    <p:cond delay="0"/>
                                  </p:stCondLst>
                                  <p:childTnLst>
                                    <p:animEffect transition="out" filter="blinds(horizontal)">
                                      <p:cBhvr>
                                        <p:cTn id="11" dur="500"/>
                                        <p:tgtEl>
                                          <p:spTgt spid="301100"/>
                                        </p:tgtEl>
                                      </p:cBhvr>
                                    </p:animEffect>
                                    <p:set>
                                      <p:cBhvr>
                                        <p:cTn id="12" dur="1" fill="hold">
                                          <p:stCondLst>
                                            <p:cond delay="499"/>
                                          </p:stCondLst>
                                        </p:cTn>
                                        <p:tgtEl>
                                          <p:spTgt spid="301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102"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920" y="2676964"/>
            <a:ext cx="7871571" cy="521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9"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20" name="组合 4"/>
          <p:cNvGrpSpPr>
            <a:grpSpLocks/>
          </p:cNvGrpSpPr>
          <p:nvPr/>
        </p:nvGrpSpPr>
        <p:grpSpPr bwMode="auto">
          <a:xfrm>
            <a:off x="8494634" y="129028"/>
            <a:ext cx="4344470" cy="589281"/>
            <a:chOff x="288838" y="21598"/>
            <a:chExt cx="4278985" cy="590400"/>
          </a:xfrm>
        </p:grpSpPr>
        <p:sp>
          <p:nvSpPr>
            <p:cNvPr id="21" name="圆角矩形 20"/>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2"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23" name="AutoShape 5"/>
          <p:cNvSpPr>
            <a:spLocks noChangeArrowheads="1"/>
          </p:cNvSpPr>
          <p:nvPr/>
        </p:nvSpPr>
        <p:spPr bwMode="gray">
          <a:xfrm>
            <a:off x="1854630"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r>
              <a:rPr lang="en-US" altLang="zh-CN" sz="2800" dirty="0">
                <a:solidFill>
                  <a:srgbClr val="000000"/>
                </a:solidFill>
                <a:latin typeface="华文中宋" pitchFamily="2" charset="-122"/>
                <a:ea typeface="华文中宋" pitchFamily="2" charset="-122"/>
              </a:rPr>
              <a:t>3.3 Cache</a:t>
            </a:r>
            <a:r>
              <a:rPr lang="zh-CN" altLang="en-US" sz="2800" dirty="0">
                <a:solidFill>
                  <a:srgbClr val="000000"/>
                </a:solidFill>
                <a:latin typeface="华文中宋" pitchFamily="2" charset="-122"/>
                <a:ea typeface="华文中宋" pitchFamily="2" charset="-122"/>
              </a:rPr>
              <a:t>攻击原理与实例分析</a:t>
            </a:r>
            <a:endParaRPr lang="en-US" altLang="zh-CN" sz="2800" dirty="0">
              <a:solidFill>
                <a:srgbClr val="000000"/>
              </a:solidFill>
              <a:latin typeface="华文中宋" pitchFamily="2" charset="-122"/>
              <a:ea typeface="华文中宋" pitchFamily="2" charset="-122"/>
            </a:endParaRPr>
          </a:p>
        </p:txBody>
      </p:sp>
      <p:sp>
        <p:nvSpPr>
          <p:cNvPr id="24" name="内容占位符 2"/>
          <p:cNvSpPr txBox="1">
            <a:spLocks/>
          </p:cNvSpPr>
          <p:nvPr/>
        </p:nvSpPr>
        <p:spPr>
          <a:xfrm>
            <a:off x="8398933" y="1060376"/>
            <a:ext cx="4127395"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）访问驱动攻击示例</a:t>
            </a:r>
          </a:p>
        </p:txBody>
      </p:sp>
      <p:sp>
        <p:nvSpPr>
          <p:cNvPr id="25" name="矩形 24"/>
          <p:cNvSpPr/>
          <p:nvPr/>
        </p:nvSpPr>
        <p:spPr>
          <a:xfrm>
            <a:off x="1533848" y="7901136"/>
            <a:ext cx="10441160" cy="117775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采集某次加密</a:t>
            </a:r>
            <a:r>
              <a:rPr lang="en-US" altLang="zh-CN"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AES</a:t>
            </a: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密码查表访问的</a:t>
            </a:r>
            <a:r>
              <a:rPr lang="en-US" altLang="zh-CN"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Cache</a:t>
            </a: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组集合</a:t>
            </a:r>
            <a:endParaRPr lang="en-US" altLang="zh-CN"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endParaRPr>
          </a:p>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 绿色表示加密没有访问过的</a:t>
            </a:r>
            <a:r>
              <a:rPr lang="en-US" altLang="zh-CN"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Cache</a:t>
            </a: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组地址</a:t>
            </a:r>
          </a:p>
        </p:txBody>
      </p:sp>
      <p:sp>
        <p:nvSpPr>
          <p:cNvPr id="26" name="矩形 25"/>
          <p:cNvSpPr/>
          <p:nvPr/>
        </p:nvSpPr>
        <p:spPr>
          <a:xfrm>
            <a:off x="3029223" y="1719135"/>
            <a:ext cx="6946354"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en-US" altLang="zh-CN"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AES</a:t>
            </a: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密码访问驱动</a:t>
            </a:r>
            <a:r>
              <a:rPr lang="en-US" altLang="zh-CN"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Cache</a:t>
            </a: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攻击</a:t>
            </a:r>
          </a:p>
        </p:txBody>
      </p:sp>
    </p:spTree>
    <p:extLst>
      <p:ext uri="{BB962C8B-B14F-4D97-AF65-F5344CB8AC3E}">
        <p14:creationId xmlns:p14="http://schemas.microsoft.com/office/powerpoint/2010/main" val="25850435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301102"/>
                                        </p:tgtEl>
                                        <p:attrNameLst>
                                          <p:attrName>style.visibility</p:attrName>
                                        </p:attrNameLst>
                                      </p:cBhvr>
                                      <p:to>
                                        <p:strVal val="visible"/>
                                      </p:to>
                                    </p:set>
                                    <p:animEffect transition="in" filter="slide(fromLeft)">
                                      <p:cBhvr>
                                        <p:cTn id="7" dur="500"/>
                                        <p:tgtEl>
                                          <p:spTgt spid="3011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nodeType="clickEffect">
                                  <p:stCondLst>
                                    <p:cond delay="0"/>
                                  </p:stCondLst>
                                  <p:childTnLst>
                                    <p:animEffect transition="out" filter="blinds(horizontal)">
                                      <p:cBhvr>
                                        <p:cTn id="11" dur="500"/>
                                        <p:tgtEl>
                                          <p:spTgt spid="301102"/>
                                        </p:tgtEl>
                                      </p:cBhvr>
                                    </p:animEffect>
                                    <p:set>
                                      <p:cBhvr>
                                        <p:cTn id="12" dur="1" fill="hold">
                                          <p:stCondLst>
                                            <p:cond delay="499"/>
                                          </p:stCondLst>
                                        </p:cTn>
                                        <p:tgtEl>
                                          <p:spTgt spid="3011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103"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009" y="2502386"/>
            <a:ext cx="8188445" cy="605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9"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20" name="组合 4"/>
          <p:cNvGrpSpPr>
            <a:grpSpLocks/>
          </p:cNvGrpSpPr>
          <p:nvPr/>
        </p:nvGrpSpPr>
        <p:grpSpPr bwMode="auto">
          <a:xfrm>
            <a:off x="8494634" y="129028"/>
            <a:ext cx="4344470" cy="589281"/>
            <a:chOff x="288838" y="21598"/>
            <a:chExt cx="4278985" cy="590400"/>
          </a:xfrm>
        </p:grpSpPr>
        <p:sp>
          <p:nvSpPr>
            <p:cNvPr id="21" name="圆角矩形 20"/>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2"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23" name="AutoShape 5"/>
          <p:cNvSpPr>
            <a:spLocks noChangeArrowheads="1"/>
          </p:cNvSpPr>
          <p:nvPr/>
        </p:nvSpPr>
        <p:spPr bwMode="gray">
          <a:xfrm>
            <a:off x="1854630"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r>
              <a:rPr lang="en-US" altLang="zh-CN" sz="2800" dirty="0">
                <a:solidFill>
                  <a:srgbClr val="000000"/>
                </a:solidFill>
                <a:latin typeface="华文中宋" pitchFamily="2" charset="-122"/>
                <a:ea typeface="华文中宋" pitchFamily="2" charset="-122"/>
              </a:rPr>
              <a:t>3.3 Cache</a:t>
            </a:r>
            <a:r>
              <a:rPr lang="zh-CN" altLang="en-US" sz="2800" dirty="0">
                <a:solidFill>
                  <a:srgbClr val="000000"/>
                </a:solidFill>
                <a:latin typeface="华文中宋" pitchFamily="2" charset="-122"/>
                <a:ea typeface="华文中宋" pitchFamily="2" charset="-122"/>
              </a:rPr>
              <a:t>攻击原理与实例分析</a:t>
            </a:r>
            <a:endParaRPr lang="en-US" altLang="zh-CN" sz="2800" dirty="0">
              <a:solidFill>
                <a:srgbClr val="000000"/>
              </a:solidFill>
              <a:latin typeface="华文中宋" pitchFamily="2" charset="-122"/>
              <a:ea typeface="华文中宋" pitchFamily="2" charset="-122"/>
            </a:endParaRPr>
          </a:p>
        </p:txBody>
      </p:sp>
      <p:sp>
        <p:nvSpPr>
          <p:cNvPr id="24" name="内容占位符 2"/>
          <p:cNvSpPr txBox="1">
            <a:spLocks/>
          </p:cNvSpPr>
          <p:nvPr/>
        </p:nvSpPr>
        <p:spPr>
          <a:xfrm>
            <a:off x="8398933" y="1060376"/>
            <a:ext cx="4127395"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）访问驱动攻击示例</a:t>
            </a:r>
          </a:p>
        </p:txBody>
      </p:sp>
      <p:sp>
        <p:nvSpPr>
          <p:cNvPr id="25" name="矩形 24"/>
          <p:cNvSpPr/>
          <p:nvPr/>
        </p:nvSpPr>
        <p:spPr>
          <a:xfrm>
            <a:off x="2038009" y="8555672"/>
            <a:ext cx="8928782"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将</a:t>
            </a:r>
            <a:r>
              <a:rPr lang="en-US" altLang="zh-CN"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AES16</a:t>
            </a: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个字节的密钥分别恢复出来</a:t>
            </a:r>
          </a:p>
        </p:txBody>
      </p:sp>
      <p:sp>
        <p:nvSpPr>
          <p:cNvPr id="26" name="矩形 25"/>
          <p:cNvSpPr/>
          <p:nvPr/>
        </p:nvSpPr>
        <p:spPr>
          <a:xfrm>
            <a:off x="2659054" y="1847850"/>
            <a:ext cx="6946354"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en-US" altLang="zh-CN"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AES</a:t>
            </a: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密码访问驱动</a:t>
            </a:r>
            <a:r>
              <a:rPr lang="en-US" altLang="zh-CN"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Cache</a:t>
            </a: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攻击</a:t>
            </a:r>
          </a:p>
        </p:txBody>
      </p:sp>
    </p:spTree>
    <p:extLst>
      <p:ext uri="{BB962C8B-B14F-4D97-AF65-F5344CB8AC3E}">
        <p14:creationId xmlns:p14="http://schemas.microsoft.com/office/powerpoint/2010/main" val="39026902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301103"/>
                                        </p:tgtEl>
                                        <p:attrNameLst>
                                          <p:attrName>style.visibility</p:attrName>
                                        </p:attrNameLst>
                                      </p:cBhvr>
                                      <p:to>
                                        <p:strVal val="visible"/>
                                      </p:to>
                                    </p:set>
                                    <p:animEffect transition="in" filter="slide(fromLeft)">
                                      <p:cBhvr>
                                        <p:cTn id="7" dur="500"/>
                                        <p:tgtEl>
                                          <p:spTgt spid="3011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nodeType="clickEffect">
                                  <p:stCondLst>
                                    <p:cond delay="0"/>
                                  </p:stCondLst>
                                  <p:childTnLst>
                                    <p:animEffect transition="out" filter="blinds(horizontal)">
                                      <p:cBhvr>
                                        <p:cTn id="11" dur="500"/>
                                        <p:tgtEl>
                                          <p:spTgt spid="301103"/>
                                        </p:tgtEl>
                                      </p:cBhvr>
                                    </p:animEffect>
                                    <p:set>
                                      <p:cBhvr>
                                        <p:cTn id="12" dur="1" fill="hold">
                                          <p:stCondLst>
                                            <p:cond delay="499"/>
                                          </p:stCondLst>
                                        </p:cTn>
                                        <p:tgtEl>
                                          <p:spTgt spid="301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104"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88" y="3322746"/>
            <a:ext cx="6871732" cy="326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8"/>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AutoShape 43"/>
          <p:cNvSpPr>
            <a:spLocks noChangeArrowheads="1"/>
          </p:cNvSpPr>
          <p:nvPr/>
        </p:nvSpPr>
        <p:spPr bwMode="gray">
          <a:xfrm>
            <a:off x="7469602" y="52264"/>
            <a:ext cx="975360" cy="684107"/>
          </a:xfrm>
          <a:prstGeom prst="diamond">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wrap="none" lIns="130046" tIns="65023" rIns="130046" bIns="65023" anchor="ctr"/>
          <a:lstStyle/>
          <a:p>
            <a:pPr algn="ctr">
              <a:defRPr/>
            </a:pPr>
            <a:endParaRPr lang="zh-CN" altLang="zh-CN" sz="2800">
              <a:latin typeface="华文中宋" pitchFamily="2" charset="-122"/>
              <a:ea typeface="华文中宋" pitchFamily="2" charset="-122"/>
              <a:cs typeface="宋体" pitchFamily="2" charset="-122"/>
            </a:endParaRPr>
          </a:p>
        </p:txBody>
      </p:sp>
      <p:sp>
        <p:nvSpPr>
          <p:cNvPr id="19" name="Text Box 45"/>
          <p:cNvSpPr txBox="1">
            <a:spLocks noChangeArrowheads="1"/>
          </p:cNvSpPr>
          <p:nvPr/>
        </p:nvSpPr>
        <p:spPr bwMode="gray">
          <a:xfrm>
            <a:off x="7780472" y="109837"/>
            <a:ext cx="444782" cy="56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30046" tIns="65023" rIns="130046" bIns="65023">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800" dirty="0">
                <a:solidFill>
                  <a:schemeClr val="bg1"/>
                </a:solidFill>
                <a:latin typeface="华文中宋" pitchFamily="2" charset="-122"/>
                <a:ea typeface="华文中宋" pitchFamily="2" charset="-122"/>
                <a:cs typeface="宋体" pitchFamily="2" charset="-122"/>
              </a:rPr>
              <a:t>3</a:t>
            </a:r>
            <a:endParaRPr lang="zh-CN" altLang="zh-CN" sz="2800" dirty="0">
              <a:latin typeface="华文中宋" pitchFamily="2" charset="-122"/>
              <a:ea typeface="华文中宋" pitchFamily="2" charset="-122"/>
              <a:cs typeface="宋体" pitchFamily="2" charset="-122"/>
            </a:endParaRPr>
          </a:p>
        </p:txBody>
      </p:sp>
      <p:grpSp>
        <p:nvGrpSpPr>
          <p:cNvPr id="20" name="组合 4"/>
          <p:cNvGrpSpPr>
            <a:grpSpLocks/>
          </p:cNvGrpSpPr>
          <p:nvPr/>
        </p:nvGrpSpPr>
        <p:grpSpPr bwMode="auto">
          <a:xfrm>
            <a:off x="8494634" y="129028"/>
            <a:ext cx="4344470" cy="589281"/>
            <a:chOff x="288838" y="21598"/>
            <a:chExt cx="4278985" cy="590400"/>
          </a:xfrm>
        </p:grpSpPr>
        <p:sp>
          <p:nvSpPr>
            <p:cNvPr id="21" name="圆角矩形 20"/>
            <p:cNvSpPr/>
            <p:nvPr/>
          </p:nvSpPr>
          <p:spPr>
            <a:xfrm>
              <a:off x="288838" y="21598"/>
              <a:ext cx="4278985" cy="590400"/>
            </a:xfrm>
            <a:prstGeom prst="roundRect">
              <a:avLst/>
            </a:prstGeom>
            <a:solidFill>
              <a:srgbClr val="06E5EA"/>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2" name="圆角矩形 4"/>
            <p:cNvSpPr/>
            <p:nvPr/>
          </p:nvSpPr>
          <p:spPr>
            <a:xfrm>
              <a:off x="317395" y="51006"/>
              <a:ext cx="4221871" cy="531585"/>
            </a:xfrm>
            <a:prstGeom prst="rect">
              <a:avLst/>
            </a:prstGeom>
          </p:spPr>
          <p:style>
            <a:lnRef idx="0">
              <a:scrgbClr r="0" g="0" b="0"/>
            </a:lnRef>
            <a:fillRef idx="0">
              <a:scrgbClr r="0" g="0" b="0"/>
            </a:fillRef>
            <a:effectRef idx="0">
              <a:scrgbClr r="0" g="0" b="0"/>
            </a:effectRef>
            <a:fontRef idx="minor">
              <a:schemeClr val="lt1"/>
            </a:fontRef>
          </p:style>
          <p:txBody>
            <a:bodyPr lIns="139870" tIns="0" rIns="139870" bIns="0" spcCol="1270" anchor="ctr"/>
            <a:lstStyle/>
            <a:p>
              <a:pPr defTabSz="1770070">
                <a:lnSpc>
                  <a:spcPct val="90000"/>
                </a:lnSpc>
                <a:spcAft>
                  <a:spcPct val="35000"/>
                </a:spcAft>
                <a:defRPr/>
              </a:pPr>
              <a:r>
                <a:rPr lang="zh-CN" altLang="en-US" sz="2800" b="1" dirty="0">
                  <a:solidFill>
                    <a:schemeClr val="bg1"/>
                  </a:solidFill>
                  <a:latin typeface="华文中宋" pitchFamily="2" charset="-122"/>
                  <a:ea typeface="华文中宋" pitchFamily="2" charset="-122"/>
                  <a:cs typeface="Times New Roman" pitchFamily="18" charset="0"/>
                </a:rPr>
                <a:t>典型攻击原理与实例分析</a:t>
              </a:r>
            </a:p>
          </p:txBody>
        </p:sp>
      </p:grpSp>
      <p:sp>
        <p:nvSpPr>
          <p:cNvPr id="23" name="AutoShape 5"/>
          <p:cNvSpPr>
            <a:spLocks noChangeArrowheads="1"/>
          </p:cNvSpPr>
          <p:nvPr/>
        </p:nvSpPr>
        <p:spPr bwMode="gray">
          <a:xfrm>
            <a:off x="1854630" y="1060376"/>
            <a:ext cx="5758467" cy="449258"/>
          </a:xfrm>
          <a:prstGeom prst="roundRect">
            <a:avLst>
              <a:gd name="adj" fmla="val 50000"/>
            </a:avLst>
          </a:prstGeom>
          <a:gradFill rotWithShape="1">
            <a:gsLst>
              <a:gs pos="0">
                <a:schemeClr val="accent1"/>
              </a:gs>
              <a:gs pos="100000">
                <a:schemeClr val="accent1">
                  <a:gamma/>
                  <a:tint val="5882"/>
                  <a:invGamma/>
                </a:schemeClr>
              </a:gs>
            </a:gsLst>
            <a:lin ang="0" scaled="1"/>
          </a:gradFill>
          <a:ln w="38100" algn="ctr">
            <a:solidFill>
              <a:srgbClr val="808080"/>
            </a:solidFill>
            <a:round/>
            <a:headEnd/>
            <a:tailEnd/>
          </a:ln>
          <a:effectLst/>
        </p:spPr>
        <p:txBody>
          <a:bodyPr wrap="none" anchor="ctr"/>
          <a:lstStyle/>
          <a:p>
            <a:pPr eaLnBrk="0" hangingPunct="0"/>
            <a:r>
              <a:rPr lang="en-US" altLang="zh-CN" sz="2800" dirty="0">
                <a:solidFill>
                  <a:srgbClr val="000000"/>
                </a:solidFill>
                <a:latin typeface="华文中宋" pitchFamily="2" charset="-122"/>
                <a:ea typeface="华文中宋" pitchFamily="2" charset="-122"/>
              </a:rPr>
              <a:t>3.3 Cache</a:t>
            </a:r>
            <a:r>
              <a:rPr lang="zh-CN" altLang="en-US" sz="2800" dirty="0">
                <a:solidFill>
                  <a:srgbClr val="000000"/>
                </a:solidFill>
                <a:latin typeface="华文中宋" pitchFamily="2" charset="-122"/>
                <a:ea typeface="华文中宋" pitchFamily="2" charset="-122"/>
              </a:rPr>
              <a:t>攻击原理与实例分析</a:t>
            </a:r>
            <a:endParaRPr lang="en-US" altLang="zh-CN" sz="2800" dirty="0">
              <a:solidFill>
                <a:srgbClr val="000000"/>
              </a:solidFill>
              <a:latin typeface="华文中宋" pitchFamily="2" charset="-122"/>
              <a:ea typeface="华文中宋" pitchFamily="2" charset="-122"/>
            </a:endParaRPr>
          </a:p>
        </p:txBody>
      </p:sp>
      <p:sp>
        <p:nvSpPr>
          <p:cNvPr id="24" name="内容占位符 2"/>
          <p:cNvSpPr txBox="1">
            <a:spLocks/>
          </p:cNvSpPr>
          <p:nvPr/>
        </p:nvSpPr>
        <p:spPr>
          <a:xfrm>
            <a:off x="8398933" y="1060376"/>
            <a:ext cx="4127395" cy="650240"/>
          </a:xfrm>
          <a:prstGeom prst="rect">
            <a:avLst/>
          </a:prstGeom>
          <a:ln w="19050">
            <a:solidFill>
              <a:srgbClr val="7030A0"/>
            </a:solidFill>
          </a:ln>
        </p:spPr>
        <p:txBody>
          <a:bodyPr lIns="130046" tIns="65023" rIns="130046" bIns="65023"/>
          <a:lstStyle/>
          <a:p>
            <a:pPr eaLnBrk="0" hangingPunct="0">
              <a:spcBef>
                <a:spcPts val="0"/>
              </a:spcBef>
              <a:buSzPct val="95000"/>
              <a:defRPr/>
            </a:pPr>
            <a:r>
              <a:rPr lang="zh-CN" altLang="en-US" kern="0" dirty="0">
                <a:solidFill>
                  <a:srgbClr val="3333FF"/>
                </a:solidFill>
                <a:latin typeface="华文中宋" pitchFamily="2" charset="-122"/>
                <a:ea typeface="华文中宋" pitchFamily="2" charset="-122"/>
              </a:rPr>
              <a:t>（</a:t>
            </a:r>
            <a:r>
              <a:rPr lang="en-US" altLang="zh-CN" kern="0" dirty="0">
                <a:solidFill>
                  <a:srgbClr val="3333FF"/>
                </a:solidFill>
                <a:latin typeface="华文中宋" pitchFamily="2" charset="-122"/>
                <a:ea typeface="华文中宋" pitchFamily="2" charset="-122"/>
              </a:rPr>
              <a:t>4</a:t>
            </a:r>
            <a:r>
              <a:rPr lang="zh-CN" altLang="en-US" kern="0" dirty="0">
                <a:solidFill>
                  <a:srgbClr val="3333FF"/>
                </a:solidFill>
                <a:latin typeface="华文中宋" pitchFamily="2" charset="-122"/>
                <a:ea typeface="华文中宋" pitchFamily="2" charset="-122"/>
              </a:rPr>
              <a:t>）访问驱动攻击示例</a:t>
            </a:r>
          </a:p>
        </p:txBody>
      </p:sp>
      <p:pic>
        <p:nvPicPr>
          <p:cNvPr id="25" name="Picture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216" y="3359446"/>
            <a:ext cx="5663888" cy="3029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25"/>
          <p:cNvSpPr/>
          <p:nvPr/>
        </p:nvSpPr>
        <p:spPr>
          <a:xfrm>
            <a:off x="3125604" y="6928048"/>
            <a:ext cx="3504550"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密钥正确性验证</a:t>
            </a:r>
          </a:p>
        </p:txBody>
      </p:sp>
      <p:sp>
        <p:nvSpPr>
          <p:cNvPr id="2" name="椭圆 1"/>
          <p:cNvSpPr/>
          <p:nvPr/>
        </p:nvSpPr>
        <p:spPr bwMode="auto">
          <a:xfrm>
            <a:off x="3262040" y="4012704"/>
            <a:ext cx="2304256" cy="288032"/>
          </a:xfrm>
          <a:prstGeom prst="ellipse">
            <a:avLst/>
          </a:prstGeom>
          <a:no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1300163" rtl="0" eaLnBrk="1" fontAlgn="base" latinLnBrk="0" hangingPunct="1">
              <a:lnSpc>
                <a:spcPct val="100000"/>
              </a:lnSpc>
              <a:spcBef>
                <a:spcPct val="0"/>
              </a:spcBef>
              <a:spcAft>
                <a:spcPct val="0"/>
              </a:spcAft>
              <a:buClrTx/>
              <a:buSzTx/>
              <a:buFontTx/>
              <a:buNone/>
              <a:tabLst/>
            </a:pPr>
            <a:endParaRPr kumimoji="0" lang="zh-CN" altLang="en-US" sz="2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椭圆 26"/>
          <p:cNvSpPr/>
          <p:nvPr/>
        </p:nvSpPr>
        <p:spPr bwMode="auto">
          <a:xfrm>
            <a:off x="9479472" y="4178410"/>
            <a:ext cx="2304256" cy="288032"/>
          </a:xfrm>
          <a:prstGeom prst="ellipse">
            <a:avLst/>
          </a:prstGeom>
          <a:no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1300163" rtl="0" eaLnBrk="1" fontAlgn="base" latinLnBrk="0" hangingPunct="1">
              <a:lnSpc>
                <a:spcPct val="100000"/>
              </a:lnSpc>
              <a:spcBef>
                <a:spcPct val="0"/>
              </a:spcBef>
              <a:spcAft>
                <a:spcPct val="0"/>
              </a:spcAft>
              <a:buClrTx/>
              <a:buSzTx/>
              <a:buFontTx/>
              <a:buNone/>
              <a:tabLst/>
            </a:pPr>
            <a:endParaRPr kumimoji="0" lang="zh-CN" altLang="en-US" sz="2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8" name="矩形 27"/>
          <p:cNvSpPr/>
          <p:nvPr/>
        </p:nvSpPr>
        <p:spPr>
          <a:xfrm>
            <a:off x="2742449" y="2500536"/>
            <a:ext cx="6946354" cy="654536"/>
          </a:xfrm>
          <a:prstGeom prst="rect">
            <a:avLst/>
          </a:prstGeom>
          <a:noFill/>
        </p:spPr>
        <p:txBody>
          <a:bodyPr wrap="square" lIns="130046" tIns="65023" rIns="130046" bIns="6502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auto">
              <a:spcBef>
                <a:spcPts val="0"/>
              </a:spcBef>
              <a:spcAft>
                <a:spcPts val="0"/>
              </a:spcAft>
              <a:defRPr/>
            </a:pPr>
            <a:r>
              <a:rPr lang="en-US" altLang="zh-CN"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AES</a:t>
            </a: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密码访问驱动</a:t>
            </a:r>
            <a:r>
              <a:rPr lang="en-US" altLang="zh-CN"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Cache</a:t>
            </a:r>
            <a:r>
              <a:rPr lang="zh-CN" altLang="en-US" sz="3400" kern="0" spc="71"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大黑简体" pitchFamily="2" charset="-122"/>
                <a:ea typeface="方正大黑简体" pitchFamily="2" charset="-122"/>
              </a:rPr>
              <a:t>攻击</a:t>
            </a:r>
          </a:p>
        </p:txBody>
      </p:sp>
    </p:spTree>
    <p:extLst>
      <p:ext uri="{BB962C8B-B14F-4D97-AF65-F5344CB8AC3E}">
        <p14:creationId xmlns:p14="http://schemas.microsoft.com/office/powerpoint/2010/main" val="37113430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301104"/>
                                        </p:tgtEl>
                                        <p:attrNameLst>
                                          <p:attrName>style.visibility</p:attrName>
                                        </p:attrNameLst>
                                      </p:cBhvr>
                                      <p:to>
                                        <p:strVal val="visible"/>
                                      </p:to>
                                    </p:set>
                                    <p:animEffect transition="in" filter="slide(fromLeft)">
                                      <p:cBhvr>
                                        <p:cTn id="7" dur="500"/>
                                        <p:tgtEl>
                                          <p:spTgt spid="30110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slide(from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25"/>
                                        </p:tgtEl>
                                      </p:cBhvr>
                                    </p:animEffect>
                                    <p:set>
                                      <p:cBhvr>
                                        <p:cTn id="17"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9303</TotalTime>
  <Words>9724</Words>
  <Application>Microsoft Office PowerPoint</Application>
  <PresentationFormat>自定义</PresentationFormat>
  <Paragraphs>1723</Paragraphs>
  <Slides>134</Slides>
  <Notes>8</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3</vt:i4>
      </vt:variant>
      <vt:variant>
        <vt:lpstr>幻灯片标题</vt:lpstr>
      </vt:variant>
      <vt:variant>
        <vt:i4>134</vt:i4>
      </vt:variant>
    </vt:vector>
  </HeadingPairs>
  <TitlesOfParts>
    <vt:vector size="154" baseType="lpstr">
      <vt:lpstr>方正大黑简体</vt:lpstr>
      <vt:lpstr>黑体</vt:lpstr>
      <vt:lpstr>华文楷体</vt:lpstr>
      <vt:lpstr>华文中宋</vt:lpstr>
      <vt:lpstr>楷体_GB2312</vt:lpstr>
      <vt:lpstr>宋体</vt:lpstr>
      <vt:lpstr>Arial</vt:lpstr>
      <vt:lpstr>Arial Black</vt:lpstr>
      <vt:lpstr>Calibri</vt:lpstr>
      <vt:lpstr>Courier New</vt:lpstr>
      <vt:lpstr>Garamond</vt:lpstr>
      <vt:lpstr>Symbol</vt:lpstr>
      <vt:lpstr>Tahoma</vt:lpstr>
      <vt:lpstr>Times New Roman</vt:lpstr>
      <vt:lpstr>Verdana</vt:lpstr>
      <vt:lpstr>Wingdings</vt:lpstr>
      <vt:lpstr>Office 主题​​</vt:lpstr>
      <vt:lpstr>Visio</vt:lpstr>
      <vt:lpstr>Microsoft ClipArt Gallery</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美国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dayang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dy</dc:creator>
  <cp:lastModifiedBy>Zonghua Gu</cp:lastModifiedBy>
  <cp:revision>599</cp:revision>
  <dcterms:created xsi:type="dcterms:W3CDTF">2012-11-08T07:19:34Z</dcterms:created>
  <dcterms:modified xsi:type="dcterms:W3CDTF">2019-05-05T23:37:00Z</dcterms:modified>
</cp:coreProperties>
</file>